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342" r:id="rId2"/>
    <p:sldId id="343" r:id="rId3"/>
    <p:sldId id="344" r:id="rId4"/>
    <p:sldId id="345" r:id="rId5"/>
    <p:sldId id="346" r:id="rId6"/>
    <p:sldId id="347" r:id="rId7"/>
    <p:sldId id="348" r:id="rId8"/>
    <p:sldId id="349" r:id="rId9"/>
    <p:sldId id="350" r:id="rId10"/>
    <p:sldId id="351" r:id="rId11"/>
    <p:sldId id="352" r:id="rId12"/>
    <p:sldId id="353" r:id="rId13"/>
    <p:sldId id="354" r:id="rId14"/>
    <p:sldId id="355" r:id="rId15"/>
    <p:sldId id="356" r:id="rId16"/>
    <p:sldId id="357" r:id="rId17"/>
    <p:sldId id="358" r:id="rId18"/>
    <p:sldId id="359" r:id="rId19"/>
    <p:sldId id="360" r:id="rId20"/>
    <p:sldId id="361" r:id="rId21"/>
    <p:sldId id="284" r:id="rId22"/>
    <p:sldId id="363" r:id="rId23"/>
  </p:sldIdLst>
  <p:sldSz cx="12192000" cy="6858000"/>
  <p:notesSz cx="6858000" cy="9144000"/>
  <p:custDataLst>
    <p:tags r:id="rId2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YPyHRSOxG1Mu6zEmU3SZCg==" hashData="sqrspr0gc06btBLqRCJkuPNLWORW7RRcJ/8ZQztAzNV96SvPr0tCjYAH75s/ezE/Kk9iClDd4RkPBHusFGJgjg=="/>
  <p:extLst>
    <p:ext uri="{EFAFB233-063F-42B5-8137-9DF3F51BA10A}">
      <p15:sldGuideLst xmlns:p15="http://schemas.microsoft.com/office/powerpoint/2012/main">
        <p15:guide id="2" pos="3749" userDrawn="1">
          <p15:clr>
            <a:srgbClr val="A4A3A4"/>
          </p15:clr>
        </p15:guide>
        <p15:guide id="3" pos="4520" userDrawn="1">
          <p15:clr>
            <a:srgbClr val="A4A3A4"/>
          </p15:clr>
        </p15:guide>
        <p15:guide id="4" pos="257" userDrawn="1">
          <p15:clr>
            <a:srgbClr val="A4A3A4"/>
          </p15:clr>
        </p15:guide>
        <p15:guide id="5" pos="7423" userDrawn="1">
          <p15:clr>
            <a:srgbClr val="A4A3A4"/>
          </p15:clr>
        </p15:guide>
        <p15:guide id="10" orient="horz" pos="3904" userDrawn="1">
          <p15:clr>
            <a:srgbClr val="A4A3A4"/>
          </p15:clr>
        </p15:guide>
        <p15:guide id="15" orient="horz" pos="3906" userDrawn="1">
          <p15:clr>
            <a:srgbClr val="A4A3A4"/>
          </p15:clr>
        </p15:guide>
        <p15:guide id="16" pos="42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404" autoAdjust="0"/>
  </p:normalViewPr>
  <p:slideViewPr>
    <p:cSldViewPr showGuides="1">
      <p:cViewPr varScale="1">
        <p:scale>
          <a:sx n="70" d="100"/>
          <a:sy n="70" d="100"/>
        </p:scale>
        <p:origin x="402" y="72"/>
      </p:cViewPr>
      <p:guideLst>
        <p:guide pos="3749"/>
        <p:guide pos="4520"/>
        <p:guide pos="257"/>
        <p:guide pos="7423"/>
        <p:guide orient="horz" pos="3904"/>
        <p:guide orient="horz" pos="3906"/>
        <p:guide pos="4203"/>
      </p:guideLst>
    </p:cSldViewPr>
  </p:slideViewPr>
  <p:notesTextViewPr>
    <p:cViewPr>
      <p:scale>
        <a:sx n="3" d="2"/>
        <a:sy n="3" d="2"/>
      </p:scale>
      <p:origin x="0" y="0"/>
    </p:cViewPr>
  </p:notesTextViewPr>
  <p:sorterViewPr>
    <p:cViewPr>
      <p:scale>
        <a:sx n="82" d="100"/>
        <a:sy n="82" d="100"/>
      </p:scale>
      <p:origin x="0" y="-3288"/>
    </p:cViewPr>
  </p:sorterViewPr>
  <p:notesViewPr>
    <p:cSldViewPr showGuides="1">
      <p:cViewPr varScale="1">
        <p:scale>
          <a:sx n="66" d="100"/>
          <a:sy n="66" d="100"/>
        </p:scale>
        <p:origin x="277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liennummernplatzhalter 6"/>
          <p:cNvSpPr txBox="1">
            <a:spLocks/>
          </p:cNvSpPr>
          <p:nvPr/>
        </p:nvSpPr>
        <p:spPr>
          <a:xfrm>
            <a:off x="412284" y="8789734"/>
            <a:ext cx="828000" cy="184666"/>
          </a:xfrm>
          <a:prstGeom prst="rect">
            <a:avLst/>
          </a:prstGeom>
        </p:spPr>
        <p:txBody>
          <a:bodyPr vert="horz" lIns="0" tIns="0" rIns="0" bIns="0" rtlCol="0" anchor="b">
            <a:spAutoFit/>
          </a:bodyPr>
          <a:lstStyle>
            <a:defPPr>
              <a:defRPr lang="de-DE"/>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Page </a:t>
            </a:r>
            <a:fld id="{A337C84A-B492-418D-83EE-970573EF9CB3}" type="slidenum">
              <a:rPr lang="en-US" smtClean="0"/>
              <a:pPr/>
              <a:t>‹#›</a:t>
            </a:fld>
            <a:endParaRPr lang="en-US" dirty="0"/>
          </a:p>
        </p:txBody>
      </p:sp>
      <p:pic>
        <p:nvPicPr>
          <p:cNvPr id="7" name="Grafik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47764" y="8818413"/>
            <a:ext cx="1009698" cy="190800"/>
          </a:xfrm>
          <a:prstGeom prst="rect">
            <a:avLst/>
          </a:prstGeom>
        </p:spPr>
      </p:pic>
      <p:sp>
        <p:nvSpPr>
          <p:cNvPr id="2" name="日付プレースホルダー 1"/>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375B9F-FD06-40FF-976E-D5DB3DC1F3C4}" type="datetimeFigureOut">
              <a:rPr kumimoji="1" lang="ja-JP" altLang="en-US" smtClean="0"/>
              <a:t>2020/10/12</a:t>
            </a:fld>
            <a:endParaRPr kumimoji="1" lang="ja-JP" altLang="en-US"/>
          </a:p>
        </p:txBody>
      </p:sp>
    </p:spTree>
    <p:extLst>
      <p:ext uri="{BB962C8B-B14F-4D97-AF65-F5344CB8AC3E}">
        <p14:creationId xmlns:p14="http://schemas.microsoft.com/office/powerpoint/2010/main" val="3296012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izenplatzhalter 4"/>
          <p:cNvSpPr>
            <a:spLocks noGrp="1"/>
          </p:cNvSpPr>
          <p:nvPr>
            <p:ph type="body" sz="quarter" idx="3"/>
          </p:nvPr>
        </p:nvSpPr>
        <p:spPr>
          <a:xfrm>
            <a:off x="412284" y="4343400"/>
            <a:ext cx="6044079" cy="4114800"/>
          </a:xfrm>
          <a:prstGeom prst="rect">
            <a:avLst/>
          </a:prstGeom>
        </p:spPr>
        <p:txBody>
          <a:bodyPr vert="horz" lIns="0" tIns="0" rIns="0" bIns="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7" name="Foliennummernplatzhalter 6"/>
          <p:cNvSpPr>
            <a:spLocks noGrp="1"/>
          </p:cNvSpPr>
          <p:nvPr>
            <p:ph type="sldNum" sz="quarter" idx="5"/>
          </p:nvPr>
        </p:nvSpPr>
        <p:spPr>
          <a:xfrm>
            <a:off x="412284" y="8789734"/>
            <a:ext cx="828000" cy="184666"/>
          </a:xfrm>
          <a:prstGeom prst="rect">
            <a:avLst/>
          </a:prstGeom>
        </p:spPr>
        <p:txBody>
          <a:bodyPr vert="horz" lIns="0" tIns="0" rIns="0" bIns="0" rtlCol="0" anchor="b">
            <a:spAutoFit/>
          </a:bodyPr>
          <a:lstStyle>
            <a:lvl1pPr algn="l">
              <a:defRPr sz="1200"/>
            </a:lvl1pPr>
          </a:lstStyle>
          <a:p>
            <a:r>
              <a:rPr lang="en-US" dirty="0"/>
              <a:t>Page </a:t>
            </a:r>
            <a:fld id="{A337C84A-B492-418D-83EE-970573EF9CB3}" type="slidenum">
              <a:rPr lang="en-US" smtClean="0"/>
              <a:pPr/>
              <a:t>‹#›</a:t>
            </a:fld>
            <a:endParaRPr lang="en-US" dirty="0"/>
          </a:p>
        </p:txBody>
      </p:sp>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7764" y="8818413"/>
            <a:ext cx="1009698" cy="190800"/>
          </a:xfrm>
          <a:prstGeom prst="rect">
            <a:avLst/>
          </a:prstGeom>
        </p:spPr>
      </p:pic>
    </p:spTree>
    <p:extLst>
      <p:ext uri="{BB962C8B-B14F-4D97-AF65-F5344CB8AC3E}">
        <p14:creationId xmlns:p14="http://schemas.microsoft.com/office/powerpoint/2010/main" val="1528362049"/>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1000"/>
      </a:spcBef>
      <a:defRPr sz="1200" b="1" kern="1200">
        <a:solidFill>
          <a:schemeClr val="tx1"/>
        </a:solidFill>
        <a:latin typeface="+mn-lt"/>
        <a:ea typeface="+mn-ea"/>
        <a:cs typeface="+mn-cs"/>
      </a:defRPr>
    </a:lvl1pPr>
    <a:lvl2pPr marL="0" indent="0" algn="l" defTabSz="914400" rtl="0" eaLnBrk="1" latinLnBrk="0" hangingPunct="1">
      <a:spcBef>
        <a:spcPts val="600"/>
      </a:spcBef>
      <a:defRPr sz="1200" kern="1200">
        <a:solidFill>
          <a:schemeClr val="tx1"/>
        </a:solidFill>
        <a:latin typeface="+mn-lt"/>
        <a:ea typeface="+mn-ea"/>
        <a:cs typeface="+mn-cs"/>
      </a:defRPr>
    </a:lvl2pPr>
    <a:lvl3pPr marL="180975" indent="-180975" algn="l" defTabSz="914400" rtl="0" eaLnBrk="1" latinLnBrk="0" hangingPunct="1">
      <a:spcBef>
        <a:spcPts val="400"/>
      </a:spcBef>
      <a:buClr>
        <a:schemeClr val="accent1"/>
      </a:buClr>
      <a:buFont typeface="Wingdings" panose="05000000000000000000" pitchFamily="2" charset="2"/>
      <a:buChar char="§"/>
      <a:defRPr sz="1200" kern="1200">
        <a:solidFill>
          <a:schemeClr val="tx1"/>
        </a:solidFill>
        <a:latin typeface="+mn-lt"/>
        <a:ea typeface="+mn-ea"/>
        <a:cs typeface="+mn-cs"/>
      </a:defRPr>
    </a:lvl3pPr>
    <a:lvl4pPr marL="450850" indent="-269875" algn="l" defTabSz="914400" rtl="0" eaLnBrk="1" latinLnBrk="0" hangingPunct="1">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720000" indent="-271463" algn="l" defTabSz="914400" rtl="0" eaLnBrk="1" latinLnBrk="0" hangingPunct="1">
      <a:spcBef>
        <a:spcPts val="300"/>
      </a:spcBef>
      <a:buClr>
        <a:schemeClr val="tx1"/>
      </a:buClr>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4067" userDrawn="1">
          <p15:clr>
            <a:srgbClr val="F26B43"/>
          </p15:clr>
        </p15:guide>
        <p15:guide id="2" pos="257"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a:t>
            </a:fld>
            <a:endParaRPr lang="en-US" altLang="ja-JP"/>
          </a:p>
        </p:txBody>
      </p:sp>
    </p:spTree>
    <p:extLst>
      <p:ext uri="{BB962C8B-B14F-4D97-AF65-F5344CB8AC3E}">
        <p14:creationId xmlns:p14="http://schemas.microsoft.com/office/powerpoint/2010/main" val="1941015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2</a:t>
            </a:fld>
            <a:endParaRPr lang="en-US" altLang="ja-JP"/>
          </a:p>
        </p:txBody>
      </p:sp>
    </p:spTree>
    <p:extLst>
      <p:ext uri="{BB962C8B-B14F-4D97-AF65-F5344CB8AC3E}">
        <p14:creationId xmlns:p14="http://schemas.microsoft.com/office/powerpoint/2010/main" val="2653185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92500" lnSpcReduction="20000"/>
          </a:bodyPr>
          <a:lstStyle/>
          <a:p>
            <a:r>
              <a:rPr kumimoji="1" lang="ja-JP" altLang="en-US" dirty="0" smtClean="0"/>
              <a:t>それではこれから顕微鏡の実習を始めます。</a:t>
            </a:r>
            <a:endParaRPr kumimoji="1" lang="en-US" altLang="ja-JP" dirty="0" smtClean="0"/>
          </a:p>
          <a:p>
            <a:endParaRPr kumimoji="1" lang="en-US" altLang="ja-JP" dirty="0" smtClean="0"/>
          </a:p>
          <a:p>
            <a:r>
              <a:rPr kumimoji="1" lang="ja-JP" altLang="en-US" dirty="0" smtClean="0"/>
              <a:t>本日の実習の目的は、顕微鏡をセットして、標本を観察し、最適な状態を保つ。この一連の操作を自分自身でできるようになることです。</a:t>
            </a:r>
            <a:endParaRPr kumimoji="1" lang="en-US" altLang="ja-JP" dirty="0" smtClean="0"/>
          </a:p>
          <a:p>
            <a:endParaRPr kumimoji="1" lang="en-US" altLang="ja-JP" dirty="0" smtClean="0"/>
          </a:p>
          <a:p>
            <a:r>
              <a:rPr kumimoji="1" lang="ja-JP" altLang="en-US" dirty="0" smtClean="0"/>
              <a:t>全体の流れとしては、顕微鏡を収納場所から出してもらい、自分の席でセットをしてもらいます。</a:t>
            </a:r>
            <a:endParaRPr kumimoji="1" lang="en-US" altLang="ja-JP" dirty="0" smtClean="0"/>
          </a:p>
          <a:p>
            <a:endParaRPr kumimoji="1" lang="en-US" altLang="ja-JP" dirty="0" smtClean="0"/>
          </a:p>
          <a:p>
            <a:r>
              <a:rPr kumimoji="1" lang="ja-JP" altLang="en-US" dirty="0" smtClean="0"/>
              <a:t>そのあとで、顕微鏡の個々のユニットの使い方を確認していきましょう。</a:t>
            </a:r>
            <a:endParaRPr kumimoji="1" lang="en-US" altLang="ja-JP" dirty="0" smtClean="0"/>
          </a:p>
          <a:p>
            <a:endParaRPr kumimoji="1" lang="en-US" altLang="ja-JP" dirty="0" smtClean="0"/>
          </a:p>
          <a:p>
            <a:r>
              <a:rPr kumimoji="1" lang="ja-JP" altLang="en-US" dirty="0" smtClean="0"/>
              <a:t>ユニットの使い方が理解できたら、実際に標本を使って観察をしていきます。</a:t>
            </a:r>
            <a:endParaRPr kumimoji="1" lang="en-US" altLang="ja-JP" dirty="0" smtClean="0"/>
          </a:p>
          <a:p>
            <a:endParaRPr kumimoji="1" lang="en-US" altLang="ja-JP" dirty="0" smtClean="0"/>
          </a:p>
          <a:p>
            <a:r>
              <a:rPr kumimoji="1" lang="ja-JP" altLang="en-US" dirty="0" smtClean="0"/>
              <a:t>（本日は</a:t>
            </a:r>
            <a:r>
              <a:rPr kumimoji="1" lang="en-US" altLang="ja-JP" dirty="0" smtClean="0"/>
              <a:t>1000</a:t>
            </a:r>
            <a:r>
              <a:rPr kumimoji="1" lang="ja-JP" altLang="en-US" dirty="0" smtClean="0"/>
              <a:t>倍までの観察を行ってもらう予定です。顕微鏡では観察対象の大きさも測ることができますのでそれも体感してもらいます。）</a:t>
            </a:r>
            <a:endParaRPr kumimoji="1" lang="en-US" altLang="ja-JP" dirty="0" smtClean="0"/>
          </a:p>
          <a:p>
            <a:endParaRPr kumimoji="1" lang="en-US" altLang="ja-JP" dirty="0" smtClean="0"/>
          </a:p>
          <a:p>
            <a:r>
              <a:rPr kumimoji="1" lang="ja-JP" altLang="en-US" dirty="0" smtClean="0"/>
              <a:t>最後に使った後の後片づけの仕方を学び、常に最適な状態で観察ができるようにしましょう。</a:t>
            </a:r>
            <a:endParaRPr kumimoji="1" lang="en-US" altLang="ja-JP" dirty="0" smtClean="0"/>
          </a:p>
          <a:p>
            <a:endParaRPr kumimoji="1" lang="en-US" altLang="ja-JP" dirty="0" smtClean="0"/>
          </a:p>
          <a:p>
            <a:r>
              <a:rPr kumimoji="1" lang="ja-JP" altLang="en-US" dirty="0" smtClean="0"/>
              <a:t>それでは始めていきましょう。</a:t>
            </a:r>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3</a:t>
            </a:fld>
            <a:endParaRPr lang="en-US" altLang="ja-JP"/>
          </a:p>
        </p:txBody>
      </p:sp>
    </p:spTree>
    <p:extLst>
      <p:ext uri="{BB962C8B-B14F-4D97-AF65-F5344CB8AC3E}">
        <p14:creationId xmlns:p14="http://schemas.microsoft.com/office/powerpoint/2010/main" val="579474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まず、顕微鏡を収納場所から出してもらいます。</a:t>
            </a:r>
            <a:endParaRPr kumimoji="1" lang="en-US" altLang="ja-JP" dirty="0" smtClean="0"/>
          </a:p>
          <a:p>
            <a:endParaRPr kumimoji="1" lang="en-US" altLang="ja-JP" dirty="0" smtClean="0"/>
          </a:p>
          <a:p>
            <a:r>
              <a:rPr kumimoji="1" lang="ja-JP" altLang="en-US" dirty="0" smtClean="0"/>
              <a:t>顕微鏡は中にガラス製のレンズやミラーなどの精密部品が配置されています。</a:t>
            </a:r>
            <a:endParaRPr kumimoji="1" lang="en-US" altLang="ja-JP" dirty="0" smtClean="0"/>
          </a:p>
          <a:p>
            <a:endParaRPr kumimoji="1" lang="en-US" altLang="ja-JP" dirty="0" smtClean="0"/>
          </a:p>
          <a:p>
            <a:r>
              <a:rPr kumimoji="1" lang="ja-JP" altLang="en-US" dirty="0" smtClean="0"/>
              <a:t>強い衝撃や振動を与えてしまうと本来の性能が出せなくなってしまいますので大切に取り扱ってください。</a:t>
            </a:r>
            <a:endParaRPr kumimoji="1" lang="en-US" altLang="ja-JP" dirty="0" smtClean="0"/>
          </a:p>
          <a:p>
            <a:endParaRPr kumimoji="1" lang="en-US" altLang="ja-JP" dirty="0" smtClean="0"/>
          </a:p>
          <a:p>
            <a:r>
              <a:rPr kumimoji="1" lang="ja-JP" altLang="en-US" dirty="0" smtClean="0"/>
              <a:t>持ち方ですが、図のように顕微鏡の本体（鏡体　「きょうたい」）部分を持つようにしてください。</a:t>
            </a:r>
            <a:endParaRPr kumimoji="1" lang="en-US" altLang="ja-JP" dirty="0" smtClean="0"/>
          </a:p>
          <a:p>
            <a:endParaRPr kumimoji="1" lang="en-US" altLang="ja-JP" dirty="0" smtClean="0"/>
          </a:p>
          <a:p>
            <a:r>
              <a:rPr kumimoji="1" lang="ja-JP" altLang="en-US" dirty="0" smtClean="0"/>
              <a:t>持ち手もついていますのでそこを持ってもらうとよいと思います。</a:t>
            </a:r>
            <a:endParaRPr kumimoji="1" lang="en-US" altLang="ja-JP" dirty="0" smtClean="0"/>
          </a:p>
          <a:p>
            <a:endParaRPr kumimoji="1" lang="en-US" altLang="ja-JP" dirty="0" smtClean="0"/>
          </a:p>
          <a:p>
            <a:r>
              <a:rPr kumimoji="1" lang="en-US" altLang="ja-JP" dirty="0" smtClean="0"/>
              <a:t>AC</a:t>
            </a:r>
            <a:r>
              <a:rPr kumimoji="1" lang="ja-JP" altLang="en-US" dirty="0" smtClean="0"/>
              <a:t>アダプターが本体についている場合は一度外して、顕微鏡の背面の収納スペースに入れて運んでください。</a:t>
            </a:r>
            <a:endParaRPr kumimoji="1" lang="en-US" altLang="ja-JP" dirty="0" smtClean="0"/>
          </a:p>
          <a:p>
            <a:endParaRPr kumimoji="1" lang="en-US" altLang="ja-JP" dirty="0" smtClean="0"/>
          </a:p>
          <a:p>
            <a:r>
              <a:rPr kumimoji="1" lang="ja-JP" altLang="en-US" dirty="0" smtClean="0"/>
              <a:t>移動の時には必ず両手で運び、本体を傾けないようにしてください。</a:t>
            </a:r>
            <a:endParaRPr kumimoji="1" lang="en-US" altLang="ja-JP" dirty="0" smtClean="0"/>
          </a:p>
          <a:p>
            <a:endParaRPr kumimoji="1" lang="en-US" altLang="ja-JP" dirty="0" smtClean="0"/>
          </a:p>
          <a:p>
            <a:endParaRPr kumimoji="1" lang="en-US" altLang="ja-JP" dirty="0" smtClean="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4</a:t>
            </a:fld>
            <a:endParaRPr lang="en-US" altLang="ja-JP"/>
          </a:p>
        </p:txBody>
      </p:sp>
    </p:spTree>
    <p:extLst>
      <p:ext uri="{BB962C8B-B14F-4D97-AF65-F5344CB8AC3E}">
        <p14:creationId xmlns:p14="http://schemas.microsoft.com/office/powerpoint/2010/main" val="2606461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顕微鏡は水平な机の上に静かにおいてください。</a:t>
            </a:r>
            <a:endParaRPr kumimoji="1" lang="en-US" altLang="ja-JP" dirty="0" smtClean="0"/>
          </a:p>
          <a:p>
            <a:endParaRPr kumimoji="1" lang="en-US" altLang="ja-JP" dirty="0" smtClean="0"/>
          </a:p>
          <a:p>
            <a:r>
              <a:rPr kumimoji="1" lang="ja-JP" altLang="en-US" dirty="0" smtClean="0"/>
              <a:t>今、顕微鏡の覗く部分、これを鏡筒（きょうとう）といいますが、鏡筒が反対側を向いているかと思います。</a:t>
            </a:r>
            <a:endParaRPr kumimoji="1" lang="en-US" altLang="ja-JP" dirty="0" smtClean="0"/>
          </a:p>
          <a:p>
            <a:endParaRPr kumimoji="1" lang="en-US" altLang="ja-JP" dirty="0" smtClean="0"/>
          </a:p>
          <a:p>
            <a:r>
              <a:rPr kumimoji="1" lang="ja-JP" altLang="en-US" dirty="0" smtClean="0"/>
              <a:t>収納のために逆にとりつけています。実際の観察時には正面を向きます。</a:t>
            </a:r>
            <a:endParaRPr kumimoji="1" lang="en-US" altLang="ja-JP" dirty="0" smtClean="0"/>
          </a:p>
          <a:p>
            <a:endParaRPr kumimoji="1" lang="en-US" altLang="ja-JP" dirty="0" smtClean="0"/>
          </a:p>
          <a:p>
            <a:r>
              <a:rPr kumimoji="1" lang="ja-JP" altLang="en-US" dirty="0" smtClean="0"/>
              <a:t>これからこの部分（鏡筒きょうとう）の向きを変えていきます。</a:t>
            </a:r>
            <a:endParaRPr kumimoji="1" lang="en-US" altLang="ja-JP" dirty="0" smtClean="0"/>
          </a:p>
          <a:p>
            <a:endParaRPr kumimoji="1" lang="en-US" altLang="ja-JP" dirty="0" smtClean="0"/>
          </a:p>
          <a:p>
            <a:r>
              <a:rPr kumimoji="1" lang="ja-JP" altLang="en-US" dirty="0" smtClean="0"/>
              <a:t>まずは図の鏡筒の上の部分を左手で抑えてください。そして鏡筒固定つまみを少しだけゆるめてください。</a:t>
            </a:r>
            <a:endParaRPr kumimoji="1" lang="en-US" altLang="ja-JP" dirty="0" smtClean="0"/>
          </a:p>
          <a:p>
            <a:endParaRPr kumimoji="1" lang="en-US" altLang="ja-JP" dirty="0" smtClean="0"/>
          </a:p>
          <a:p>
            <a:r>
              <a:rPr kumimoji="1" lang="ja-JP" altLang="en-US" dirty="0" smtClean="0"/>
              <a:t>必ず鏡筒は支えておくこと。ネジは少しだけ緩ませること。あまり緩ませると鏡筒自体が外れて落下してしまうかもしれないので注意して下さい</a:t>
            </a:r>
            <a:r>
              <a:rPr kumimoji="1" lang="ja-JP" altLang="en-US" dirty="0" smtClean="0"/>
              <a:t>。この顕微鏡では鏡筒が落下しない機構がついていますが、全ての顕微鏡がそうではないので、必ず支える習慣をつけるようにしましょう。</a:t>
            </a:r>
            <a:endParaRPr kumimoji="1" lang="en-US" altLang="ja-JP" dirty="0" smtClean="0"/>
          </a:p>
          <a:p>
            <a:endParaRPr kumimoji="1" lang="en-US" altLang="ja-JP" dirty="0" smtClean="0"/>
          </a:p>
          <a:p>
            <a:r>
              <a:rPr kumimoji="1" lang="ja-JP" altLang="en-US" dirty="0" smtClean="0"/>
              <a:t>そして鏡筒を支えながら、ゆっくりと</a:t>
            </a:r>
            <a:r>
              <a:rPr kumimoji="1" lang="en-US" altLang="ja-JP" dirty="0" smtClean="0"/>
              <a:t>180</a:t>
            </a:r>
            <a:r>
              <a:rPr kumimoji="1" lang="ja-JP" altLang="en-US" dirty="0" smtClean="0"/>
              <a:t>度回転をさせてください。</a:t>
            </a:r>
            <a:endParaRPr kumimoji="1" lang="en-US" altLang="ja-JP" dirty="0" smtClean="0"/>
          </a:p>
          <a:p>
            <a:endParaRPr kumimoji="1" lang="en-US" altLang="ja-JP" dirty="0" smtClean="0"/>
          </a:p>
          <a:p>
            <a:r>
              <a:rPr kumimoji="1" lang="ja-JP" altLang="en-US" dirty="0" smtClean="0"/>
              <a:t>鏡筒が正面を向いたら固定つまみを締めて固定をしてください。</a:t>
            </a:r>
            <a:endParaRPr kumimoji="1" lang="en-US" altLang="ja-JP" dirty="0" smtClean="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5</a:t>
            </a:fld>
            <a:endParaRPr lang="en-US" altLang="ja-JP"/>
          </a:p>
        </p:txBody>
      </p:sp>
    </p:spTree>
    <p:extLst>
      <p:ext uri="{BB962C8B-B14F-4D97-AF65-F5344CB8AC3E}">
        <p14:creationId xmlns:p14="http://schemas.microsoft.com/office/powerpoint/2010/main" val="3240731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次に電源部分をつないでいきます。</a:t>
            </a:r>
            <a:endParaRPr kumimoji="1" lang="en-US" altLang="ja-JP" dirty="0" smtClean="0"/>
          </a:p>
          <a:p>
            <a:endParaRPr kumimoji="1" lang="en-US" altLang="ja-JP" dirty="0" smtClean="0"/>
          </a:p>
          <a:p>
            <a:r>
              <a:rPr kumimoji="1" lang="ja-JP" altLang="en-US" dirty="0" smtClean="0"/>
              <a:t>まずは本体のメインスイッチがＯＦＦになっているか確認して下さい。</a:t>
            </a:r>
            <a:endParaRPr kumimoji="1" lang="en-US" altLang="ja-JP" dirty="0" smtClean="0"/>
          </a:p>
          <a:p>
            <a:endParaRPr kumimoji="1" lang="en-US" altLang="ja-JP" dirty="0" smtClean="0"/>
          </a:p>
          <a:p>
            <a:r>
              <a:rPr kumimoji="1" lang="ja-JP" altLang="en-US" dirty="0" smtClean="0"/>
              <a:t>本体の右側面下側にスイッチがあります。Ｏ側がＯＦＦです。</a:t>
            </a:r>
            <a:endParaRPr kumimoji="1" lang="en-US" altLang="ja-JP" dirty="0" smtClean="0"/>
          </a:p>
          <a:p>
            <a:endParaRPr kumimoji="1" lang="en-US" altLang="ja-JP" dirty="0" smtClean="0"/>
          </a:p>
          <a:p>
            <a:r>
              <a:rPr kumimoji="1" lang="ja-JP" altLang="en-US" dirty="0" smtClean="0"/>
              <a:t>次にＡＣアダプターを本体につなぎましょう。端子の先を本体につないで下さい。</a:t>
            </a:r>
            <a:endParaRPr kumimoji="1" lang="en-US" altLang="ja-JP" dirty="0" smtClean="0"/>
          </a:p>
          <a:p>
            <a:endParaRPr kumimoji="1" lang="en-US" altLang="ja-JP" dirty="0" smtClean="0"/>
          </a:p>
          <a:p>
            <a:r>
              <a:rPr kumimoji="1" lang="ja-JP" altLang="en-US" dirty="0" smtClean="0"/>
              <a:t>そのあとにＡＣアダプターに電源コードをつなぎます。</a:t>
            </a:r>
            <a:endParaRPr kumimoji="1" lang="en-US" altLang="ja-JP" dirty="0" smtClean="0"/>
          </a:p>
          <a:p>
            <a:endParaRPr kumimoji="1" lang="en-US" altLang="ja-JP" dirty="0" smtClean="0"/>
          </a:p>
          <a:p>
            <a:r>
              <a:rPr kumimoji="1" lang="ja-JP" altLang="en-US" dirty="0" smtClean="0"/>
              <a:t>しっかりと奥までささっているか確認をしてください。</a:t>
            </a:r>
            <a:endParaRPr kumimoji="1" lang="en-US" altLang="ja-JP" dirty="0" smtClean="0"/>
          </a:p>
          <a:p>
            <a:endParaRPr kumimoji="1" lang="en-US" altLang="ja-JP" dirty="0" smtClean="0"/>
          </a:p>
          <a:p>
            <a:r>
              <a:rPr kumimoji="1" lang="ja-JP" altLang="en-US" dirty="0" smtClean="0"/>
              <a:t>確認ができましたら、電源コードをコンセントにつないで下さい。</a:t>
            </a:r>
            <a:endParaRPr kumimoji="1" lang="en-US" altLang="ja-JP" dirty="0" smtClean="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6</a:t>
            </a:fld>
            <a:endParaRPr lang="en-US" altLang="ja-JP"/>
          </a:p>
        </p:txBody>
      </p:sp>
    </p:spTree>
    <p:extLst>
      <p:ext uri="{BB962C8B-B14F-4D97-AF65-F5344CB8AC3E}">
        <p14:creationId xmlns:p14="http://schemas.microsoft.com/office/powerpoint/2010/main" val="4016509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85000" lnSpcReduction="20000"/>
          </a:bodyPr>
          <a:lstStyle/>
          <a:p>
            <a:r>
              <a:rPr kumimoji="1" lang="ja-JP" altLang="en-US" dirty="0" smtClean="0"/>
              <a:t>それではここからそれぞれの機能の説明をしていきます。</a:t>
            </a:r>
            <a:endParaRPr kumimoji="1" lang="en-US" altLang="ja-JP" dirty="0" smtClean="0"/>
          </a:p>
          <a:p>
            <a:endParaRPr kumimoji="1" lang="en-US" altLang="ja-JP" dirty="0" smtClean="0"/>
          </a:p>
          <a:p>
            <a:r>
              <a:rPr kumimoji="1" lang="ja-JP" altLang="en-US" dirty="0" smtClean="0"/>
              <a:t>本体右下のメインスイッチを入れてください。</a:t>
            </a:r>
            <a:r>
              <a:rPr kumimoji="1" lang="en-US" altLang="ja-JP" dirty="0" smtClean="0"/>
              <a:t>Ⅰ</a:t>
            </a:r>
            <a:r>
              <a:rPr kumimoji="1" lang="ja-JP" altLang="en-US" dirty="0" smtClean="0"/>
              <a:t>が電源ＯＮの状態、Ｏが電源ＯＦＦの状態です。</a:t>
            </a:r>
            <a:endParaRPr kumimoji="1" lang="en-US" altLang="ja-JP" dirty="0" smtClean="0"/>
          </a:p>
          <a:p>
            <a:endParaRPr kumimoji="1" lang="en-US" altLang="ja-JP" dirty="0" smtClean="0"/>
          </a:p>
          <a:p>
            <a:r>
              <a:rPr kumimoji="1" lang="ja-JP" altLang="en-US" dirty="0" smtClean="0"/>
              <a:t>次にその手前の明るさ調整つまみを回してみてください。光量が変化していますか。</a:t>
            </a:r>
            <a:endParaRPr kumimoji="1" lang="en-US" altLang="ja-JP" dirty="0" smtClean="0"/>
          </a:p>
          <a:p>
            <a:endParaRPr kumimoji="1" lang="en-US" altLang="ja-JP" dirty="0" smtClean="0"/>
          </a:p>
          <a:p>
            <a:r>
              <a:rPr kumimoji="1" lang="ja-JP" altLang="en-US" dirty="0" smtClean="0"/>
              <a:t>ステージの下のコンデンサというユニットを見てください。下から出てきた光がコンデンサという集光装置をとおして、効率的に対物レンズの中に照明光を</a:t>
            </a:r>
            <a:endParaRPr kumimoji="1" lang="en-US" altLang="ja-JP" dirty="0" smtClean="0"/>
          </a:p>
          <a:p>
            <a:endParaRPr kumimoji="1" lang="en-US" altLang="ja-JP" dirty="0" smtClean="0"/>
          </a:p>
          <a:p>
            <a:r>
              <a:rPr kumimoji="1" lang="ja-JP" altLang="en-US" dirty="0" smtClean="0"/>
              <a:t>入れるようになっています。</a:t>
            </a:r>
            <a:endParaRPr kumimoji="1" lang="en-US" altLang="ja-JP" dirty="0" smtClean="0"/>
          </a:p>
          <a:p>
            <a:endParaRPr kumimoji="1" lang="en-US" altLang="ja-JP" dirty="0" smtClean="0"/>
          </a:p>
          <a:p>
            <a:r>
              <a:rPr kumimoji="1" lang="ja-JP" altLang="en-US" dirty="0" smtClean="0"/>
              <a:t>手前にレバーがありますね。動かしてみてください。そして４Ｘ・１０Ｘ・４０Ｘ・１００Ｘという文字が書いてあると思います。</a:t>
            </a:r>
            <a:endParaRPr kumimoji="1" lang="en-US" altLang="ja-JP" dirty="0" smtClean="0"/>
          </a:p>
          <a:p>
            <a:endParaRPr kumimoji="1" lang="en-US" altLang="ja-JP" dirty="0" smtClean="0"/>
          </a:p>
          <a:p>
            <a:r>
              <a:rPr kumimoji="1" lang="ja-JP" altLang="en-US" dirty="0" smtClean="0"/>
              <a:t>観察する対物レンズにあわせて位置を調整していきます。</a:t>
            </a:r>
            <a:endParaRPr kumimoji="1" lang="en-US" altLang="ja-JP" dirty="0" smtClean="0"/>
          </a:p>
          <a:p>
            <a:endParaRPr kumimoji="1" lang="en-US" altLang="ja-JP" dirty="0" smtClean="0"/>
          </a:p>
          <a:p>
            <a:r>
              <a:rPr kumimoji="1" lang="ja-JP" altLang="en-US" dirty="0" smtClean="0"/>
              <a:t>奥のつまみも回してみてください。コンデンサが上下動すると思いますが、これは一番上の位置で使用します。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7</a:t>
            </a:fld>
            <a:endParaRPr lang="en-US" altLang="ja-JP"/>
          </a:p>
        </p:txBody>
      </p:sp>
    </p:spTree>
    <p:extLst>
      <p:ext uri="{BB962C8B-B14F-4D97-AF65-F5344CB8AC3E}">
        <p14:creationId xmlns:p14="http://schemas.microsoft.com/office/powerpoint/2010/main" val="2593134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次に標本をセットステージについて説明をします。</a:t>
            </a:r>
            <a:endParaRPr kumimoji="1" lang="en-US" altLang="ja-JP" dirty="0" smtClean="0"/>
          </a:p>
          <a:p>
            <a:endParaRPr kumimoji="1" lang="en-US" altLang="ja-JP" dirty="0" smtClean="0"/>
          </a:p>
          <a:p>
            <a:r>
              <a:rPr kumimoji="1" lang="ja-JP" altLang="en-US" dirty="0" smtClean="0"/>
              <a:t>顕微鏡の左側に棒が伸びていますね、これを回すことによって標本を移動させます。</a:t>
            </a:r>
            <a:endParaRPr kumimoji="1" lang="en-US" altLang="ja-JP" dirty="0" smtClean="0"/>
          </a:p>
          <a:p>
            <a:endParaRPr kumimoji="1" lang="en-US" altLang="ja-JP" dirty="0" smtClean="0"/>
          </a:p>
          <a:p>
            <a:r>
              <a:rPr kumimoji="1" lang="ja-JP" altLang="en-US" dirty="0" smtClean="0"/>
              <a:t>上側を動かすとステージが前後に動き、</a:t>
            </a:r>
            <a:endParaRPr kumimoji="1" lang="en-US" altLang="ja-JP" dirty="0" smtClean="0"/>
          </a:p>
          <a:p>
            <a:endParaRPr kumimoji="1" lang="en-US" altLang="ja-JP" dirty="0" smtClean="0"/>
          </a:p>
          <a:p>
            <a:r>
              <a:rPr kumimoji="1" lang="ja-JP" altLang="en-US" dirty="0" smtClean="0"/>
              <a:t>下側を動かすと標本を挟み込む金属の部品が左右に動きます。この標本を挟みこむ部品のことをクレンメルといいます。</a:t>
            </a:r>
            <a:endParaRPr kumimoji="1" lang="en-US" altLang="ja-JP" dirty="0" smtClean="0"/>
          </a:p>
          <a:p>
            <a:endParaRPr kumimoji="1" lang="en-US" altLang="ja-JP" dirty="0" smtClean="0"/>
          </a:p>
          <a:p>
            <a:r>
              <a:rPr kumimoji="1" lang="ja-JP" altLang="en-US" dirty="0" smtClean="0"/>
              <a:t>ステージの前後方向がＹ軸、横方向がＸ軸となります。</a:t>
            </a:r>
            <a:endParaRPr kumimoji="1" lang="en-US" altLang="ja-JP" dirty="0" smtClean="0"/>
          </a:p>
          <a:p>
            <a:endParaRPr kumimoji="1" lang="en-US" altLang="ja-JP" dirty="0" smtClean="0"/>
          </a:p>
          <a:p>
            <a:r>
              <a:rPr kumimoji="1" lang="ja-JP" altLang="en-US" dirty="0" smtClean="0"/>
              <a:t>クレンメルは標本を挟み込んで固定をするユニットになります。右側の突起部分を奥に押し込むと、</a:t>
            </a:r>
            <a:r>
              <a:rPr kumimoji="1" lang="ja-JP" altLang="en-US" dirty="0" err="1" smtClean="0"/>
              <a:t>て</a:t>
            </a:r>
            <a:r>
              <a:rPr kumimoji="1" lang="ja-JP" altLang="en-US" dirty="0" smtClean="0"/>
              <a:t>この原理でクレンメルが開きます。</a:t>
            </a:r>
            <a:endParaRPr kumimoji="1" lang="en-US" altLang="ja-JP" dirty="0" smtClean="0"/>
          </a:p>
          <a:p>
            <a:endParaRPr kumimoji="1" lang="en-US" altLang="ja-JP" dirty="0" smtClean="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8</a:t>
            </a:fld>
            <a:endParaRPr lang="en-US" altLang="ja-JP"/>
          </a:p>
        </p:txBody>
      </p:sp>
    </p:spTree>
    <p:extLst>
      <p:ext uri="{BB962C8B-B14F-4D97-AF65-F5344CB8AC3E}">
        <p14:creationId xmlns:p14="http://schemas.microsoft.com/office/powerpoint/2010/main" val="1841780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次に先ほど回転をしてもらった鏡筒です。</a:t>
            </a:r>
            <a:endParaRPr kumimoji="1" lang="en-US" altLang="ja-JP" dirty="0" smtClean="0"/>
          </a:p>
          <a:p>
            <a:endParaRPr kumimoji="1" lang="en-US" altLang="ja-JP" dirty="0" smtClean="0"/>
          </a:p>
          <a:p>
            <a:r>
              <a:rPr kumimoji="1" lang="ja-JP" altLang="en-US" dirty="0" smtClean="0"/>
              <a:t>写真のように双眼鏡のように目の幅に合わせて調整できるようになっています。</a:t>
            </a:r>
            <a:endParaRPr kumimoji="1" lang="en-US" altLang="ja-JP" dirty="0" smtClean="0"/>
          </a:p>
          <a:p>
            <a:endParaRPr kumimoji="1" lang="en-US" altLang="ja-JP" dirty="0" smtClean="0"/>
          </a:p>
          <a:p>
            <a:r>
              <a:rPr kumimoji="1" lang="ja-JP" altLang="en-US" dirty="0" smtClean="0"/>
              <a:t>また左右の視力の調整の機構もついています。</a:t>
            </a:r>
            <a:endParaRPr kumimoji="1" lang="en-US" altLang="ja-JP" dirty="0" smtClean="0"/>
          </a:p>
          <a:p>
            <a:endParaRPr kumimoji="1" lang="en-US" altLang="ja-JP" dirty="0" smtClean="0"/>
          </a:p>
          <a:p>
            <a:r>
              <a:rPr kumimoji="1" lang="ja-JP" altLang="en-US" dirty="0" smtClean="0"/>
              <a:t>接眼レンズの部分をのぞいて像を観察します。</a:t>
            </a:r>
            <a:endParaRPr kumimoji="1" lang="en-US" altLang="ja-JP" dirty="0" smtClean="0"/>
          </a:p>
          <a:p>
            <a:endParaRPr kumimoji="1" lang="en-US" altLang="ja-JP" dirty="0" smtClean="0"/>
          </a:p>
          <a:p>
            <a:r>
              <a:rPr kumimoji="1" lang="ja-JP" altLang="en-US" dirty="0" smtClean="0"/>
              <a:t>横に</a:t>
            </a:r>
            <a:r>
              <a:rPr kumimoji="1" lang="en-US" altLang="ja-JP" dirty="0" smtClean="0"/>
              <a:t>10X</a:t>
            </a:r>
            <a:r>
              <a:rPr kumimoji="1" lang="ja-JP" altLang="en-US" dirty="0" smtClean="0"/>
              <a:t>と表記がされていますね。これが接眼レンズの倍率です。</a:t>
            </a:r>
            <a:endParaRPr kumimoji="1" lang="en-US" altLang="ja-JP" dirty="0" smtClean="0"/>
          </a:p>
          <a:p>
            <a:endParaRPr kumimoji="1" lang="en-US" altLang="ja-JP" dirty="0" smtClean="0"/>
          </a:p>
          <a:p>
            <a:r>
              <a:rPr kumimoji="1" lang="ja-JP" altLang="en-US" dirty="0" smtClean="0"/>
              <a:t>実際観察している倍率は接眼レンズの倍率Ｘ対物レンズの倍率になります。</a:t>
            </a:r>
            <a:endParaRPr kumimoji="1" lang="en-US" altLang="ja-JP" dirty="0" smtClean="0"/>
          </a:p>
          <a:p>
            <a:endParaRPr kumimoji="1" lang="en-US" altLang="ja-JP" dirty="0" smtClean="0"/>
          </a:p>
          <a:p>
            <a:pPr marL="0" marR="0" lvl="0" indent="0" algn="l" defTabSz="457200" rtl="0" eaLnBrk="0" fontAlgn="base" latinLnBrk="0" hangingPunct="0">
              <a:lnSpc>
                <a:spcPct val="100000"/>
              </a:lnSpc>
              <a:spcBef>
                <a:spcPct val="30000"/>
              </a:spcBef>
              <a:spcAft>
                <a:spcPct val="0"/>
              </a:spcAft>
              <a:buClrTx/>
              <a:buSzTx/>
              <a:buFontTx/>
              <a:buNone/>
              <a:tabLst/>
              <a:defRPr/>
            </a:pPr>
            <a:r>
              <a:rPr kumimoji="1" lang="ja-JP" altLang="en-US" dirty="0" smtClean="0"/>
              <a:t>今日の目標はしっかりと両目で顕微鏡像が観察できることになります。</a:t>
            </a:r>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9</a:t>
            </a:fld>
            <a:endParaRPr lang="en-US" altLang="ja-JP"/>
          </a:p>
        </p:txBody>
      </p:sp>
    </p:spTree>
    <p:extLst>
      <p:ext uri="{BB962C8B-B14F-4D97-AF65-F5344CB8AC3E}">
        <p14:creationId xmlns:p14="http://schemas.microsoft.com/office/powerpoint/2010/main" val="1609272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次にピントの合わせをするハンドルを説明します。</a:t>
            </a:r>
            <a:endParaRPr kumimoji="1" lang="en-US" altLang="ja-JP" dirty="0" smtClean="0"/>
          </a:p>
          <a:p>
            <a:endParaRPr kumimoji="1" lang="en-US" altLang="ja-JP" dirty="0" smtClean="0"/>
          </a:p>
          <a:p>
            <a:r>
              <a:rPr kumimoji="1" lang="ja-JP" altLang="en-US" dirty="0" smtClean="0"/>
              <a:t>鏡体の左右にハンドルがありますね。</a:t>
            </a:r>
            <a:endParaRPr kumimoji="1" lang="en-US" altLang="ja-JP" dirty="0" smtClean="0"/>
          </a:p>
          <a:p>
            <a:endParaRPr kumimoji="1" lang="en-US" altLang="ja-JP" dirty="0" smtClean="0"/>
          </a:p>
          <a:p>
            <a:r>
              <a:rPr kumimoji="1" lang="ja-JP" altLang="en-US" dirty="0" smtClean="0"/>
              <a:t>対物レンズがぶつからないように回してみてください。</a:t>
            </a:r>
            <a:endParaRPr kumimoji="1" lang="en-US" altLang="ja-JP" dirty="0" smtClean="0"/>
          </a:p>
          <a:p>
            <a:endParaRPr kumimoji="1" lang="en-US" altLang="ja-JP" dirty="0" smtClean="0"/>
          </a:p>
          <a:p>
            <a:r>
              <a:rPr kumimoji="1" lang="ja-JP" altLang="en-US" dirty="0" smtClean="0"/>
              <a:t>内側を動かすと大きくステージが上下動しますので「粗（そ）」動ハンドルといいます。</a:t>
            </a:r>
            <a:endParaRPr kumimoji="1" lang="en-US" altLang="ja-JP" dirty="0" smtClean="0"/>
          </a:p>
          <a:p>
            <a:endParaRPr kumimoji="1" lang="en-US" altLang="ja-JP" dirty="0" smtClean="0"/>
          </a:p>
          <a:p>
            <a:r>
              <a:rPr kumimoji="1" lang="ja-JP" altLang="en-US" dirty="0" smtClean="0"/>
              <a:t>どちらに回すとステージが上下するか確認をしてください。</a:t>
            </a:r>
            <a:endParaRPr kumimoji="1" lang="en-US" altLang="ja-JP" dirty="0" smtClean="0"/>
          </a:p>
          <a:p>
            <a:endParaRPr kumimoji="1" lang="en-US" altLang="ja-JP" dirty="0" smtClean="0"/>
          </a:p>
          <a:p>
            <a:r>
              <a:rPr kumimoji="1" lang="ja-JP" altLang="en-US" dirty="0" smtClean="0"/>
              <a:t>外側は微調整のハンドルですので。「微（び）」動ハンドルといいます。</a:t>
            </a:r>
            <a:endParaRPr kumimoji="1" lang="en-US" altLang="ja-JP" dirty="0" smtClean="0"/>
          </a:p>
          <a:p>
            <a:endParaRPr kumimoji="1" lang="en-US" altLang="ja-JP" dirty="0" smtClean="0"/>
          </a:p>
          <a:p>
            <a:r>
              <a:rPr kumimoji="1" lang="ja-JP" altLang="en-US" dirty="0" smtClean="0"/>
              <a:t>粗動ハンドルで大まかにピントを合わせ、微動ハンドルで微調整をしてピントを合わせていきます。</a:t>
            </a:r>
            <a:endParaRPr kumimoji="1" lang="en-US" altLang="ja-JP" dirty="0" smtClean="0"/>
          </a:p>
          <a:p>
            <a:endParaRPr kumimoji="1" lang="en-US" altLang="ja-JP" dirty="0" smtClean="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10</a:t>
            </a:fld>
            <a:endParaRPr lang="en-US" altLang="ja-JP"/>
          </a:p>
        </p:txBody>
      </p:sp>
    </p:spTree>
    <p:extLst>
      <p:ext uri="{BB962C8B-B14F-4D97-AF65-F5344CB8AC3E}">
        <p14:creationId xmlns:p14="http://schemas.microsoft.com/office/powerpoint/2010/main" val="1927667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最後に倍率を変更するレボルバーについて説明します。</a:t>
            </a:r>
            <a:endParaRPr kumimoji="1" lang="en-US" altLang="ja-JP" dirty="0" smtClean="0"/>
          </a:p>
          <a:p>
            <a:endParaRPr kumimoji="1" lang="en-US" altLang="ja-JP" dirty="0" smtClean="0"/>
          </a:p>
          <a:p>
            <a:r>
              <a:rPr kumimoji="1" lang="ja-JP" altLang="en-US" dirty="0" smtClean="0"/>
              <a:t>念のためステージは下げた状態で試しましょう。</a:t>
            </a:r>
            <a:endParaRPr kumimoji="1" lang="en-US" altLang="ja-JP" dirty="0" smtClean="0"/>
          </a:p>
          <a:p>
            <a:endParaRPr kumimoji="1" lang="en-US" altLang="ja-JP" dirty="0" smtClean="0"/>
          </a:p>
          <a:p>
            <a:r>
              <a:rPr kumimoji="1" lang="ja-JP" altLang="en-US" dirty="0" smtClean="0"/>
              <a:t>対物レンズは直接触らず、ぎざぎざした部分をもって対物レンズを切り替えてみてください。</a:t>
            </a:r>
            <a:endParaRPr kumimoji="1" lang="en-US" altLang="ja-JP" dirty="0" smtClean="0"/>
          </a:p>
          <a:p>
            <a:endParaRPr kumimoji="1" lang="en-US" altLang="ja-JP" dirty="0" smtClean="0"/>
          </a:p>
          <a:p>
            <a:r>
              <a:rPr kumimoji="1" lang="ja-JP" altLang="en-US" dirty="0" smtClean="0"/>
              <a:t>対物レンズがしっかりとレボルバに固定されていて、標本が正しくセットされていれば、レボルバを回した時に標本と</a:t>
            </a:r>
            <a:r>
              <a:rPr kumimoji="1" lang="ja-JP" altLang="en-US" dirty="0" err="1" smtClean="0"/>
              <a:t>レンズがレンズが</a:t>
            </a:r>
            <a:r>
              <a:rPr kumimoji="1" lang="ja-JP" altLang="en-US" dirty="0" smtClean="0"/>
              <a:t>ぶつかることもないですし、</a:t>
            </a:r>
            <a:endParaRPr kumimoji="1" lang="en-US" altLang="ja-JP" dirty="0" smtClean="0"/>
          </a:p>
          <a:p>
            <a:endParaRPr kumimoji="1" lang="en-US" altLang="ja-JP" dirty="0" smtClean="0"/>
          </a:p>
          <a:p>
            <a:r>
              <a:rPr kumimoji="1" lang="ja-JP" altLang="en-US" dirty="0" smtClean="0"/>
              <a:t>ピントも微動ハンドルだけで合わせることができるよう設計されています。</a:t>
            </a:r>
            <a:endParaRPr kumimoji="1" lang="en-US" altLang="ja-JP" dirty="0" smtClean="0"/>
          </a:p>
          <a:p>
            <a:endParaRPr kumimoji="1" lang="en-US" altLang="ja-JP" dirty="0" smtClean="0"/>
          </a:p>
          <a:p>
            <a:pPr marL="0" marR="0" lvl="0" indent="0" algn="l" defTabSz="457200" rtl="0" eaLnBrk="0" fontAlgn="base" latinLnBrk="0" hangingPunct="0">
              <a:lnSpc>
                <a:spcPct val="100000"/>
              </a:lnSpc>
              <a:spcBef>
                <a:spcPct val="30000"/>
              </a:spcBef>
              <a:spcAft>
                <a:spcPct val="0"/>
              </a:spcAft>
              <a:buClrTx/>
              <a:buSzTx/>
              <a:buFontTx/>
              <a:buNone/>
              <a:tabLst/>
              <a:defRPr/>
            </a:pPr>
            <a:r>
              <a:rPr kumimoji="1" lang="ja-JP" altLang="en-US" dirty="0" smtClean="0"/>
              <a:t>対物レンズを触って回しているとレンズが少しずつ緩んで、倍率を変えたときにピントが合わなくなってしまいます。</a:t>
            </a:r>
            <a:endParaRPr kumimoji="1" lang="en-US" altLang="ja-JP" dirty="0" smtClean="0"/>
          </a:p>
          <a:p>
            <a:endParaRPr kumimoji="1" lang="en-US" altLang="ja-JP" dirty="0" smtClean="0"/>
          </a:p>
          <a:p>
            <a:r>
              <a:rPr kumimoji="1" lang="ja-JP" altLang="en-US" dirty="0" smtClean="0"/>
              <a:t>顕微鏡をセットする時に必ず、対物レンズの取付けにゆるみがないか確認するくせをつけましょう。</a:t>
            </a:r>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11</a:t>
            </a:fld>
            <a:endParaRPr lang="en-US" altLang="ja-JP"/>
          </a:p>
        </p:txBody>
      </p:sp>
    </p:spTree>
    <p:extLst>
      <p:ext uri="{BB962C8B-B14F-4D97-AF65-F5344CB8AC3E}">
        <p14:creationId xmlns:p14="http://schemas.microsoft.com/office/powerpoint/2010/main" val="3161971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85000" lnSpcReduction="20000"/>
          </a:bodyPr>
          <a:lstStyle/>
          <a:p>
            <a:r>
              <a:rPr kumimoji="1" lang="ja-JP" altLang="en-US" dirty="0" smtClean="0"/>
              <a:t>ではこれから実際に標本を観察していきます。</a:t>
            </a:r>
            <a:endParaRPr kumimoji="1" lang="en-US" altLang="ja-JP" dirty="0" smtClean="0"/>
          </a:p>
          <a:p>
            <a:endParaRPr kumimoji="1" lang="en-US" altLang="ja-JP" dirty="0" smtClean="0"/>
          </a:p>
          <a:p>
            <a:r>
              <a:rPr kumimoji="1" lang="ja-JP" altLang="en-US" dirty="0" smtClean="0"/>
              <a:t>今みなさんの手元にある標本はプレパラート標本といいます。</a:t>
            </a:r>
            <a:endParaRPr kumimoji="1" lang="en-US" altLang="ja-JP" dirty="0" smtClean="0"/>
          </a:p>
          <a:p>
            <a:endParaRPr kumimoji="1" lang="en-US" altLang="ja-JP" dirty="0" smtClean="0"/>
          </a:p>
          <a:p>
            <a:r>
              <a:rPr kumimoji="1" lang="ja-JP" altLang="en-US" dirty="0" smtClean="0"/>
              <a:t>スライドガラスというガラス板にサンプルがのっていてその上にカバーガラスという薄いガラスがのっています。</a:t>
            </a:r>
            <a:endParaRPr kumimoji="1" lang="en-US" altLang="ja-JP" dirty="0" smtClean="0"/>
          </a:p>
          <a:p>
            <a:endParaRPr kumimoji="1" lang="en-US" altLang="ja-JP" dirty="0" smtClean="0"/>
          </a:p>
          <a:p>
            <a:r>
              <a:rPr kumimoji="1" lang="ja-JP" altLang="en-US" dirty="0" smtClean="0"/>
              <a:t>このカバーガラス側が上になります。この方向は絶対に間違わないでください。</a:t>
            </a:r>
            <a:endParaRPr kumimoji="1" lang="en-US" altLang="ja-JP" dirty="0" smtClean="0"/>
          </a:p>
          <a:p>
            <a:endParaRPr kumimoji="1" lang="en-US" altLang="ja-JP" dirty="0" smtClean="0"/>
          </a:p>
          <a:p>
            <a:r>
              <a:rPr kumimoji="1" lang="ja-JP" altLang="en-US" dirty="0" smtClean="0"/>
              <a:t>もし逆に置くと高倍率でピントが合わないですし、レンズの倍率を変えた時に標本を割ってしまうことになります。</a:t>
            </a:r>
            <a:endParaRPr kumimoji="1" lang="en-US" altLang="ja-JP" dirty="0" smtClean="0"/>
          </a:p>
          <a:p>
            <a:endParaRPr kumimoji="1" lang="en-US" altLang="ja-JP" dirty="0" smtClean="0"/>
          </a:p>
          <a:p>
            <a:r>
              <a:rPr kumimoji="1" lang="ja-JP" altLang="en-US" dirty="0" smtClean="0"/>
              <a:t>まずはステージをある程度下げた状態で、標本をカバーガラス面を上にしてステージの上においてください。</a:t>
            </a:r>
            <a:endParaRPr kumimoji="1" lang="en-US" altLang="ja-JP" dirty="0" smtClean="0"/>
          </a:p>
          <a:p>
            <a:endParaRPr kumimoji="1" lang="en-US" altLang="ja-JP" dirty="0" smtClean="0"/>
          </a:p>
          <a:p>
            <a:r>
              <a:rPr kumimoji="1" lang="ja-JP" altLang="en-US" dirty="0" smtClean="0"/>
              <a:t>クレンメルのレバーを引いて標本を入れ、静かにレバーを戻してください。</a:t>
            </a:r>
            <a:endParaRPr kumimoji="1" lang="en-US" altLang="ja-JP" dirty="0" smtClean="0"/>
          </a:p>
          <a:p>
            <a:endParaRPr kumimoji="1" lang="en-US" altLang="ja-JP" dirty="0" smtClean="0"/>
          </a:p>
          <a:p>
            <a:r>
              <a:rPr kumimoji="1" lang="ja-JP" altLang="en-US" dirty="0" smtClean="0"/>
              <a:t>急にレバーをはなすと標本のガラスが割れたり、標本自体が水平でなくなりますので、あくまでもゆっくりと操作して下さい。</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12</a:t>
            </a:fld>
            <a:endParaRPr lang="en-US" altLang="ja-JP"/>
          </a:p>
        </p:txBody>
      </p:sp>
    </p:spTree>
    <p:extLst>
      <p:ext uri="{BB962C8B-B14F-4D97-AF65-F5344CB8AC3E}">
        <p14:creationId xmlns:p14="http://schemas.microsoft.com/office/powerpoint/2010/main" val="4248310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70000" lnSpcReduction="20000"/>
          </a:bodyPr>
          <a:lstStyle/>
          <a:p>
            <a:r>
              <a:rPr kumimoji="1" lang="ja-JP" altLang="en-US" sz="1600" dirty="0" smtClean="0"/>
              <a:t>標本がセットできたら、</a:t>
            </a:r>
            <a:r>
              <a:rPr kumimoji="1" lang="en-US" altLang="ja-JP" sz="1600" dirty="0" smtClean="0"/>
              <a:t>10</a:t>
            </a:r>
            <a:r>
              <a:rPr kumimoji="1" lang="ja-JP" altLang="en-US" sz="1600" dirty="0" smtClean="0"/>
              <a:t>Ｘの対物レンズ（対物レンズに黄色のラインが刻印されています）にしてください。</a:t>
            </a:r>
            <a:endParaRPr kumimoji="1" lang="en-US" altLang="ja-JP" sz="1600" dirty="0" smtClean="0"/>
          </a:p>
          <a:p>
            <a:endParaRPr kumimoji="1" lang="en-US" altLang="ja-JP" sz="1600" dirty="0" smtClean="0"/>
          </a:p>
          <a:p>
            <a:r>
              <a:rPr kumimoji="1" lang="ja-JP" altLang="en-US" sz="1600" dirty="0" smtClean="0"/>
              <a:t>その状態で、接眼レンズはのぞかずに、顕微鏡の横から標本と対物レンズの距離を見ながらステージをできるだけ近づけていってください。</a:t>
            </a:r>
            <a:endParaRPr kumimoji="1" lang="en-US" altLang="ja-JP" sz="1600" dirty="0" smtClean="0"/>
          </a:p>
          <a:p>
            <a:endParaRPr kumimoji="1" lang="en-US" altLang="ja-JP" sz="1600" dirty="0" smtClean="0"/>
          </a:p>
          <a:p>
            <a:r>
              <a:rPr kumimoji="1" lang="ja-JP" altLang="en-US" sz="1600" dirty="0" smtClean="0"/>
              <a:t>対物レンズと標本がぎりぎりぶつからない距離まで近づけてください。</a:t>
            </a:r>
            <a:endParaRPr kumimoji="1" lang="en-US" altLang="ja-JP" sz="1600" dirty="0" smtClean="0"/>
          </a:p>
          <a:p>
            <a:endParaRPr kumimoji="1" lang="en-US" altLang="ja-JP" sz="1600" dirty="0" smtClean="0"/>
          </a:p>
          <a:p>
            <a:r>
              <a:rPr kumimoji="1" lang="ja-JP" altLang="en-US" sz="1600" dirty="0" smtClean="0"/>
              <a:t>次に接眼レンズののぞきながら、粗動ハンドルを回しててゆっくりとステージを下げていきます。</a:t>
            </a:r>
            <a:endParaRPr kumimoji="1" lang="en-US" altLang="ja-JP" sz="1600" dirty="0" smtClean="0"/>
          </a:p>
          <a:p>
            <a:endParaRPr kumimoji="1" lang="en-US" altLang="ja-JP" sz="1600" dirty="0" smtClean="0"/>
          </a:p>
          <a:p>
            <a:r>
              <a:rPr kumimoji="1" lang="ja-JP" altLang="en-US" sz="1600" dirty="0" smtClean="0"/>
              <a:t>ある程度像が見えてきたら微動ハンドルで微調整をしていきます。</a:t>
            </a:r>
            <a:endParaRPr kumimoji="1" lang="en-US" altLang="ja-JP" sz="1600" dirty="0" smtClean="0"/>
          </a:p>
          <a:p>
            <a:endParaRPr kumimoji="1" lang="en-US" altLang="ja-JP" sz="1600" dirty="0" smtClean="0"/>
          </a:p>
          <a:p>
            <a:r>
              <a:rPr kumimoji="1" lang="ja-JP" altLang="en-US" sz="1600" dirty="0" smtClean="0"/>
              <a:t>標本を見失ってしまったら、もう一度対物レンズを標本の一番近い位置からやり直してみてください。</a:t>
            </a:r>
            <a:endParaRPr kumimoji="1" lang="en-US" altLang="ja-JP" sz="1600" dirty="0" smtClean="0"/>
          </a:p>
          <a:p>
            <a:endParaRPr kumimoji="1" lang="en-US" altLang="ja-JP" sz="1600" dirty="0" smtClean="0"/>
          </a:p>
          <a:p>
            <a:r>
              <a:rPr kumimoji="1" lang="ja-JP" altLang="en-US" sz="1600" dirty="0" smtClean="0"/>
              <a:t>粗動ハンドルでステージを上げる際には絶対に接眼レンズを覗きながらあげないこと。目で対物レンズと標本の距離を直接見ることを心掛けてください。</a:t>
            </a:r>
            <a:endParaRPr kumimoji="1" lang="en-US" altLang="ja-JP" sz="1600" dirty="0" smtClean="0"/>
          </a:p>
          <a:p>
            <a:endParaRPr kumimoji="1" lang="en-US" altLang="ja-JP" sz="1600" dirty="0" smtClean="0"/>
          </a:p>
          <a:p>
            <a:endParaRPr kumimoji="1" lang="en-US" altLang="ja-JP" sz="1600" dirty="0" smtClean="0"/>
          </a:p>
          <a:p>
            <a:endParaRPr kumimoji="1" lang="en-US" altLang="ja-JP" sz="1600" dirty="0" smtClean="0"/>
          </a:p>
          <a:p>
            <a:endParaRPr kumimoji="1" lang="ja-JP" altLang="en-US" sz="1600"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13</a:t>
            </a:fld>
            <a:endParaRPr lang="en-US" altLang="ja-JP"/>
          </a:p>
        </p:txBody>
      </p:sp>
    </p:spTree>
    <p:extLst>
      <p:ext uri="{BB962C8B-B14F-4D97-AF65-F5344CB8AC3E}">
        <p14:creationId xmlns:p14="http://schemas.microsoft.com/office/powerpoint/2010/main" val="3623548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ここでもう一度確認です。</a:t>
            </a:r>
            <a:endParaRPr kumimoji="1" lang="en-US" altLang="ja-JP" dirty="0" smtClean="0"/>
          </a:p>
          <a:p>
            <a:endParaRPr kumimoji="1" lang="en-US" altLang="ja-JP" dirty="0" smtClean="0"/>
          </a:p>
          <a:p>
            <a:r>
              <a:rPr kumimoji="1" lang="ja-JP" altLang="en-US" dirty="0" smtClean="0"/>
              <a:t>カバーガラスが上になった状態で標本が配置されていますか。</a:t>
            </a:r>
            <a:endParaRPr kumimoji="1" lang="en-US" altLang="ja-JP" dirty="0" smtClean="0"/>
          </a:p>
          <a:p>
            <a:endParaRPr kumimoji="1" lang="en-US" altLang="ja-JP" dirty="0" smtClean="0"/>
          </a:p>
          <a:p>
            <a:r>
              <a:rPr kumimoji="1" lang="ja-JP" altLang="en-US" dirty="0" smtClean="0"/>
              <a:t>１０Ｘでフォーカスが合った状態になっていますか。大丈夫でしょうか。</a:t>
            </a:r>
            <a:endParaRPr kumimoji="1" lang="en-US" altLang="ja-JP" dirty="0" smtClean="0"/>
          </a:p>
          <a:p>
            <a:endParaRPr kumimoji="1" lang="en-US" altLang="ja-JP" dirty="0" smtClean="0"/>
          </a:p>
          <a:p>
            <a:r>
              <a:rPr kumimoji="1" lang="ja-JP" altLang="en-US" dirty="0" smtClean="0"/>
              <a:t>ここから倍率を変えていくわけですが、レボルバ部分をもって対物レンズを切り替えてください。</a:t>
            </a:r>
            <a:endParaRPr kumimoji="1" lang="en-US" altLang="ja-JP" dirty="0" smtClean="0"/>
          </a:p>
          <a:p>
            <a:endParaRPr kumimoji="1" lang="en-US" altLang="ja-JP" dirty="0" smtClean="0"/>
          </a:p>
          <a:p>
            <a:r>
              <a:rPr kumimoji="1" lang="ja-JP" altLang="en-US" dirty="0" smtClean="0"/>
              <a:t>ゆっくりとまわしてください。先ほどの確認事項ができていれば、レボルバを回して対物レンズを切り替えても対物レンズと標本はぶつからないはずです。</a:t>
            </a:r>
            <a:endParaRPr kumimoji="1" lang="en-US" altLang="ja-JP" dirty="0" smtClean="0"/>
          </a:p>
          <a:p>
            <a:endParaRPr kumimoji="1" lang="en-US" altLang="ja-JP" dirty="0" smtClean="0"/>
          </a:p>
          <a:p>
            <a:r>
              <a:rPr kumimoji="1" lang="ja-JP" altLang="en-US" dirty="0" smtClean="0"/>
              <a:t>接眼レンズを除いて微動ハンドルでピントを微調整しましょう。</a:t>
            </a:r>
            <a:endParaRPr kumimoji="1" lang="en-US" altLang="ja-JP" dirty="0" smtClean="0"/>
          </a:p>
          <a:p>
            <a:endParaRPr kumimoji="1" lang="en-US" altLang="ja-JP" dirty="0" smtClean="0"/>
          </a:p>
          <a:p>
            <a:r>
              <a:rPr kumimoji="1" lang="ja-JP" altLang="en-US" dirty="0" smtClean="0"/>
              <a:t>もし見つからない人はもう一度１０Ｘから探しなおしてみてください。</a:t>
            </a:r>
            <a:endParaRPr kumimoji="1" lang="en-US" altLang="ja-JP" dirty="0" smtClean="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14</a:t>
            </a:fld>
            <a:endParaRPr lang="en-US" altLang="ja-JP"/>
          </a:p>
        </p:txBody>
      </p:sp>
    </p:spTree>
    <p:extLst>
      <p:ext uri="{BB962C8B-B14F-4D97-AF65-F5344CB8AC3E}">
        <p14:creationId xmlns:p14="http://schemas.microsoft.com/office/powerpoint/2010/main" val="3206248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25000" lnSpcReduction="20000"/>
          </a:bodyPr>
          <a:lstStyle/>
          <a:p>
            <a:r>
              <a:rPr kumimoji="1" lang="ja-JP" altLang="en-US" dirty="0" smtClean="0"/>
              <a:t>今、右目と左目でピントが合わない人はいますか。一つの像で見えない人も</a:t>
            </a:r>
            <a:r>
              <a:rPr kumimoji="1" lang="ja-JP" altLang="en-US" dirty="0" err="1" smtClean="0"/>
              <a:t>い</a:t>
            </a:r>
            <a:r>
              <a:rPr kumimoji="1" lang="ja-JP" altLang="en-US" dirty="0" smtClean="0"/>
              <a:t>ますでしょうか。</a:t>
            </a:r>
            <a:endParaRPr kumimoji="1" lang="en-US" altLang="ja-JP" dirty="0" smtClean="0"/>
          </a:p>
          <a:p>
            <a:endParaRPr kumimoji="1" lang="en-US" altLang="ja-JP" dirty="0" smtClean="0"/>
          </a:p>
          <a:p>
            <a:r>
              <a:rPr kumimoji="1" lang="ja-JP" altLang="en-US" dirty="0" smtClean="0"/>
              <a:t>顕微鏡の接眼レンズ、鏡筒には視力や目の幅の調整機構がついていますので調整してみましょう。</a:t>
            </a:r>
            <a:endParaRPr kumimoji="1" lang="en-US" altLang="ja-JP" dirty="0" smtClean="0"/>
          </a:p>
          <a:p>
            <a:endParaRPr kumimoji="1" lang="en-US" altLang="ja-JP" dirty="0" smtClean="0"/>
          </a:p>
          <a:p>
            <a:r>
              <a:rPr kumimoji="1" lang="ja-JP" altLang="en-US" dirty="0" smtClean="0"/>
              <a:t>まずは視力の調整（視度調整といいます）からです。</a:t>
            </a:r>
            <a:endParaRPr kumimoji="1" lang="en-US" altLang="ja-JP" dirty="0" smtClean="0"/>
          </a:p>
          <a:p>
            <a:endParaRPr kumimoji="1" lang="en-US" altLang="ja-JP" dirty="0" smtClean="0"/>
          </a:p>
          <a:p>
            <a:r>
              <a:rPr kumimoji="1" lang="ja-JP" altLang="en-US" dirty="0" smtClean="0"/>
              <a:t>まず今</a:t>
            </a:r>
            <a:r>
              <a:rPr kumimoji="1" lang="en-US" altLang="ja-JP" dirty="0" smtClean="0"/>
              <a:t>40X</a:t>
            </a:r>
            <a:r>
              <a:rPr kumimoji="1" lang="ja-JP" altLang="en-US" dirty="0" smtClean="0"/>
              <a:t>でピントがあっている状態になっているかと思いますが、この状態で</a:t>
            </a:r>
            <a:r>
              <a:rPr kumimoji="1" lang="en-US" altLang="ja-JP" dirty="0" smtClean="0"/>
              <a:t>10X</a:t>
            </a:r>
            <a:r>
              <a:rPr kumimoji="1" lang="ja-JP" altLang="en-US" dirty="0" smtClean="0"/>
              <a:t>にもどしてください。</a:t>
            </a:r>
            <a:endParaRPr kumimoji="1" lang="en-US" altLang="ja-JP" dirty="0" smtClean="0"/>
          </a:p>
          <a:p>
            <a:endParaRPr kumimoji="1" lang="en-US" altLang="ja-JP" dirty="0" smtClean="0"/>
          </a:p>
          <a:p>
            <a:r>
              <a:rPr kumimoji="1" lang="ja-JP" altLang="en-US" dirty="0" smtClean="0"/>
              <a:t>粗動ハンドル・微動ハンドルには手をふれないでください。</a:t>
            </a:r>
            <a:endParaRPr kumimoji="1" lang="en-US" altLang="ja-JP" dirty="0" smtClean="0"/>
          </a:p>
          <a:p>
            <a:endParaRPr kumimoji="1" lang="en-US" altLang="ja-JP" dirty="0" smtClean="0"/>
          </a:p>
          <a:p>
            <a:r>
              <a:rPr kumimoji="1" lang="ja-JP" altLang="en-US" dirty="0" smtClean="0"/>
              <a:t>右目だけで接眼レンズをのぞいてみましょう。ピントは少しずれているかもしれません。</a:t>
            </a:r>
            <a:endParaRPr kumimoji="1" lang="en-US" altLang="ja-JP" dirty="0" smtClean="0"/>
          </a:p>
          <a:p>
            <a:endParaRPr kumimoji="1" lang="en-US" altLang="ja-JP" dirty="0" smtClean="0"/>
          </a:p>
          <a:p>
            <a:r>
              <a:rPr kumimoji="1" lang="ja-JP" altLang="en-US" dirty="0" smtClean="0"/>
              <a:t>粗動ハンドル・微動ハンドルは触らずに視度補正環を回しピントがあうようにしてみましょう。</a:t>
            </a:r>
            <a:endParaRPr kumimoji="1" lang="en-US" altLang="ja-JP" dirty="0" smtClean="0"/>
          </a:p>
          <a:p>
            <a:endParaRPr kumimoji="1" lang="en-US" altLang="ja-JP" dirty="0" smtClean="0"/>
          </a:p>
          <a:p>
            <a:r>
              <a:rPr kumimoji="1" lang="ja-JP" altLang="en-US" dirty="0" smtClean="0"/>
              <a:t>左目でも同じように行ってください。</a:t>
            </a:r>
            <a:endParaRPr kumimoji="1" lang="en-US" altLang="ja-JP" dirty="0" smtClean="0"/>
          </a:p>
          <a:p>
            <a:endParaRPr kumimoji="1" lang="en-US" altLang="ja-JP" dirty="0" smtClean="0"/>
          </a:p>
          <a:p>
            <a:r>
              <a:rPr kumimoji="1" lang="ja-JP" altLang="en-US" dirty="0" smtClean="0"/>
              <a:t>今度は</a:t>
            </a:r>
            <a:r>
              <a:rPr kumimoji="1" lang="en-US" altLang="ja-JP" dirty="0" smtClean="0"/>
              <a:t>40X</a:t>
            </a:r>
            <a:r>
              <a:rPr kumimoji="1" lang="ja-JP" altLang="en-US" dirty="0" smtClean="0"/>
              <a:t>にして同じことを行ってみてください。</a:t>
            </a:r>
            <a:endParaRPr kumimoji="1" lang="en-US" altLang="ja-JP" dirty="0" smtClean="0"/>
          </a:p>
          <a:p>
            <a:endParaRPr kumimoji="1" lang="en-US" altLang="ja-JP" dirty="0" smtClean="0"/>
          </a:p>
          <a:p>
            <a:r>
              <a:rPr kumimoji="1" lang="ja-JP" altLang="en-US" dirty="0" smtClean="0"/>
              <a:t>できましたらもう一度</a:t>
            </a:r>
            <a:r>
              <a:rPr kumimoji="1" lang="en-US" altLang="ja-JP" dirty="0" smtClean="0"/>
              <a:t>10X</a:t>
            </a:r>
            <a:r>
              <a:rPr kumimoji="1" lang="ja-JP" altLang="en-US" dirty="0" smtClean="0"/>
              <a:t>でももう一度。これで左右の視力の調整はできていると思いますがどうでしょうか。</a:t>
            </a:r>
            <a:endParaRPr kumimoji="1" lang="en-US" altLang="ja-JP" dirty="0" smtClean="0"/>
          </a:p>
          <a:p>
            <a:endParaRPr kumimoji="1" lang="en-US" altLang="ja-JP" dirty="0" smtClean="0"/>
          </a:p>
          <a:p>
            <a:r>
              <a:rPr kumimoji="1" lang="ja-JP" altLang="en-US" dirty="0" smtClean="0"/>
              <a:t>次に目の幅の調整（眼幅調整）をします。</a:t>
            </a:r>
            <a:endParaRPr kumimoji="1" lang="en-US" altLang="ja-JP" dirty="0" smtClean="0"/>
          </a:p>
          <a:p>
            <a:endParaRPr kumimoji="1" lang="en-US" altLang="ja-JP" dirty="0" smtClean="0"/>
          </a:p>
          <a:p>
            <a:r>
              <a:rPr kumimoji="1" lang="ja-JP" altLang="en-US" dirty="0" smtClean="0"/>
              <a:t>片目ずつ像を確認しながら目の幅に合わせて双眼鏡の要領で目の幅を調整してみてください。</a:t>
            </a:r>
            <a:endParaRPr kumimoji="1" lang="en-US" altLang="ja-JP" dirty="0" smtClean="0"/>
          </a:p>
          <a:p>
            <a:endParaRPr kumimoji="1" lang="en-US" altLang="ja-JP" dirty="0" smtClean="0"/>
          </a:p>
          <a:p>
            <a:r>
              <a:rPr kumimoji="1" lang="ja-JP" altLang="en-US" dirty="0" smtClean="0"/>
              <a:t>少し狭めにして少し遠くを見るような感じで見てもらうと像が一つに見えてくると思います。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15</a:t>
            </a:fld>
            <a:endParaRPr lang="en-US" altLang="ja-JP"/>
          </a:p>
        </p:txBody>
      </p:sp>
    </p:spTree>
    <p:extLst>
      <p:ext uri="{BB962C8B-B14F-4D97-AF65-F5344CB8AC3E}">
        <p14:creationId xmlns:p14="http://schemas.microsoft.com/office/powerpoint/2010/main" val="2003725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70000" lnSpcReduction="20000"/>
          </a:bodyPr>
          <a:lstStyle/>
          <a:p>
            <a:r>
              <a:rPr kumimoji="1" lang="ja-JP" altLang="en-US" dirty="0" smtClean="0"/>
              <a:t>今度は像の見え方の調整をしてみましょう。</a:t>
            </a:r>
            <a:endParaRPr kumimoji="1" lang="en-US" altLang="ja-JP" dirty="0" smtClean="0"/>
          </a:p>
          <a:p>
            <a:endParaRPr kumimoji="1" lang="en-US" altLang="ja-JP" dirty="0" smtClean="0"/>
          </a:p>
          <a:p>
            <a:r>
              <a:rPr kumimoji="1" lang="ja-JP" altLang="en-US" dirty="0" smtClean="0"/>
              <a:t>コンデンサのレバーを動かしてみましょう。</a:t>
            </a:r>
            <a:endParaRPr kumimoji="1" lang="en-US" altLang="ja-JP" dirty="0" smtClean="0"/>
          </a:p>
          <a:p>
            <a:endParaRPr kumimoji="1" lang="en-US" altLang="ja-JP" dirty="0" smtClean="0"/>
          </a:p>
          <a:p>
            <a:r>
              <a:rPr kumimoji="1" lang="ja-JP" altLang="en-US" dirty="0" smtClean="0"/>
              <a:t>染色された標本の場合、使っている対物レンズとコンデンサのレバーを表記されている倍率の位置に合わせてもらうと最適なコントラストが得られます。</a:t>
            </a:r>
            <a:endParaRPr kumimoji="1" lang="en-US" altLang="ja-JP" dirty="0" smtClean="0"/>
          </a:p>
          <a:p>
            <a:endParaRPr kumimoji="1" lang="en-US" altLang="ja-JP" dirty="0" smtClean="0"/>
          </a:p>
          <a:p>
            <a:r>
              <a:rPr kumimoji="1" lang="ja-JP" altLang="en-US" dirty="0" smtClean="0"/>
              <a:t>右側（使っている対物レンズよりも低倍側）にしてみましょう。これはコンデンサ内の絞りを閉じているのと同じです。コントラストに変化はあったでしょうか。</a:t>
            </a:r>
            <a:endParaRPr kumimoji="1" lang="en-US" altLang="ja-JP" dirty="0" smtClean="0"/>
          </a:p>
          <a:p>
            <a:endParaRPr kumimoji="1" lang="en-US" altLang="ja-JP" dirty="0" smtClean="0"/>
          </a:p>
          <a:p>
            <a:r>
              <a:rPr kumimoji="1" lang="ja-JP" altLang="en-US" dirty="0" smtClean="0"/>
              <a:t>コントラストが上がったのとゴミなども一緒に見えてきたのではないでしょうか。</a:t>
            </a:r>
            <a:endParaRPr kumimoji="1" lang="en-US" altLang="ja-JP" dirty="0" smtClean="0"/>
          </a:p>
          <a:p>
            <a:endParaRPr kumimoji="1" lang="en-US" altLang="ja-JP" dirty="0" smtClean="0"/>
          </a:p>
          <a:p>
            <a:r>
              <a:rPr kumimoji="1" lang="ja-JP" altLang="en-US" dirty="0" smtClean="0"/>
              <a:t>逆にコンデンサを左側（使っている対物レンズよりも高倍側）、コンデンサの絞りを開いている状態にしてみましょう。</a:t>
            </a:r>
            <a:endParaRPr kumimoji="1" lang="en-US" altLang="ja-JP" dirty="0" smtClean="0"/>
          </a:p>
          <a:p>
            <a:endParaRPr kumimoji="1" lang="en-US" altLang="ja-JP" dirty="0" smtClean="0"/>
          </a:p>
          <a:p>
            <a:r>
              <a:rPr kumimoji="1" lang="ja-JP" altLang="en-US" dirty="0" smtClean="0"/>
              <a:t>コントラストが減ってゴミも見えなくなったのではないでしょうか。</a:t>
            </a:r>
            <a:endParaRPr kumimoji="1" lang="en-US" altLang="ja-JP" dirty="0" smtClean="0"/>
          </a:p>
          <a:p>
            <a:endParaRPr kumimoji="1" lang="en-US" altLang="ja-JP" dirty="0" smtClean="0"/>
          </a:p>
          <a:p>
            <a:r>
              <a:rPr kumimoji="1" lang="ja-JP" altLang="en-US" dirty="0" smtClean="0"/>
              <a:t>コントラストが上がると解像力（分解能）が下がり、コントラストが下がると解像力は上がる関係になります。</a:t>
            </a:r>
            <a:endParaRPr kumimoji="1" lang="en-US" altLang="ja-JP" dirty="0" smtClean="0"/>
          </a:p>
          <a:p>
            <a:endParaRPr kumimoji="1" lang="en-US" altLang="ja-JP" dirty="0" smtClean="0"/>
          </a:p>
          <a:p>
            <a:r>
              <a:rPr kumimoji="1" lang="ja-JP" altLang="en-US" dirty="0" smtClean="0"/>
              <a:t>そのちょうどよいバランスの部分がコンデンサに表記されている倍率の位置になります。</a:t>
            </a:r>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16</a:t>
            </a:fld>
            <a:endParaRPr lang="en-US" altLang="ja-JP"/>
          </a:p>
        </p:txBody>
      </p:sp>
    </p:spTree>
    <p:extLst>
      <p:ext uri="{BB962C8B-B14F-4D97-AF65-F5344CB8AC3E}">
        <p14:creationId xmlns:p14="http://schemas.microsoft.com/office/powerpoint/2010/main" val="3731287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25000" lnSpcReduction="20000"/>
          </a:bodyPr>
          <a:lstStyle/>
          <a:p>
            <a:r>
              <a:rPr kumimoji="1" lang="en-US" altLang="ja-JP" dirty="0" smtClean="0"/>
              <a:t>100X</a:t>
            </a:r>
            <a:r>
              <a:rPr kumimoji="1" lang="ja-JP" altLang="en-US" dirty="0" smtClean="0"/>
              <a:t>の対物レンズを利用して、接眼レンズ上での総合倍率</a:t>
            </a:r>
            <a:r>
              <a:rPr kumimoji="1" lang="en-US" altLang="ja-JP" dirty="0" smtClean="0"/>
              <a:t>1000</a:t>
            </a:r>
            <a:r>
              <a:rPr kumimoji="1" lang="ja-JP" altLang="en-US" dirty="0" smtClean="0"/>
              <a:t>Ｘの画像にもチャレンジしてみましょう。</a:t>
            </a:r>
            <a:endParaRPr kumimoji="1" lang="en-US" altLang="ja-JP" dirty="0" smtClean="0"/>
          </a:p>
          <a:p>
            <a:endParaRPr kumimoji="1" lang="en-US" altLang="ja-JP" dirty="0" smtClean="0"/>
          </a:p>
          <a:p>
            <a:r>
              <a:rPr kumimoji="1" lang="ja-JP" altLang="en-US" dirty="0" smtClean="0"/>
              <a:t>まずはこれまでの要領で</a:t>
            </a:r>
            <a:r>
              <a:rPr kumimoji="1" lang="en-US" altLang="ja-JP" dirty="0" smtClean="0"/>
              <a:t>40X</a:t>
            </a:r>
            <a:r>
              <a:rPr kumimoji="1" lang="ja-JP" altLang="en-US" dirty="0" smtClean="0"/>
              <a:t>でピントが合った状態にしてください。</a:t>
            </a:r>
            <a:endParaRPr kumimoji="1" lang="en-US" altLang="ja-JP" dirty="0" smtClean="0"/>
          </a:p>
          <a:p>
            <a:endParaRPr kumimoji="1" lang="en-US" altLang="ja-JP" dirty="0" smtClean="0"/>
          </a:p>
          <a:p>
            <a:r>
              <a:rPr kumimoji="1" lang="ja-JP" altLang="en-US" dirty="0" smtClean="0"/>
              <a:t>ここからは切替が終わるまで微動ハンドル・粗動ハンドルは触りません。</a:t>
            </a:r>
            <a:endParaRPr kumimoji="1" lang="en-US" altLang="ja-JP" dirty="0" smtClean="0"/>
          </a:p>
          <a:p>
            <a:endParaRPr kumimoji="1" lang="en-US" altLang="ja-JP" dirty="0" smtClean="0"/>
          </a:p>
          <a:p>
            <a:r>
              <a:rPr kumimoji="1" lang="ja-JP" altLang="en-US" dirty="0" smtClean="0"/>
              <a:t>この状態で</a:t>
            </a:r>
            <a:r>
              <a:rPr kumimoji="1" lang="en-US" altLang="ja-JP" dirty="0" smtClean="0"/>
              <a:t>100X</a:t>
            </a:r>
            <a:r>
              <a:rPr kumimoji="1" lang="ja-JP" altLang="en-US" dirty="0" smtClean="0"/>
              <a:t>の対物レンズに切替えますが、</a:t>
            </a:r>
            <a:r>
              <a:rPr kumimoji="1" lang="en-US" altLang="ja-JP" dirty="0" smtClean="0"/>
              <a:t>100X</a:t>
            </a:r>
            <a:r>
              <a:rPr kumimoji="1" lang="ja-JP" altLang="en-US" dirty="0" smtClean="0"/>
              <a:t>のレンズを利用する際には、</a:t>
            </a:r>
            <a:endParaRPr kumimoji="1" lang="en-US" altLang="ja-JP" dirty="0" smtClean="0"/>
          </a:p>
          <a:p>
            <a:endParaRPr kumimoji="1" lang="en-US" altLang="ja-JP" dirty="0" smtClean="0"/>
          </a:p>
          <a:p>
            <a:r>
              <a:rPr kumimoji="1" lang="ja-JP" altLang="en-US" dirty="0" smtClean="0"/>
              <a:t>標本のカバーガラスと対物レンズの間にイマージョンオイルを滴下する必要があります。</a:t>
            </a:r>
            <a:endParaRPr kumimoji="1" lang="en-US" altLang="ja-JP" dirty="0" smtClean="0"/>
          </a:p>
          <a:p>
            <a:endParaRPr kumimoji="1" lang="en-US" altLang="ja-JP" dirty="0" smtClean="0"/>
          </a:p>
          <a:p>
            <a:r>
              <a:rPr kumimoji="1" lang="ja-JP" altLang="en-US" dirty="0" smtClean="0"/>
              <a:t>切替えの途中で一度レボルバは止め、オイルを</a:t>
            </a:r>
            <a:r>
              <a:rPr kumimoji="1" lang="en-US" altLang="ja-JP" dirty="0" smtClean="0"/>
              <a:t>1</a:t>
            </a:r>
            <a:r>
              <a:rPr kumimoji="1" lang="ja-JP" altLang="en-US" dirty="0" smtClean="0"/>
              <a:t>滴滴下して下さい。</a:t>
            </a:r>
            <a:endParaRPr kumimoji="1" lang="en-US" altLang="ja-JP" dirty="0" smtClean="0"/>
          </a:p>
          <a:p>
            <a:endParaRPr kumimoji="1" lang="en-US" altLang="ja-JP" dirty="0" smtClean="0"/>
          </a:p>
          <a:p>
            <a:r>
              <a:rPr kumimoji="1" lang="ja-JP" altLang="en-US" dirty="0" smtClean="0"/>
              <a:t>その後、気泡が入らないようにゆっくりと</a:t>
            </a:r>
            <a:r>
              <a:rPr kumimoji="1" lang="en-US" altLang="ja-JP" dirty="0" smtClean="0"/>
              <a:t>100X</a:t>
            </a:r>
            <a:r>
              <a:rPr kumimoji="1" lang="ja-JP" altLang="en-US" dirty="0" smtClean="0"/>
              <a:t>に切り替えてください。</a:t>
            </a:r>
            <a:endParaRPr kumimoji="1" lang="en-US" altLang="ja-JP" dirty="0" smtClean="0"/>
          </a:p>
          <a:p>
            <a:endParaRPr kumimoji="1" lang="en-US" altLang="ja-JP" dirty="0" smtClean="0"/>
          </a:p>
          <a:p>
            <a:r>
              <a:rPr kumimoji="1" lang="ja-JP" altLang="en-US" dirty="0" smtClean="0"/>
              <a:t>接眼レンズをのぞいてみてください。もしピントがあっていないようでしたら、微動ハンドルを少しだけ動かしてピント調整をしてください。</a:t>
            </a:r>
            <a:endParaRPr kumimoji="1" lang="en-US" altLang="ja-JP" dirty="0" smtClean="0"/>
          </a:p>
          <a:p>
            <a:endParaRPr kumimoji="1" lang="en-US" altLang="ja-JP" dirty="0" smtClean="0"/>
          </a:p>
          <a:p>
            <a:endParaRPr kumimoji="1" lang="en-US" altLang="ja-JP" dirty="0" smtClean="0"/>
          </a:p>
          <a:p>
            <a:r>
              <a:rPr kumimoji="1" lang="ja-JP" altLang="en-US" dirty="0" smtClean="0"/>
              <a:t>探せなくなってしまった人は、</a:t>
            </a:r>
            <a:endParaRPr kumimoji="1" lang="en-US" altLang="ja-JP" dirty="0" smtClean="0"/>
          </a:p>
          <a:p>
            <a:endParaRPr kumimoji="1" lang="en-US" altLang="ja-JP" dirty="0" smtClean="0"/>
          </a:p>
          <a:p>
            <a:r>
              <a:rPr kumimoji="1" lang="ja-JP" altLang="en-US" dirty="0" smtClean="0"/>
              <a:t>標本にも対物レンズの先にもオイルがついているので、その状態で４０Ｘなど他のレンズには切替えないでください。</a:t>
            </a:r>
            <a:endParaRPr kumimoji="1" lang="en-US" altLang="ja-JP" dirty="0" smtClean="0"/>
          </a:p>
          <a:p>
            <a:endParaRPr kumimoji="1" lang="en-US" altLang="ja-JP" dirty="0" smtClean="0"/>
          </a:p>
          <a:p>
            <a:r>
              <a:rPr kumimoji="1" lang="ja-JP" altLang="en-US" dirty="0" smtClean="0"/>
              <a:t>一度オイルをふき取って４０Ｘからやり直します。</a:t>
            </a:r>
            <a:endParaRPr kumimoji="1" lang="en-US" altLang="ja-JP" dirty="0" smtClean="0"/>
          </a:p>
          <a:p>
            <a:endParaRPr kumimoji="1" lang="en-US" altLang="ja-JP" dirty="0" smtClean="0"/>
          </a:p>
          <a:p>
            <a:endParaRPr kumimoji="1" lang="en-US" altLang="ja-JP" dirty="0" smtClean="0"/>
          </a:p>
          <a:p>
            <a:r>
              <a:rPr kumimoji="1" lang="ja-JP" altLang="en-US" dirty="0" smtClean="0"/>
              <a:t>観察が終わったらレンズのクリーニングペーパーで余分なオイルを吸いとります。</a:t>
            </a:r>
            <a:endParaRPr kumimoji="1" lang="en-US" altLang="ja-JP" dirty="0" smtClean="0"/>
          </a:p>
          <a:p>
            <a:endParaRPr kumimoji="1" lang="en-US" altLang="ja-JP" dirty="0" smtClean="0"/>
          </a:p>
          <a:p>
            <a:r>
              <a:rPr kumimoji="1" lang="ja-JP" altLang="en-US" dirty="0" smtClean="0"/>
              <a:t>その後新しいレンズクリーニングペーパーに無水アルコールを浸して、レンズ面をふき取ります。</a:t>
            </a:r>
            <a:endParaRPr kumimoji="1" lang="en-US" altLang="ja-JP" dirty="0" smtClean="0"/>
          </a:p>
          <a:p>
            <a:endParaRPr kumimoji="1" lang="en-US" altLang="ja-JP" dirty="0" smtClean="0"/>
          </a:p>
          <a:p>
            <a:r>
              <a:rPr kumimoji="1" lang="ja-JP" altLang="en-US" dirty="0" smtClean="0"/>
              <a:t>標本に関しても同様に、余分なオイルを吸い取って、無水アルコールでカバーガラス面を静かに拭きます。</a:t>
            </a:r>
            <a:endParaRPr kumimoji="1" lang="en-US" altLang="ja-JP" dirty="0" smtClean="0"/>
          </a:p>
          <a:p>
            <a:endParaRPr kumimoji="1" lang="en-US" altLang="ja-JP" dirty="0" smtClean="0"/>
          </a:p>
          <a:p>
            <a:r>
              <a:rPr kumimoji="1" lang="ja-JP" altLang="en-US" dirty="0" smtClean="0"/>
              <a:t>あまり力を入れてこすってしまうとカバーガラスがはがれてしまうかもしれませんので、やさしくふいて下さい。</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17</a:t>
            </a:fld>
            <a:endParaRPr lang="en-US" altLang="ja-JP"/>
          </a:p>
        </p:txBody>
      </p:sp>
    </p:spTree>
    <p:extLst>
      <p:ext uri="{BB962C8B-B14F-4D97-AF65-F5344CB8AC3E}">
        <p14:creationId xmlns:p14="http://schemas.microsoft.com/office/powerpoint/2010/main" val="1192648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顕微鏡ではものの大きさを測定することもできます。</a:t>
            </a:r>
            <a:endParaRPr kumimoji="1" lang="en-US" altLang="ja-JP" dirty="0" smtClean="0"/>
          </a:p>
          <a:p>
            <a:endParaRPr kumimoji="1" lang="en-US" altLang="ja-JP" dirty="0" smtClean="0"/>
          </a:p>
          <a:p>
            <a:r>
              <a:rPr kumimoji="1" lang="ja-JP" altLang="en-US" dirty="0" smtClean="0"/>
              <a:t>接眼レンズの中に接眼ミクロメーターという物差しを入れて、ものの大きさを測ります。</a:t>
            </a:r>
            <a:endParaRPr kumimoji="1" lang="en-US" altLang="ja-JP" dirty="0" smtClean="0"/>
          </a:p>
          <a:p>
            <a:endParaRPr kumimoji="1" lang="en-US" altLang="ja-JP" dirty="0" smtClean="0"/>
          </a:p>
          <a:p>
            <a:r>
              <a:rPr kumimoji="1" lang="ja-JP" altLang="en-US" dirty="0" smtClean="0"/>
              <a:t>今接眼レンズの中をのぞくと、１００等分の目盛が入っているのが見えますね。</a:t>
            </a:r>
            <a:endParaRPr kumimoji="1" lang="en-US" altLang="ja-JP" dirty="0" smtClean="0"/>
          </a:p>
          <a:p>
            <a:endParaRPr kumimoji="1" lang="en-US" altLang="ja-JP" dirty="0" smtClean="0"/>
          </a:p>
          <a:p>
            <a:r>
              <a:rPr kumimoji="1" lang="ja-JP" altLang="en-US" dirty="0" smtClean="0"/>
              <a:t>この一目盛りは１００</a:t>
            </a:r>
            <a:r>
              <a:rPr kumimoji="1" lang="en-US" altLang="ja-JP" dirty="0" smtClean="0"/>
              <a:t>μ</a:t>
            </a:r>
            <a:r>
              <a:rPr kumimoji="1" lang="ja-JP" altLang="en-US" dirty="0" err="1" smtClean="0"/>
              <a:t>ｍ</a:t>
            </a:r>
            <a:r>
              <a:rPr kumimoji="1" lang="ja-JP" altLang="en-US" dirty="0" smtClean="0"/>
              <a:t>の大きさです。</a:t>
            </a:r>
            <a:endParaRPr kumimoji="1" lang="en-US" altLang="ja-JP" dirty="0" smtClean="0"/>
          </a:p>
          <a:p>
            <a:endParaRPr kumimoji="1" lang="en-US" altLang="ja-JP" dirty="0" smtClean="0"/>
          </a:p>
          <a:p>
            <a:r>
              <a:rPr kumimoji="1" lang="ja-JP" altLang="en-US" dirty="0" smtClean="0"/>
              <a:t>顕微鏡は対物レンズで大きく拡大したものをさらに接眼レンズで拡大してみる構造になっています。</a:t>
            </a:r>
            <a:endParaRPr kumimoji="1" lang="en-US" altLang="ja-JP" dirty="0" smtClean="0"/>
          </a:p>
          <a:p>
            <a:endParaRPr kumimoji="1" lang="en-US" altLang="ja-JP" dirty="0" smtClean="0"/>
          </a:p>
          <a:p>
            <a:r>
              <a:rPr kumimoji="1" lang="ja-JP" altLang="en-US" dirty="0" smtClean="0"/>
              <a:t>接眼レンズは対物レンズで拡大したポイントに配置されていますので、</a:t>
            </a:r>
            <a:endParaRPr kumimoji="1" lang="en-US" altLang="ja-JP" dirty="0" smtClean="0"/>
          </a:p>
          <a:p>
            <a:endParaRPr kumimoji="1" lang="en-US" altLang="ja-JP" dirty="0" smtClean="0"/>
          </a:p>
          <a:p>
            <a:r>
              <a:rPr kumimoji="1" lang="ja-JP" altLang="en-US" dirty="0" smtClean="0"/>
              <a:t>１０Ｘの対物レンズを使用した場合、１０Ｘで拡大してきた像にものさしを当てている状態になります。</a:t>
            </a:r>
            <a:endParaRPr kumimoji="1" lang="en-US" altLang="ja-JP" dirty="0" smtClean="0"/>
          </a:p>
          <a:p>
            <a:endParaRPr kumimoji="1" lang="en-US" altLang="ja-JP" dirty="0" smtClean="0"/>
          </a:p>
          <a:p>
            <a:r>
              <a:rPr kumimoji="1" lang="ja-JP" altLang="en-US" dirty="0" smtClean="0"/>
              <a:t>実際の一目盛りの大きさは１００</a:t>
            </a:r>
            <a:r>
              <a:rPr kumimoji="1" lang="en-US" altLang="ja-JP" dirty="0" smtClean="0"/>
              <a:t>μ</a:t>
            </a:r>
            <a:r>
              <a:rPr kumimoji="1" lang="ja-JP" altLang="en-US" dirty="0" err="1" smtClean="0"/>
              <a:t>ｍ</a:t>
            </a:r>
            <a:r>
              <a:rPr kumimoji="1" lang="ja-JP" altLang="en-US" dirty="0" smtClean="0"/>
              <a:t>を対物レンズの倍率で割った大きさとなります。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18</a:t>
            </a:fld>
            <a:endParaRPr lang="en-US" altLang="ja-JP"/>
          </a:p>
        </p:txBody>
      </p:sp>
    </p:spTree>
    <p:extLst>
      <p:ext uri="{BB962C8B-B14F-4D97-AF65-F5344CB8AC3E}">
        <p14:creationId xmlns:p14="http://schemas.microsoft.com/office/powerpoint/2010/main" val="2357940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25000" lnSpcReduction="20000"/>
          </a:bodyPr>
          <a:lstStyle/>
          <a:p>
            <a:r>
              <a:rPr kumimoji="1" lang="ja-JP" altLang="en-US" dirty="0" smtClean="0"/>
              <a:t>最後に使い終わった後の片付けをしましょう。</a:t>
            </a:r>
            <a:endParaRPr kumimoji="1" lang="en-US" altLang="ja-JP" dirty="0" smtClean="0"/>
          </a:p>
          <a:p>
            <a:endParaRPr kumimoji="1" lang="en-US" altLang="ja-JP" dirty="0" smtClean="0"/>
          </a:p>
          <a:p>
            <a:r>
              <a:rPr kumimoji="1" lang="ja-JP" altLang="en-US" dirty="0" smtClean="0"/>
              <a:t>まず電源ＯＦＦをしていきます。</a:t>
            </a:r>
            <a:endParaRPr kumimoji="1" lang="en-US" altLang="ja-JP" dirty="0" smtClean="0"/>
          </a:p>
          <a:p>
            <a:endParaRPr kumimoji="1" lang="en-US" altLang="ja-JP" dirty="0" smtClean="0"/>
          </a:p>
          <a:p>
            <a:r>
              <a:rPr kumimoji="1" lang="ja-JP" altLang="en-US" dirty="0" smtClean="0"/>
              <a:t>光量調整つまみを最小に</a:t>
            </a:r>
            <a:r>
              <a:rPr kumimoji="1" lang="ja-JP" altLang="en-US" dirty="0" err="1" smtClean="0"/>
              <a:t>し</a:t>
            </a:r>
            <a:r>
              <a:rPr kumimoji="1" lang="ja-JP" altLang="en-US" dirty="0" smtClean="0"/>
              <a:t>メインスイッチを</a:t>
            </a:r>
            <a:r>
              <a:rPr kumimoji="1" lang="en-US" altLang="ja-JP" dirty="0" smtClean="0"/>
              <a:t>OFF</a:t>
            </a:r>
            <a:r>
              <a:rPr kumimoji="1" lang="ja-JP" altLang="en-US" dirty="0" smtClean="0"/>
              <a:t>にします。</a:t>
            </a:r>
            <a:endParaRPr kumimoji="1" lang="en-US" altLang="ja-JP" dirty="0" smtClean="0"/>
          </a:p>
          <a:p>
            <a:endParaRPr kumimoji="1" lang="en-US" altLang="ja-JP" dirty="0" smtClean="0"/>
          </a:p>
          <a:p>
            <a:r>
              <a:rPr kumimoji="1" lang="ja-JP" altLang="en-US" dirty="0" smtClean="0"/>
              <a:t>コンセントから電源ケーブルを外し、</a:t>
            </a:r>
            <a:r>
              <a:rPr kumimoji="1" lang="en-US" altLang="ja-JP" dirty="0" smtClean="0"/>
              <a:t>AC</a:t>
            </a:r>
            <a:r>
              <a:rPr kumimoji="1" lang="ja-JP" altLang="en-US" dirty="0" smtClean="0"/>
              <a:t>アダプターを本体から外し、背面の収納スペースに収めます。</a:t>
            </a:r>
            <a:endParaRPr kumimoji="1" lang="en-US" altLang="ja-JP" dirty="0" smtClean="0"/>
          </a:p>
          <a:p>
            <a:endParaRPr kumimoji="1" lang="en-US" altLang="ja-JP" dirty="0" smtClean="0"/>
          </a:p>
          <a:p>
            <a:r>
              <a:rPr kumimoji="1" lang="ja-JP" altLang="en-US" dirty="0" smtClean="0"/>
              <a:t>鏡筒をささえた状態で固定ネジを緩め鏡筒を１８０度回転させ、ネジを固定します。</a:t>
            </a:r>
            <a:endParaRPr kumimoji="1" lang="en-US" altLang="ja-JP" dirty="0" smtClean="0"/>
          </a:p>
          <a:p>
            <a:endParaRPr kumimoji="1" lang="en-US" altLang="ja-JP" dirty="0" smtClean="0"/>
          </a:p>
          <a:p>
            <a:r>
              <a:rPr kumimoji="1" lang="ja-JP" altLang="en-US" dirty="0" smtClean="0"/>
              <a:t>顕微鏡を移動しカバーをかけて保管します。</a:t>
            </a:r>
            <a:endParaRPr kumimoji="1" lang="en-US" altLang="ja-JP" dirty="0" smtClean="0"/>
          </a:p>
          <a:p>
            <a:endParaRPr kumimoji="1" lang="en-US" altLang="ja-JP" dirty="0" smtClean="0"/>
          </a:p>
          <a:p>
            <a:endParaRPr kumimoji="1" lang="en-US" altLang="ja-JP" dirty="0" smtClean="0"/>
          </a:p>
          <a:p>
            <a:r>
              <a:rPr kumimoji="1" lang="ja-JP" altLang="en-US" dirty="0" smtClean="0"/>
              <a:t>日常的なメンテナンスをお話します。</a:t>
            </a:r>
            <a:endParaRPr kumimoji="1" lang="en-US" altLang="ja-JP" dirty="0" smtClean="0"/>
          </a:p>
          <a:p>
            <a:endParaRPr kumimoji="1" lang="en-US" altLang="ja-JP" dirty="0" smtClean="0"/>
          </a:p>
          <a:p>
            <a:r>
              <a:rPr kumimoji="1" lang="ja-JP" altLang="en-US" dirty="0" smtClean="0"/>
              <a:t>まずはほこりがかぶらないようカバーをかけて保管するのが最も簡単なメンテナンスです。</a:t>
            </a:r>
            <a:endParaRPr kumimoji="1" lang="en-US" altLang="ja-JP" dirty="0" smtClean="0"/>
          </a:p>
          <a:p>
            <a:endParaRPr kumimoji="1" lang="en-US" altLang="ja-JP" dirty="0" smtClean="0"/>
          </a:p>
          <a:p>
            <a:r>
              <a:rPr kumimoji="1" lang="ja-JP" altLang="en-US" dirty="0" smtClean="0"/>
              <a:t>ほこりは写真のようなほこりを飛ばすブロアという道具を使ってほこりを飛ばします。</a:t>
            </a:r>
            <a:endParaRPr kumimoji="1" lang="en-US" altLang="ja-JP" dirty="0" smtClean="0"/>
          </a:p>
          <a:p>
            <a:endParaRPr kumimoji="1" lang="en-US" altLang="ja-JP" dirty="0" smtClean="0"/>
          </a:p>
          <a:p>
            <a:r>
              <a:rPr kumimoji="1" lang="ja-JP" altLang="en-US" dirty="0" smtClean="0"/>
              <a:t>油浸の１００Ｘレンズを拭く際は必ずレンズクリーニングペーパーを使います。</a:t>
            </a:r>
            <a:endParaRPr kumimoji="1" lang="en-US" altLang="ja-JP" dirty="0" smtClean="0"/>
          </a:p>
          <a:p>
            <a:endParaRPr kumimoji="1" lang="en-US" altLang="ja-JP" dirty="0" smtClean="0"/>
          </a:p>
          <a:p>
            <a:r>
              <a:rPr kumimoji="1" lang="ja-JP" altLang="en-US" dirty="0" smtClean="0"/>
              <a:t>余分なオイルを吸い取ったあと、無水アルコールでレンズ面をふきます。</a:t>
            </a:r>
            <a:endParaRPr kumimoji="1" lang="en-US" altLang="ja-JP" dirty="0" smtClean="0"/>
          </a:p>
          <a:p>
            <a:endParaRPr kumimoji="1" lang="en-US" altLang="ja-JP" dirty="0" smtClean="0"/>
          </a:p>
          <a:p>
            <a:r>
              <a:rPr kumimoji="1" lang="ja-JP" altLang="en-US" dirty="0" smtClean="0"/>
              <a:t>４０Ｘできちんと像が見えない場合はレンズの先端にオイルがついてしまっている可能性があります。</a:t>
            </a:r>
            <a:endParaRPr kumimoji="1" lang="en-US" altLang="ja-JP" dirty="0" smtClean="0"/>
          </a:p>
          <a:p>
            <a:endParaRPr kumimoji="1" lang="en-US" altLang="ja-JP" dirty="0" smtClean="0"/>
          </a:p>
          <a:p>
            <a:r>
              <a:rPr kumimoji="1" lang="ja-JP" altLang="en-US" dirty="0" smtClean="0"/>
              <a:t>その場合は、清掃が少し難しくなりますので、声をかけてください。</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19</a:t>
            </a:fld>
            <a:endParaRPr lang="en-US" altLang="ja-JP"/>
          </a:p>
        </p:txBody>
      </p:sp>
    </p:spTree>
    <p:extLst>
      <p:ext uri="{BB962C8B-B14F-4D97-AF65-F5344CB8AC3E}">
        <p14:creationId xmlns:p14="http://schemas.microsoft.com/office/powerpoint/2010/main" val="2921562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25000" lnSpcReduction="20000"/>
          </a:bodyPr>
          <a:lstStyle/>
          <a:p>
            <a:r>
              <a:rPr kumimoji="1" lang="ja-JP" altLang="en-US" dirty="0" smtClean="0"/>
              <a:t>本日、顕微鏡の一連の操作を学びましたが</a:t>
            </a:r>
            <a:endParaRPr kumimoji="1" lang="en-US" altLang="ja-JP" dirty="0" smtClean="0"/>
          </a:p>
          <a:p>
            <a:endParaRPr kumimoji="1" lang="en-US" altLang="ja-JP" dirty="0" smtClean="0"/>
          </a:p>
          <a:p>
            <a:r>
              <a:rPr kumimoji="1" lang="ja-JP" altLang="en-US" dirty="0" smtClean="0"/>
              <a:t>顕微鏡をセットするパートでは、運ぶ時には必ず両手で鏡体（本体）を持つ。水平に運ぶ、静かに扱うことを学びましたね。</a:t>
            </a:r>
            <a:endParaRPr kumimoji="1" lang="en-US" altLang="ja-JP" dirty="0" smtClean="0"/>
          </a:p>
          <a:p>
            <a:endParaRPr kumimoji="1" lang="en-US" altLang="ja-JP" dirty="0" smtClean="0"/>
          </a:p>
          <a:p>
            <a:r>
              <a:rPr kumimoji="1" lang="ja-JP" altLang="en-US" dirty="0" smtClean="0"/>
              <a:t>顕微鏡の操作を理解するパートでは、各ユニットの動きを確認しました。</a:t>
            </a:r>
            <a:endParaRPr kumimoji="1" lang="en-US" altLang="ja-JP" dirty="0" smtClean="0"/>
          </a:p>
          <a:p>
            <a:endParaRPr kumimoji="1" lang="en-US" altLang="ja-JP" dirty="0" smtClean="0"/>
          </a:p>
          <a:p>
            <a:r>
              <a:rPr kumimoji="1" lang="ja-JP" altLang="en-US" dirty="0" smtClean="0"/>
              <a:t>標本を観察するパートでは、標本は必ずカバーガラスを上にする（対物レンズ側にする）こと。これが重要です。</a:t>
            </a:r>
            <a:endParaRPr kumimoji="1" lang="en-US" altLang="ja-JP" dirty="0" smtClean="0"/>
          </a:p>
          <a:p>
            <a:endParaRPr kumimoji="1" lang="en-US" altLang="ja-JP" dirty="0" smtClean="0"/>
          </a:p>
          <a:p>
            <a:r>
              <a:rPr kumimoji="1" lang="ja-JP" altLang="en-US" dirty="0" smtClean="0"/>
              <a:t>まずは</a:t>
            </a:r>
            <a:r>
              <a:rPr kumimoji="1" lang="en-US" altLang="ja-JP" dirty="0" smtClean="0"/>
              <a:t>10X</a:t>
            </a:r>
            <a:r>
              <a:rPr kumimoji="1" lang="ja-JP" altLang="en-US" dirty="0" smtClean="0"/>
              <a:t>でピントを合わせ、近いところから少しずつ粗動ハンドルでステージを下げていき、微動ハンドルで調整をする。</a:t>
            </a:r>
            <a:endParaRPr kumimoji="1" lang="en-US" altLang="ja-JP" dirty="0" smtClean="0"/>
          </a:p>
          <a:p>
            <a:endParaRPr kumimoji="1" lang="en-US" altLang="ja-JP" dirty="0" smtClean="0"/>
          </a:p>
          <a:p>
            <a:r>
              <a:rPr kumimoji="1" lang="ja-JP" altLang="en-US" dirty="0" smtClean="0"/>
              <a:t>レボルバをもって対物レンズを切り替えることを学びました。</a:t>
            </a:r>
            <a:endParaRPr kumimoji="1" lang="en-US" altLang="ja-JP" dirty="0" smtClean="0"/>
          </a:p>
          <a:p>
            <a:endParaRPr kumimoji="1" lang="en-US" altLang="ja-JP" dirty="0" smtClean="0"/>
          </a:p>
          <a:p>
            <a:r>
              <a:rPr kumimoji="1" lang="ja-JP" altLang="en-US" dirty="0" smtClean="0"/>
              <a:t>また両目でしっかりと１つの像を見るために、視力の調整・目の幅の調整をする。</a:t>
            </a:r>
            <a:endParaRPr kumimoji="1" lang="en-US" altLang="ja-JP" dirty="0" smtClean="0"/>
          </a:p>
          <a:p>
            <a:endParaRPr kumimoji="1" lang="en-US" altLang="ja-JP" dirty="0" smtClean="0"/>
          </a:p>
          <a:p>
            <a:r>
              <a:rPr kumimoji="1" lang="ja-JP" altLang="en-US" dirty="0" smtClean="0"/>
              <a:t>コンデンサのレバーで適切なコントラストを出すことも学びました。</a:t>
            </a:r>
            <a:endParaRPr kumimoji="1" lang="en-US" altLang="ja-JP" dirty="0" smtClean="0"/>
          </a:p>
          <a:p>
            <a:endParaRPr kumimoji="1" lang="en-US" altLang="ja-JP" dirty="0" smtClean="0"/>
          </a:p>
          <a:p>
            <a:r>
              <a:rPr kumimoji="1" lang="en-US" altLang="ja-JP" dirty="0" smtClean="0"/>
              <a:t>100X</a:t>
            </a:r>
            <a:r>
              <a:rPr kumimoji="1" lang="ja-JP" altLang="en-US" dirty="0" smtClean="0"/>
              <a:t>のレンズの使い方、使い終わった後のメンテナンスの仕方は身に付きましたでしょうか。</a:t>
            </a:r>
            <a:endParaRPr kumimoji="1" lang="en-US" altLang="ja-JP" dirty="0" smtClean="0"/>
          </a:p>
          <a:p>
            <a:endParaRPr kumimoji="1" lang="en-US" altLang="ja-JP" dirty="0" smtClean="0"/>
          </a:p>
          <a:p>
            <a:r>
              <a:rPr kumimoji="1" lang="ja-JP" altLang="en-US" dirty="0" smtClean="0"/>
              <a:t>接眼ミクロメーターを使って大きさの測り方は身に付きましたでしょうか。</a:t>
            </a:r>
            <a:endParaRPr kumimoji="1" lang="en-US" altLang="ja-JP" dirty="0" smtClean="0"/>
          </a:p>
          <a:p>
            <a:endParaRPr kumimoji="1" lang="en-US" altLang="ja-JP" dirty="0" smtClean="0"/>
          </a:p>
          <a:p>
            <a:r>
              <a:rPr kumimoji="1" lang="ja-JP" altLang="en-US" dirty="0" smtClean="0"/>
              <a:t>最後に使い終わったあとの片付け方、メンテンアンスについても触れました。</a:t>
            </a:r>
            <a:endParaRPr kumimoji="1" lang="en-US" altLang="ja-JP" dirty="0" smtClean="0"/>
          </a:p>
          <a:p>
            <a:endParaRPr kumimoji="1" lang="en-US" altLang="ja-JP" dirty="0" smtClean="0"/>
          </a:p>
          <a:p>
            <a:r>
              <a:rPr kumimoji="1" lang="ja-JP" altLang="en-US" dirty="0" smtClean="0"/>
              <a:t>次回からは顕微鏡を実際に使っての講習が中心となります。</a:t>
            </a:r>
            <a:endParaRPr kumimoji="1" lang="en-US" altLang="ja-JP" dirty="0" smtClean="0"/>
          </a:p>
          <a:p>
            <a:endParaRPr kumimoji="1" lang="en-US" altLang="ja-JP" dirty="0" smtClean="0"/>
          </a:p>
          <a:p>
            <a:r>
              <a:rPr kumimoji="1" lang="ja-JP" altLang="en-US" dirty="0" smtClean="0"/>
              <a:t>それぞれ顕微鏡を設置し、準備ができた状態で授業を進めていきますので、しっかりと復習をしておいてください。</a:t>
            </a:r>
            <a:endParaRPr kumimoji="1" lang="en-US" altLang="ja-JP" dirty="0" smtClean="0"/>
          </a:p>
          <a:p>
            <a:endParaRPr kumimoji="1" lang="en-US" altLang="ja-JP" dirty="0" smtClean="0"/>
          </a:p>
          <a:p>
            <a:r>
              <a:rPr kumimoji="1" lang="ja-JP" altLang="en-US" dirty="0" smtClean="0"/>
              <a:t>それでは顕微鏡の使い方実習を終了します。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20</a:t>
            </a:fld>
            <a:endParaRPr lang="en-US" altLang="ja-JP"/>
          </a:p>
        </p:txBody>
      </p:sp>
    </p:spTree>
    <p:extLst>
      <p:ext uri="{BB962C8B-B14F-4D97-AF65-F5344CB8AC3E}">
        <p14:creationId xmlns:p14="http://schemas.microsoft.com/office/powerpoint/2010/main" val="1026249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r>
              <a:rPr lang="en-US" dirty="0"/>
              <a:t>Page </a:t>
            </a:r>
            <a:fld id="{A337C84A-B492-418D-83EE-970573EF9CB3}" type="slidenum">
              <a:rPr lang="en-US" smtClean="0"/>
              <a:pPr/>
              <a:t>21</a:t>
            </a:fld>
            <a:endParaRPr lang="en-US" dirty="0"/>
          </a:p>
        </p:txBody>
      </p:sp>
    </p:spTree>
    <p:extLst>
      <p:ext uri="{BB962C8B-B14F-4D97-AF65-F5344CB8AC3E}">
        <p14:creationId xmlns:p14="http://schemas.microsoft.com/office/powerpoint/2010/main" val="4003331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a:defRPr/>
            </a:pPr>
            <a:fld id="{2E9B4845-3945-448F-BBB1-ACD4A303D933}" type="datetime1">
              <a:rPr lang="ja-JP" altLang="en-US" smtClean="0"/>
              <a:pPr>
                <a:defRPr/>
              </a:pPr>
              <a:t>2020/10/12</a:t>
            </a:fld>
            <a:endParaRPr lang="ja-JP" altLang="en-US" dirty="0"/>
          </a:p>
        </p:txBody>
      </p:sp>
      <p:sp>
        <p:nvSpPr>
          <p:cNvPr id="5" name="フッター プレースホルダー 4"/>
          <p:cNvSpPr>
            <a:spLocks noGrp="1"/>
          </p:cNvSpPr>
          <p:nvPr>
            <p:ph type="ftr" sz="quarter" idx="11"/>
          </p:nvPr>
        </p:nvSpPr>
        <p:spPr/>
        <p:txBody>
          <a:bodyPr/>
          <a:lstStyle/>
          <a:p>
            <a:pPr>
              <a:defRPr/>
            </a:pPr>
            <a:r>
              <a:rPr lang="ja-JP" altLang="en-US" smtClean="0"/>
              <a:t>No data copy / No data transfer permitted</a:t>
            </a:r>
            <a:endParaRPr lang="en-US" altLang="ja-JP" dirty="0"/>
          </a:p>
        </p:txBody>
      </p:sp>
      <p:sp>
        <p:nvSpPr>
          <p:cNvPr id="6" name="スライド番号プレースホルダー 5"/>
          <p:cNvSpPr>
            <a:spLocks noGrp="1"/>
          </p:cNvSpPr>
          <p:nvPr>
            <p:ph type="sldNum" sz="quarter" idx="12"/>
          </p:nvPr>
        </p:nvSpPr>
        <p:spPr/>
        <p:txBody>
          <a:bodyPr/>
          <a:lstStyle/>
          <a:p>
            <a:pPr>
              <a:defRPr/>
            </a:pPr>
            <a:fld id="{54E8CF9E-A9C7-4664-8C56-F675A23CD780}" type="slidenum">
              <a:rPr lang="ja-JP" altLang="en-US" smtClean="0"/>
              <a:pPr>
                <a:defRPr/>
              </a:pPr>
              <a:t>22</a:t>
            </a:fld>
            <a:endParaRPr lang="en-US" altLang="ja-JP" dirty="0"/>
          </a:p>
        </p:txBody>
      </p:sp>
    </p:spTree>
    <p:extLst>
      <p:ext uri="{BB962C8B-B14F-4D97-AF65-F5344CB8AC3E}">
        <p14:creationId xmlns:p14="http://schemas.microsoft.com/office/powerpoint/2010/main" val="25056815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スライド">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sp>
        <p:nvSpPr>
          <p:cNvPr id="2" name="Titel 1"/>
          <p:cNvSpPr>
            <a:spLocks noGrp="1"/>
          </p:cNvSpPr>
          <p:nvPr>
            <p:ph type="ctrTitle" hasCustomPrompt="1"/>
          </p:nvPr>
        </p:nvSpPr>
        <p:spPr bwMode="gray">
          <a:xfrm>
            <a:off x="407987" y="4634557"/>
            <a:ext cx="11376025" cy="443198"/>
          </a:xfrm>
          <a:prstGeom prst="rect">
            <a:avLst/>
          </a:prstGeom>
        </p:spPr>
        <p:txBody>
          <a:bodyPr wrap="square" anchor="b">
            <a:spAutoFit/>
          </a:bodyPr>
          <a:lstStyle>
            <a:lvl1pPr algn="l">
              <a:defRPr sz="3200"/>
            </a:lvl1pPr>
          </a:lstStyle>
          <a:p>
            <a:r>
              <a:rPr lang="ja-JP" altLang="en-US" noProof="0" dirty="0"/>
              <a:t>プレゼンテーションタイトルを入力</a:t>
            </a:r>
            <a:endParaRPr lang="en-US" noProof="0" dirty="0"/>
          </a:p>
        </p:txBody>
      </p:sp>
      <p:sp>
        <p:nvSpPr>
          <p:cNvPr id="3" name="Untertitel 2"/>
          <p:cNvSpPr>
            <a:spLocks noGrp="1"/>
          </p:cNvSpPr>
          <p:nvPr>
            <p:ph type="subTitle" idx="1" hasCustomPrompt="1"/>
          </p:nvPr>
        </p:nvSpPr>
        <p:spPr bwMode="gray">
          <a:xfrm>
            <a:off x="407987" y="5377748"/>
            <a:ext cx="11376025" cy="338554"/>
          </a:xfrm>
        </p:spPr>
        <p:txBody>
          <a:bodyPr>
            <a:spAutoFit/>
          </a:bodyPr>
          <a:lstStyle>
            <a:lvl1pPr marL="0" indent="0" algn="l">
              <a:spcBef>
                <a:spcPts val="0"/>
              </a:spcBef>
              <a:buNone/>
              <a:defRPr sz="2200" b="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noProof="0" dirty="0"/>
              <a:t>プレゼンテーションサブタイトルを入力</a:t>
            </a:r>
            <a:endParaRPr lang="en-US" noProof="0" dirty="0"/>
          </a:p>
        </p:txBody>
      </p:sp>
      <p:sp>
        <p:nvSpPr>
          <p:cNvPr id="10" name="Freihandform 9"/>
          <p:cNvSpPr/>
          <p:nvPr userDrawn="1"/>
        </p:nvSpPr>
        <p:spPr bwMode="gray">
          <a:xfrm>
            <a:off x="0" y="5192696"/>
            <a:ext cx="756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extplatzhalter 17"/>
          <p:cNvSpPr>
            <a:spLocks noGrp="1"/>
          </p:cNvSpPr>
          <p:nvPr>
            <p:ph type="body" sz="quarter" idx="10" hasCustomPrompt="1"/>
          </p:nvPr>
        </p:nvSpPr>
        <p:spPr bwMode="gray">
          <a:xfrm>
            <a:off x="407988" y="6206080"/>
            <a:ext cx="11376025" cy="215444"/>
          </a:xfrm>
        </p:spPr>
        <p:txBody>
          <a:bodyPr anchor="ctr" anchorCtr="0">
            <a:spAutoFit/>
          </a:bodyPr>
          <a:lstStyle>
            <a:lvl1pPr marL="0" indent="0">
              <a:spcBef>
                <a:spcPts val="0"/>
              </a:spcBef>
              <a:buNone/>
              <a:defRPr sz="1400" b="0"/>
            </a:lvl1pPr>
          </a:lstStyle>
          <a:p>
            <a:pPr lvl="0"/>
            <a:r>
              <a:rPr lang="ja-JP" altLang="en-US" noProof="0" dirty="0"/>
              <a:t>部署名</a:t>
            </a:r>
            <a:r>
              <a:rPr lang="en-US" noProof="0" dirty="0"/>
              <a:t>  |  </a:t>
            </a:r>
            <a:r>
              <a:rPr lang="ja-JP" altLang="en-US" noProof="0" dirty="0"/>
              <a:t>氏名</a:t>
            </a:r>
            <a:r>
              <a:rPr lang="en-US" noProof="0" dirty="0"/>
              <a:t>  |  </a:t>
            </a:r>
            <a:r>
              <a:rPr lang="ja-JP" altLang="en-US" noProof="0" dirty="0"/>
              <a:t>場所</a:t>
            </a:r>
            <a:r>
              <a:rPr lang="en-US" noProof="0" dirty="0"/>
              <a:t>  |  </a:t>
            </a:r>
            <a:r>
              <a:rPr lang="ja-JP" altLang="en-US" noProof="0" dirty="0"/>
              <a:t>年月日</a:t>
            </a:r>
            <a:endParaRPr lang="en-US" noProof="0" dirty="0"/>
          </a:p>
        </p:txBody>
      </p:sp>
      <p:grpSp>
        <p:nvGrpSpPr>
          <p:cNvPr id="57" name="グループ化 56"/>
          <p:cNvGrpSpPr/>
          <p:nvPr userDrawn="1"/>
        </p:nvGrpSpPr>
        <p:grpSpPr>
          <a:xfrm>
            <a:off x="-100749" y="-82436"/>
            <a:ext cx="12360988" cy="7022872"/>
            <a:chOff x="-100749" y="-82436"/>
            <a:chExt cx="12360988" cy="7022872"/>
          </a:xfrm>
        </p:grpSpPr>
        <p:grpSp>
          <p:nvGrpSpPr>
            <p:cNvPr id="58" name="Gruppieren 31"/>
            <p:cNvGrpSpPr/>
            <p:nvPr userDrawn="1"/>
          </p:nvGrpSpPr>
          <p:grpSpPr bwMode="gray">
            <a:xfrm>
              <a:off x="407368" y="6868436"/>
              <a:ext cx="11377264" cy="72000"/>
              <a:chOff x="407368" y="0"/>
              <a:chExt cx="11377264" cy="108000"/>
            </a:xfrm>
          </p:grpSpPr>
          <p:sp>
            <p:nvSpPr>
              <p:cNvPr id="70"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uppieren 30"/>
            <p:cNvGrpSpPr/>
            <p:nvPr userDrawn="1"/>
          </p:nvGrpSpPr>
          <p:grpSpPr bwMode="gray">
            <a:xfrm>
              <a:off x="391113" y="-82436"/>
              <a:ext cx="11377264" cy="72000"/>
              <a:chOff x="407368" y="0"/>
              <a:chExt cx="11377264" cy="108000"/>
            </a:xfrm>
          </p:grpSpPr>
          <p:sp>
            <p:nvSpPr>
              <p:cNvPr id="66"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0" name="グループ化 59"/>
            <p:cNvGrpSpPr/>
            <p:nvPr userDrawn="1"/>
          </p:nvGrpSpPr>
          <p:grpSpPr>
            <a:xfrm>
              <a:off x="-100749" y="1216200"/>
              <a:ext cx="72000" cy="4985108"/>
              <a:chOff x="-84494" y="1216200"/>
              <a:chExt cx="72000" cy="4985108"/>
            </a:xfrm>
          </p:grpSpPr>
          <p:sp>
            <p:nvSpPr>
              <p:cNvPr id="64"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グループ化 60"/>
            <p:cNvGrpSpPr/>
            <p:nvPr userDrawn="1"/>
          </p:nvGrpSpPr>
          <p:grpSpPr>
            <a:xfrm>
              <a:off x="12188239" y="1216200"/>
              <a:ext cx="72000" cy="4985108"/>
              <a:chOff x="12204494" y="1216200"/>
              <a:chExt cx="72000" cy="4985108"/>
            </a:xfrm>
          </p:grpSpPr>
          <p:sp>
            <p:nvSpPr>
              <p:cNvPr id="62"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27" name="図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60400"/>
            <a:ext cx="12200400" cy="3114388"/>
          </a:xfrm>
          <a:prstGeom prst="rect">
            <a:avLst/>
          </a:prstGeom>
        </p:spPr>
      </p:pic>
    </p:spTree>
    <p:extLst>
      <p:ext uri="{BB962C8B-B14F-4D97-AF65-F5344CB8AC3E}">
        <p14:creationId xmlns:p14="http://schemas.microsoft.com/office/powerpoint/2010/main" val="75533935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目次">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grpSp>
        <p:nvGrpSpPr>
          <p:cNvPr id="25" name="グループ化 24"/>
          <p:cNvGrpSpPr/>
          <p:nvPr userDrawn="1"/>
        </p:nvGrpSpPr>
        <p:grpSpPr>
          <a:xfrm>
            <a:off x="-100749" y="-82436"/>
            <a:ext cx="12360988" cy="7022872"/>
            <a:chOff x="-100749" y="-82436"/>
            <a:chExt cx="12360988" cy="7022872"/>
          </a:xfrm>
        </p:grpSpPr>
        <p:grpSp>
          <p:nvGrpSpPr>
            <p:cNvPr id="26" name="Gruppieren 31"/>
            <p:cNvGrpSpPr/>
            <p:nvPr userDrawn="1"/>
          </p:nvGrpSpPr>
          <p:grpSpPr bwMode="gray">
            <a:xfrm>
              <a:off x="407368" y="6868436"/>
              <a:ext cx="11377264" cy="72000"/>
              <a:chOff x="407368" y="0"/>
              <a:chExt cx="11377264" cy="108000"/>
            </a:xfrm>
          </p:grpSpPr>
          <p:sp>
            <p:nvSpPr>
              <p:cNvPr id="38"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uppieren 30"/>
            <p:cNvGrpSpPr/>
            <p:nvPr userDrawn="1"/>
          </p:nvGrpSpPr>
          <p:grpSpPr bwMode="gray">
            <a:xfrm>
              <a:off x="391113" y="-82436"/>
              <a:ext cx="11377264" cy="72000"/>
              <a:chOff x="407368" y="0"/>
              <a:chExt cx="11377264" cy="108000"/>
            </a:xfrm>
          </p:grpSpPr>
          <p:sp>
            <p:nvSpPr>
              <p:cNvPr id="34"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グループ化 27"/>
            <p:cNvGrpSpPr/>
            <p:nvPr userDrawn="1"/>
          </p:nvGrpSpPr>
          <p:grpSpPr>
            <a:xfrm>
              <a:off x="-100749" y="1216200"/>
              <a:ext cx="72000" cy="4985108"/>
              <a:chOff x="-84494" y="1216200"/>
              <a:chExt cx="72000" cy="4985108"/>
            </a:xfrm>
          </p:grpSpPr>
          <p:sp>
            <p:nvSpPr>
              <p:cNvPr id="32"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グループ化 28"/>
            <p:cNvGrpSpPr/>
            <p:nvPr userDrawn="1"/>
          </p:nvGrpSpPr>
          <p:grpSpPr>
            <a:xfrm>
              <a:off x="12188239" y="1216200"/>
              <a:ext cx="72000" cy="4985108"/>
              <a:chOff x="12204494" y="1216200"/>
              <a:chExt cx="72000" cy="4985108"/>
            </a:xfrm>
          </p:grpSpPr>
          <p:sp>
            <p:nvSpPr>
              <p:cNvPr id="30"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2232173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sp>
        <p:nvSpPr>
          <p:cNvPr id="3" name="Freihandform 2"/>
          <p:cNvSpPr/>
          <p:nvPr userDrawn="1"/>
        </p:nvSpPr>
        <p:spPr bwMode="gray">
          <a:xfrm>
            <a:off x="0" y="3923531"/>
            <a:ext cx="2268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Textplatzhalter 17"/>
          <p:cNvSpPr>
            <a:spLocks noGrp="1"/>
          </p:cNvSpPr>
          <p:nvPr>
            <p:ph type="body" sz="quarter" idx="10" hasCustomPrompt="1"/>
          </p:nvPr>
        </p:nvSpPr>
        <p:spPr bwMode="gray">
          <a:xfrm>
            <a:off x="0" y="2271353"/>
            <a:ext cx="2268000" cy="1769715"/>
          </a:xfrm>
        </p:spPr>
        <p:txBody>
          <a:bodyPr wrap="square">
            <a:spAutoFit/>
          </a:bodyPr>
          <a:lstStyle>
            <a:lvl1pPr marL="0" indent="0" algn="r">
              <a:spcBef>
                <a:spcPts val="0"/>
              </a:spcBef>
              <a:buNone/>
              <a:defRPr sz="11500" b="0">
                <a:solidFill>
                  <a:schemeClr val="accent2"/>
                </a:solidFill>
              </a:defRPr>
            </a:lvl1pPr>
          </a:lstStyle>
          <a:p>
            <a:pPr lvl="0"/>
            <a:r>
              <a:rPr lang="en-US" noProof="0" dirty="0"/>
              <a:t>XX</a:t>
            </a:r>
          </a:p>
        </p:txBody>
      </p:sp>
      <p:sp>
        <p:nvSpPr>
          <p:cNvPr id="5" name="Textplatzhalter 17"/>
          <p:cNvSpPr>
            <a:spLocks noGrp="1"/>
          </p:cNvSpPr>
          <p:nvPr>
            <p:ph type="body" sz="quarter" idx="11" hasCustomPrompt="1"/>
          </p:nvPr>
        </p:nvSpPr>
        <p:spPr bwMode="gray">
          <a:xfrm>
            <a:off x="2639616" y="3137160"/>
            <a:ext cx="9144397" cy="677108"/>
          </a:xfrm>
        </p:spPr>
        <p:txBody>
          <a:bodyPr wrap="square" anchor="b" anchorCtr="0">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4400" b="1">
                <a:solidFill>
                  <a:schemeClr val="accent1"/>
                </a:solidFill>
              </a:defRPr>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チャプタータイトルチャプタータイトル</a:t>
            </a:r>
            <a:endParaRPr lang="en-US" altLang="ja-JP" noProof="0" dirty="0"/>
          </a:p>
        </p:txBody>
      </p:sp>
      <p:grpSp>
        <p:nvGrpSpPr>
          <p:cNvPr id="25" name="グループ化 24"/>
          <p:cNvGrpSpPr/>
          <p:nvPr userDrawn="1"/>
        </p:nvGrpSpPr>
        <p:grpSpPr>
          <a:xfrm>
            <a:off x="-100749" y="-82436"/>
            <a:ext cx="12360988" cy="7022872"/>
            <a:chOff x="-100749" y="-82436"/>
            <a:chExt cx="12360988" cy="7022872"/>
          </a:xfrm>
        </p:grpSpPr>
        <p:grpSp>
          <p:nvGrpSpPr>
            <p:cNvPr id="26" name="Gruppieren 31"/>
            <p:cNvGrpSpPr/>
            <p:nvPr userDrawn="1"/>
          </p:nvGrpSpPr>
          <p:grpSpPr bwMode="gray">
            <a:xfrm>
              <a:off x="407368" y="6868436"/>
              <a:ext cx="11377264" cy="72000"/>
              <a:chOff x="407368" y="0"/>
              <a:chExt cx="11377264" cy="108000"/>
            </a:xfrm>
          </p:grpSpPr>
          <p:sp>
            <p:nvSpPr>
              <p:cNvPr id="38"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uppieren 30"/>
            <p:cNvGrpSpPr/>
            <p:nvPr userDrawn="1"/>
          </p:nvGrpSpPr>
          <p:grpSpPr bwMode="gray">
            <a:xfrm>
              <a:off x="391113" y="-82436"/>
              <a:ext cx="11377264" cy="72000"/>
              <a:chOff x="407368" y="0"/>
              <a:chExt cx="11377264" cy="108000"/>
            </a:xfrm>
          </p:grpSpPr>
          <p:sp>
            <p:nvSpPr>
              <p:cNvPr id="34"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グループ化 27"/>
            <p:cNvGrpSpPr/>
            <p:nvPr userDrawn="1"/>
          </p:nvGrpSpPr>
          <p:grpSpPr>
            <a:xfrm>
              <a:off x="-100749" y="1216200"/>
              <a:ext cx="72000" cy="4985108"/>
              <a:chOff x="-84494" y="1216200"/>
              <a:chExt cx="72000" cy="4985108"/>
            </a:xfrm>
          </p:grpSpPr>
          <p:sp>
            <p:nvSpPr>
              <p:cNvPr id="32"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グループ化 28"/>
            <p:cNvGrpSpPr/>
            <p:nvPr userDrawn="1"/>
          </p:nvGrpSpPr>
          <p:grpSpPr>
            <a:xfrm>
              <a:off x="12188239" y="1216200"/>
              <a:ext cx="72000" cy="4985108"/>
              <a:chOff x="12204494" y="1216200"/>
              <a:chExt cx="72000" cy="4985108"/>
            </a:xfrm>
          </p:grpSpPr>
          <p:sp>
            <p:nvSpPr>
              <p:cNvPr id="30"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03035619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とテキスト">
    <p:spTree>
      <p:nvGrpSpPr>
        <p:cNvPr id="1" name=""/>
        <p:cNvGrpSpPr/>
        <p:nvPr/>
      </p:nvGrpSpPr>
      <p:grpSpPr>
        <a:xfrm>
          <a:off x="0" y="0"/>
          <a:ext cx="0" cy="0"/>
          <a:chOff x="0" y="0"/>
          <a:chExt cx="0" cy="0"/>
        </a:xfrm>
      </p:grpSpPr>
      <p:sp>
        <p:nvSpPr>
          <p:cNvPr id="6" name="テキスト プレースホルダー 5">
            <a:extLst>
              <a:ext uri="{FF2B5EF4-FFF2-40B4-BE49-F238E27FC236}">
                <a16:creationId xmlns:a16="http://schemas.microsoft.com/office/drawing/2014/main" id="{3484F8BD-15C6-4D86-8815-87E9D27D67E0}"/>
              </a:ext>
            </a:extLst>
          </p:cNvPr>
          <p:cNvSpPr>
            <a:spLocks noGrp="1"/>
          </p:cNvSpPr>
          <p:nvPr>
            <p:ph type="body" sz="quarter" idx="14" hasCustomPrompt="1"/>
          </p:nvPr>
        </p:nvSpPr>
        <p:spPr>
          <a:xfrm>
            <a:off x="406400" y="1177200"/>
            <a:ext cx="11376000" cy="4464000"/>
          </a:xfrm>
        </p:spPr>
        <p:txBody>
          <a:bodyPr/>
          <a:lstStyle>
            <a:lvl1pPr marL="0" indent="0">
              <a:spcBef>
                <a:spcPts val="1400"/>
              </a:spcBef>
              <a:buFontTx/>
              <a:buNone/>
              <a:defRPr sz="1800" b="1"/>
            </a:lvl1pPr>
            <a:lvl2pPr marL="0" indent="0">
              <a:spcBef>
                <a:spcPts val="1000"/>
              </a:spcBef>
              <a:buFontTx/>
              <a:buNone/>
              <a:defRPr sz="1800"/>
            </a:lvl2pPr>
            <a:lvl3pPr marL="177800" indent="-174625">
              <a:spcBef>
                <a:spcPts val="600"/>
              </a:spcBef>
              <a:buClr>
                <a:schemeClr val="accent1"/>
              </a:buClr>
              <a:buFont typeface="Wingdings" panose="05000000000000000000" pitchFamily="2" charset="2"/>
              <a:buChar char=""/>
              <a:defRPr/>
            </a:lvl3pPr>
            <a:lvl4pPr marL="444500" indent="-285750">
              <a:spcBef>
                <a:spcPts val="300"/>
              </a:spcBef>
              <a:buFont typeface="Arial" panose="020B0604020202020204" pitchFamily="34" charset="0"/>
              <a:buChar char="–"/>
              <a:defRPr sz="1600" b="0"/>
            </a:lvl4pPr>
            <a:lvl5pPr marL="723900" indent="-285750">
              <a:spcBef>
                <a:spcPts val="300"/>
              </a:spcBef>
              <a:buFont typeface="Arial" panose="020B0604020202020204" pitchFamily="34" charset="0"/>
              <a:buChar char="–"/>
              <a:defRPr sz="1600"/>
            </a:lvl5pPr>
          </a:lstStyle>
          <a:p>
            <a:pPr lvl="0"/>
            <a:r>
              <a:rPr kumimoji="1" lang="ja-JP" altLang="en-US" dirty="0"/>
              <a:t>見出し</a:t>
            </a:r>
            <a:r>
              <a:rPr kumimoji="1" lang="en-US" altLang="ja-JP" dirty="0"/>
              <a:t>1:</a:t>
            </a:r>
            <a:r>
              <a:rPr kumimoji="1" lang="ja-JP" altLang="en-US" dirty="0"/>
              <a:t>サブヘッドラインサブヘッドライン</a:t>
            </a:r>
          </a:p>
          <a:p>
            <a:pPr lvl="1"/>
            <a:r>
              <a:rPr kumimoji="1" lang="ja-JP" altLang="en-US" dirty="0"/>
              <a:t>見出し</a:t>
            </a:r>
            <a:r>
              <a:rPr kumimoji="1" lang="en-US" altLang="ja-JP" dirty="0"/>
              <a:t>2: </a:t>
            </a:r>
            <a:r>
              <a:rPr kumimoji="1" lang="ja-JP" altLang="en-US" dirty="0"/>
              <a:t>本文テキスト本文テキスト本文テキスト</a:t>
            </a:r>
          </a:p>
          <a:p>
            <a:pPr lvl="2"/>
            <a:r>
              <a:rPr kumimoji="1" lang="ja-JP" altLang="en-US" dirty="0"/>
              <a:t>見出し</a:t>
            </a:r>
            <a:r>
              <a:rPr kumimoji="1" lang="en-US" altLang="ja-JP" dirty="0"/>
              <a:t>3: </a:t>
            </a:r>
            <a:r>
              <a:rPr kumimoji="1" lang="ja-JP" altLang="en-US" dirty="0"/>
              <a:t>本文テキスト本文テキスト本文テキスト</a:t>
            </a:r>
          </a:p>
          <a:p>
            <a:pPr lvl="3"/>
            <a:r>
              <a:rPr kumimoji="1" lang="ja-JP" altLang="en-US" dirty="0"/>
              <a:t>見出し</a:t>
            </a:r>
            <a:r>
              <a:rPr kumimoji="1" lang="en-US" altLang="ja-JP" dirty="0"/>
              <a:t>4: </a:t>
            </a:r>
            <a:r>
              <a:rPr kumimoji="1" lang="ja-JP" altLang="en-US" dirty="0"/>
              <a:t>本文テキスト本文テキスト本文テキスト</a:t>
            </a:r>
          </a:p>
          <a:p>
            <a:pPr lvl="4"/>
            <a:r>
              <a:rPr kumimoji="1" lang="ja-JP" altLang="en-US" dirty="0"/>
              <a:t>見出し</a:t>
            </a:r>
            <a:r>
              <a:rPr kumimoji="1" lang="en-US" altLang="ja-JP" dirty="0"/>
              <a:t>5: </a:t>
            </a:r>
            <a:r>
              <a:rPr kumimoji="1" lang="ja-JP" altLang="en-US" dirty="0"/>
              <a:t>本文テキスト本文テキスト本文テキスト</a:t>
            </a:r>
          </a:p>
        </p:txBody>
      </p:sp>
      <p:graphicFrame>
        <p:nvGraphicFramePr>
          <p:cNvPr id="4" name="Objekt 3" hidden="1"/>
          <p:cNvGraphicFramePr>
            <a:graphicFrameLocks noChangeAspect="1"/>
          </p:cNvGraphicFramePr>
          <p:nvPr userDrawn="1">
            <p:custDataLst>
              <p:tags r:id="rId2"/>
            </p:custDataLst>
            <p:extLst>
              <p:ext uri="{D42A27DB-BD31-4B8C-83A1-F6EECF244321}">
                <p14:modId xmlns:p14="http://schemas.microsoft.com/office/powerpoint/2010/main" val="40782808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7" name="think-cell Folie" r:id="rId5" imgW="344" imgH="345" progId="TCLayout.ActiveDocument.1">
                  <p:embed/>
                </p:oleObj>
              </mc:Choice>
              <mc:Fallback>
                <p:oleObj name="think-cell Folie" r:id="rId5" imgW="344" imgH="34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3"/>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lvl="0" indent="0" algn="l" eaLnBrk="1">
              <a:lnSpc>
                <a:spcPct val="90000"/>
              </a:lnSpc>
              <a:spcBef>
                <a:spcPct val="0"/>
              </a:spcBef>
              <a:spcAft>
                <a:spcPct val="0"/>
              </a:spcAft>
              <a:buClr>
                <a:schemeClr val="accent1"/>
              </a:buClr>
              <a:buFontTx/>
              <a:buNone/>
            </a:pPr>
            <a:endParaRPr lang="en-US" sz="28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hasCustomPrompt="1"/>
          </p:nvPr>
        </p:nvSpPr>
        <p:spPr bwMode="gray">
          <a:xfrm>
            <a:off x="407193" y="404664"/>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5" name="フッター プレースホルダー 4">
            <a:extLst>
              <a:ext uri="{FF2B5EF4-FFF2-40B4-BE49-F238E27FC236}">
                <a16:creationId xmlns:a16="http://schemas.microsoft.com/office/drawing/2014/main" id="{31B038F2-FB38-432B-8AE2-E0B5A799DC4D}"/>
              </a:ext>
            </a:extLst>
          </p:cNvPr>
          <p:cNvSpPr>
            <a:spLocks noGrp="1"/>
          </p:cNvSpPr>
          <p:nvPr>
            <p:ph type="ftr" sz="quarter" idx="15"/>
          </p:nvPr>
        </p:nvSpPr>
        <p:spPr/>
        <p:txBody>
          <a:bodyPr/>
          <a:lstStyle/>
          <a:p>
            <a:r>
              <a:rPr kumimoji="1" lang="pt-BR" altLang="ja-JP" smtClean="0"/>
              <a:t>No data copy / No data transfer permitted</a:t>
            </a:r>
            <a:endParaRPr kumimoji="1" lang="ja-JP" altLang="en-US" dirty="0"/>
          </a:p>
        </p:txBody>
      </p:sp>
      <p:sp>
        <p:nvSpPr>
          <p:cNvPr id="10" name="テキスト プレースホルダー 9">
            <a:extLst>
              <a:ext uri="{FF2B5EF4-FFF2-40B4-BE49-F238E27FC236}">
                <a16:creationId xmlns:a16="http://schemas.microsoft.com/office/drawing/2014/main" id="{819DA3A2-3882-4474-BE26-AB5D34B621D1}"/>
              </a:ext>
            </a:extLst>
          </p:cNvPr>
          <p:cNvSpPr>
            <a:spLocks noGrp="1"/>
          </p:cNvSpPr>
          <p:nvPr>
            <p:ph type="body" sz="quarter" idx="17" hasCustomPrompt="1"/>
          </p:nvPr>
        </p:nvSpPr>
        <p:spPr>
          <a:xfrm>
            <a:off x="407988" y="6046508"/>
            <a:ext cx="11376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Tree>
    <p:extLst>
      <p:ext uri="{BB962C8B-B14F-4D97-AF65-F5344CB8AC3E}">
        <p14:creationId xmlns:p14="http://schemas.microsoft.com/office/powerpoint/2010/main" val="1888142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17256990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81" name="think-cell Folie" r:id="rId5" imgW="344" imgH="345" progId="TCLayout.ActiveDocument.1">
                  <p:embed/>
                </p:oleObj>
              </mc:Choice>
              <mc:Fallback>
                <p:oleObj name="think-cell Folie" r:id="rId5" imgW="344" imgH="34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3"/>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lvl="0" indent="0" algn="l" eaLnBrk="1">
              <a:lnSpc>
                <a:spcPct val="90000"/>
              </a:lnSpc>
              <a:spcBef>
                <a:spcPct val="0"/>
              </a:spcBef>
              <a:spcAft>
                <a:spcPct val="0"/>
              </a:spcAft>
              <a:buClr>
                <a:schemeClr val="accent1"/>
              </a:buClr>
              <a:buFontTx/>
              <a:buNone/>
            </a:pPr>
            <a:endParaRPr lang="en-US" sz="28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hasCustomPrompt="1"/>
          </p:nvPr>
        </p:nvSpPr>
        <p:spPr bwMode="gray">
          <a:xfrm>
            <a:off x="407193" y="404664"/>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8" name="Textplatzhalter 7"/>
          <p:cNvSpPr>
            <a:spLocks noGrp="1"/>
          </p:cNvSpPr>
          <p:nvPr>
            <p:ph type="body" sz="quarter" idx="13" hasCustomPrompt="1"/>
          </p:nvPr>
        </p:nvSpPr>
        <p:spPr bwMode="gray">
          <a:xfrm>
            <a:off x="406401" y="1177200"/>
            <a:ext cx="11377612" cy="276999"/>
          </a:xfrm>
        </p:spPr>
        <p:txBody>
          <a:bodyPr>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800" b="1" baseline="0"/>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グラフタイトルグラフタイトルグラフタイトル</a:t>
            </a:r>
            <a:endParaRPr lang="en-US" altLang="ja-JP" noProof="0" dirty="0"/>
          </a:p>
        </p:txBody>
      </p:sp>
      <p:sp>
        <p:nvSpPr>
          <p:cNvPr id="9" name="Textplatzhalter 7"/>
          <p:cNvSpPr>
            <a:spLocks noGrp="1"/>
          </p:cNvSpPr>
          <p:nvPr>
            <p:ph type="body" sz="quarter" idx="14" hasCustomPrompt="1"/>
          </p:nvPr>
        </p:nvSpPr>
        <p:spPr bwMode="gray">
          <a:xfrm>
            <a:off x="406401" y="1598400"/>
            <a:ext cx="11377612" cy="246221"/>
          </a:xfrm>
        </p:spPr>
        <p:txBody>
          <a:bodyPr>
            <a:spAutoFit/>
          </a:bodyPr>
          <a:lstStyle>
            <a:lvl1pPr marL="0" indent="0">
              <a:spcBef>
                <a:spcPts val="0"/>
              </a:spcBef>
              <a:buNone/>
              <a:defRPr sz="1600" b="0"/>
            </a:lvl1pPr>
          </a:lstStyle>
          <a:p>
            <a:pPr lvl="0"/>
            <a:r>
              <a:rPr lang="en-US" noProof="0" dirty="0"/>
              <a:t>Placeholder for the value unit</a:t>
            </a:r>
          </a:p>
        </p:txBody>
      </p:sp>
      <p:sp>
        <p:nvSpPr>
          <p:cNvPr id="10" name="Diagrammplatzhalter 9"/>
          <p:cNvSpPr>
            <a:spLocks noGrp="1"/>
          </p:cNvSpPr>
          <p:nvPr>
            <p:ph type="chart" sz="quarter" idx="15" hasCustomPrompt="1"/>
          </p:nvPr>
        </p:nvSpPr>
        <p:spPr bwMode="gray">
          <a:xfrm>
            <a:off x="407988" y="1845248"/>
            <a:ext cx="11374437" cy="3816000"/>
          </a:xfrm>
        </p:spPr>
        <p:txBody>
          <a:bodyPr lIns="36000" tIns="36000"/>
          <a:lstStyle>
            <a:lvl1pPr marL="0" indent="0">
              <a:spcBef>
                <a:spcPts val="0"/>
              </a:spcBef>
              <a:buNone/>
              <a:defRPr sz="1400" b="0"/>
            </a:lvl1pPr>
          </a:lstStyle>
          <a:p>
            <a:r>
              <a:rPr lang="en-US" noProof="0" dirty="0"/>
              <a:t>Chart</a:t>
            </a:r>
          </a:p>
        </p:txBody>
      </p:sp>
      <p:sp>
        <p:nvSpPr>
          <p:cNvPr id="4" name="フッター プレースホルダー 3">
            <a:extLst>
              <a:ext uri="{FF2B5EF4-FFF2-40B4-BE49-F238E27FC236}">
                <a16:creationId xmlns:a16="http://schemas.microsoft.com/office/drawing/2014/main" id="{BCDCB285-C9EB-461D-9ED9-27932EBDA21F}"/>
              </a:ext>
            </a:extLst>
          </p:cNvPr>
          <p:cNvSpPr>
            <a:spLocks noGrp="1"/>
          </p:cNvSpPr>
          <p:nvPr>
            <p:ph type="ftr" sz="quarter" idx="16"/>
          </p:nvPr>
        </p:nvSpPr>
        <p:spPr/>
        <p:txBody>
          <a:bodyPr/>
          <a:lstStyle/>
          <a:p>
            <a:r>
              <a:rPr kumimoji="1" lang="pt-BR" altLang="ja-JP" smtClean="0"/>
              <a:t>No data copy / No data transfer permitted</a:t>
            </a:r>
            <a:endParaRPr kumimoji="1" lang="ja-JP" altLang="en-US" dirty="0"/>
          </a:p>
        </p:txBody>
      </p:sp>
      <p:sp>
        <p:nvSpPr>
          <p:cNvPr id="11" name="テキスト プレースホルダー 9">
            <a:extLst>
              <a:ext uri="{FF2B5EF4-FFF2-40B4-BE49-F238E27FC236}">
                <a16:creationId xmlns:a16="http://schemas.microsoft.com/office/drawing/2014/main" id="{E1AD6FAE-39D3-443E-9F76-3DEEF2CF77CC}"/>
              </a:ext>
            </a:extLst>
          </p:cNvPr>
          <p:cNvSpPr>
            <a:spLocks noGrp="1"/>
          </p:cNvSpPr>
          <p:nvPr>
            <p:ph type="body" sz="quarter" idx="18" hasCustomPrompt="1"/>
          </p:nvPr>
        </p:nvSpPr>
        <p:spPr>
          <a:xfrm>
            <a:off x="407988" y="6046508"/>
            <a:ext cx="11376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Tree>
    <p:extLst>
      <p:ext uri="{BB962C8B-B14F-4D97-AF65-F5344CB8AC3E}">
        <p14:creationId xmlns:p14="http://schemas.microsoft.com/office/powerpoint/2010/main" val="1748693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つのコンテンツ">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31754718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5" name="think-cell Folie" r:id="rId5" imgW="344" imgH="345" progId="TCLayout.ActiveDocument.1">
                  <p:embed/>
                </p:oleObj>
              </mc:Choice>
              <mc:Fallback>
                <p:oleObj name="think-cell Folie" r:id="rId5" imgW="344" imgH="34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3"/>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lvl="0" indent="0" algn="l" eaLnBrk="1">
              <a:lnSpc>
                <a:spcPct val="90000"/>
              </a:lnSpc>
              <a:spcBef>
                <a:spcPct val="0"/>
              </a:spcBef>
              <a:spcAft>
                <a:spcPct val="0"/>
              </a:spcAft>
              <a:buClr>
                <a:schemeClr val="accent1"/>
              </a:buClr>
              <a:buFontTx/>
              <a:buNone/>
            </a:pPr>
            <a:endParaRPr lang="en-US" sz="28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hasCustomPrompt="1"/>
          </p:nvPr>
        </p:nvSpPr>
        <p:spPr bwMode="gray">
          <a:xfrm>
            <a:off x="407193" y="403200"/>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8" name="Textplatzhalter 7"/>
          <p:cNvSpPr>
            <a:spLocks noGrp="1"/>
          </p:cNvSpPr>
          <p:nvPr>
            <p:ph type="body" sz="quarter" idx="13" hasCustomPrompt="1"/>
          </p:nvPr>
        </p:nvSpPr>
        <p:spPr bwMode="gray">
          <a:xfrm>
            <a:off x="406401" y="1177200"/>
            <a:ext cx="5544000" cy="276999"/>
          </a:xfrm>
        </p:spPr>
        <p:txBody>
          <a:bodyPr>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800" b="1"/>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グラフタイトルグラフタイトル</a:t>
            </a:r>
            <a:endParaRPr lang="en-US" altLang="ja-JP" noProof="0" dirty="0"/>
          </a:p>
        </p:txBody>
      </p:sp>
      <p:sp>
        <p:nvSpPr>
          <p:cNvPr id="9" name="Textplatzhalter 7"/>
          <p:cNvSpPr>
            <a:spLocks noGrp="1"/>
          </p:cNvSpPr>
          <p:nvPr>
            <p:ph type="body" sz="quarter" idx="14" hasCustomPrompt="1"/>
          </p:nvPr>
        </p:nvSpPr>
        <p:spPr bwMode="gray">
          <a:xfrm>
            <a:off x="406401" y="1490400"/>
            <a:ext cx="5544000" cy="246221"/>
          </a:xfrm>
        </p:spPr>
        <p:txBody>
          <a:bodyPr>
            <a:spAutoFit/>
          </a:bodyPr>
          <a:lstStyle>
            <a:lvl1pPr marL="0" indent="0">
              <a:spcBef>
                <a:spcPts val="0"/>
              </a:spcBef>
              <a:buNone/>
              <a:defRPr sz="1600" b="0"/>
            </a:lvl1pPr>
          </a:lstStyle>
          <a:p>
            <a:pPr lvl="0"/>
            <a:r>
              <a:rPr lang="en-US" noProof="0" dirty="0"/>
              <a:t>Placeholder for the value unit</a:t>
            </a:r>
          </a:p>
        </p:txBody>
      </p:sp>
      <p:sp>
        <p:nvSpPr>
          <p:cNvPr id="10" name="Diagrammplatzhalter 9"/>
          <p:cNvSpPr>
            <a:spLocks noGrp="1"/>
          </p:cNvSpPr>
          <p:nvPr>
            <p:ph type="chart" sz="quarter" idx="15" hasCustomPrompt="1"/>
          </p:nvPr>
        </p:nvSpPr>
        <p:spPr bwMode="gray">
          <a:xfrm>
            <a:off x="407989" y="1825200"/>
            <a:ext cx="5543550" cy="3816000"/>
          </a:xfrm>
        </p:spPr>
        <p:txBody>
          <a:bodyPr lIns="36000" tIns="36000"/>
          <a:lstStyle>
            <a:lvl1pPr marL="0" indent="0">
              <a:spcBef>
                <a:spcPts val="0"/>
              </a:spcBef>
              <a:buNone/>
              <a:defRPr sz="1400" b="0"/>
            </a:lvl1pPr>
          </a:lstStyle>
          <a:p>
            <a:r>
              <a:rPr lang="en-US" noProof="0" dirty="0"/>
              <a:t>Chart</a:t>
            </a:r>
          </a:p>
        </p:txBody>
      </p:sp>
      <p:sp>
        <p:nvSpPr>
          <p:cNvPr id="12" name="Textplatzhalter 7"/>
          <p:cNvSpPr>
            <a:spLocks noGrp="1"/>
          </p:cNvSpPr>
          <p:nvPr>
            <p:ph type="body" sz="quarter" idx="17" hasCustomPrompt="1"/>
          </p:nvPr>
        </p:nvSpPr>
        <p:spPr bwMode="gray">
          <a:xfrm>
            <a:off x="6239018" y="1177200"/>
            <a:ext cx="5544000" cy="276999"/>
          </a:xfrm>
        </p:spPr>
        <p:txBody>
          <a:bodyPr>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800" b="1"/>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グラフタイトルグラフタイトル</a:t>
            </a:r>
            <a:endParaRPr lang="en-US" altLang="ja-JP" noProof="0" dirty="0"/>
          </a:p>
        </p:txBody>
      </p:sp>
      <p:sp>
        <p:nvSpPr>
          <p:cNvPr id="13" name="Textplatzhalter 7"/>
          <p:cNvSpPr>
            <a:spLocks noGrp="1"/>
          </p:cNvSpPr>
          <p:nvPr>
            <p:ph type="body" sz="quarter" idx="18" hasCustomPrompt="1"/>
          </p:nvPr>
        </p:nvSpPr>
        <p:spPr bwMode="gray">
          <a:xfrm>
            <a:off x="6239018" y="1490400"/>
            <a:ext cx="5544000" cy="246221"/>
          </a:xfrm>
        </p:spPr>
        <p:txBody>
          <a:bodyPr>
            <a:spAutoFit/>
          </a:bodyPr>
          <a:lstStyle>
            <a:lvl1pPr marL="0" indent="0">
              <a:spcBef>
                <a:spcPts val="0"/>
              </a:spcBef>
              <a:buNone/>
              <a:defRPr sz="1600" b="0"/>
            </a:lvl1pPr>
          </a:lstStyle>
          <a:p>
            <a:pPr lvl="0"/>
            <a:r>
              <a:rPr lang="en-US" noProof="0" dirty="0"/>
              <a:t>Placeholder for the value unit</a:t>
            </a:r>
          </a:p>
        </p:txBody>
      </p:sp>
      <p:sp>
        <p:nvSpPr>
          <p:cNvPr id="14" name="Diagrammplatzhalter 9"/>
          <p:cNvSpPr>
            <a:spLocks noGrp="1"/>
          </p:cNvSpPr>
          <p:nvPr>
            <p:ph type="chart" sz="quarter" idx="19" hasCustomPrompt="1"/>
          </p:nvPr>
        </p:nvSpPr>
        <p:spPr bwMode="gray">
          <a:xfrm>
            <a:off x="6239468" y="1825200"/>
            <a:ext cx="5543550" cy="3816000"/>
          </a:xfrm>
        </p:spPr>
        <p:txBody>
          <a:bodyPr lIns="36000" tIns="36000"/>
          <a:lstStyle>
            <a:lvl1pPr marL="0" indent="0">
              <a:spcBef>
                <a:spcPts val="0"/>
              </a:spcBef>
              <a:buNone/>
              <a:defRPr sz="1400" b="0"/>
            </a:lvl1pPr>
          </a:lstStyle>
          <a:p>
            <a:r>
              <a:rPr lang="en-US" noProof="0" dirty="0"/>
              <a:t>Chart</a:t>
            </a:r>
          </a:p>
        </p:txBody>
      </p:sp>
      <p:sp>
        <p:nvSpPr>
          <p:cNvPr id="4" name="フッター プレースホルダー 3">
            <a:extLst>
              <a:ext uri="{FF2B5EF4-FFF2-40B4-BE49-F238E27FC236}">
                <a16:creationId xmlns:a16="http://schemas.microsoft.com/office/drawing/2014/main" id="{90EA3CC3-5241-4019-878C-7E7823F2C2AE}"/>
              </a:ext>
            </a:extLst>
          </p:cNvPr>
          <p:cNvSpPr>
            <a:spLocks noGrp="1"/>
          </p:cNvSpPr>
          <p:nvPr>
            <p:ph type="ftr" sz="quarter" idx="20"/>
          </p:nvPr>
        </p:nvSpPr>
        <p:spPr/>
        <p:txBody>
          <a:bodyPr/>
          <a:lstStyle/>
          <a:p>
            <a:r>
              <a:rPr kumimoji="1" lang="pt-BR" altLang="ja-JP" smtClean="0"/>
              <a:t>No data copy / No data transfer permitted</a:t>
            </a:r>
            <a:endParaRPr kumimoji="1" lang="ja-JP" altLang="en-US" dirty="0"/>
          </a:p>
        </p:txBody>
      </p:sp>
      <p:sp>
        <p:nvSpPr>
          <p:cNvPr id="16" name="テキスト プレースホルダー 9">
            <a:extLst>
              <a:ext uri="{FF2B5EF4-FFF2-40B4-BE49-F238E27FC236}">
                <a16:creationId xmlns:a16="http://schemas.microsoft.com/office/drawing/2014/main" id="{E0DF7C50-2A1C-4149-B79E-1365A33041FA}"/>
              </a:ext>
            </a:extLst>
          </p:cNvPr>
          <p:cNvSpPr>
            <a:spLocks noGrp="1"/>
          </p:cNvSpPr>
          <p:nvPr>
            <p:ph type="body" sz="quarter" idx="22" hasCustomPrompt="1"/>
          </p:nvPr>
        </p:nvSpPr>
        <p:spPr>
          <a:xfrm>
            <a:off x="407988" y="6046508"/>
            <a:ext cx="5544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
        <p:nvSpPr>
          <p:cNvPr id="18" name="テキスト プレースホルダー 9">
            <a:extLst>
              <a:ext uri="{FF2B5EF4-FFF2-40B4-BE49-F238E27FC236}">
                <a16:creationId xmlns:a16="http://schemas.microsoft.com/office/drawing/2014/main" id="{D5A3D8F1-BD12-4715-9EF6-6B6904E46928}"/>
              </a:ext>
            </a:extLst>
          </p:cNvPr>
          <p:cNvSpPr>
            <a:spLocks noGrp="1"/>
          </p:cNvSpPr>
          <p:nvPr>
            <p:ph type="body" sz="quarter" idx="23" hasCustomPrompt="1"/>
          </p:nvPr>
        </p:nvSpPr>
        <p:spPr>
          <a:xfrm>
            <a:off x="6239018" y="6046508"/>
            <a:ext cx="5544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Tree>
    <p:extLst>
      <p:ext uri="{BB962C8B-B14F-4D97-AF65-F5344CB8AC3E}">
        <p14:creationId xmlns:p14="http://schemas.microsoft.com/office/powerpoint/2010/main" val="1673933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テキストとコンテンツ">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userDrawn="1">
            <p:custDataLst>
              <p:tags r:id="rId2"/>
            </p:custDataLst>
            <p:extLst>
              <p:ext uri="{D42A27DB-BD31-4B8C-83A1-F6EECF244321}">
                <p14:modId xmlns:p14="http://schemas.microsoft.com/office/powerpoint/2010/main" val="28601671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31" name="think-cell Folie" r:id="rId5" imgW="344" imgH="345" progId="TCLayout.ActiveDocument.1">
                  <p:embed/>
                </p:oleObj>
              </mc:Choice>
              <mc:Fallback>
                <p:oleObj name="think-cell Folie" r:id="rId5" imgW="344" imgH="34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3"/>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lvl="0" indent="0" algn="l" eaLnBrk="1">
              <a:lnSpc>
                <a:spcPct val="90000"/>
              </a:lnSpc>
              <a:spcBef>
                <a:spcPct val="0"/>
              </a:spcBef>
              <a:spcAft>
                <a:spcPct val="0"/>
              </a:spcAft>
              <a:buClr>
                <a:schemeClr val="accent1"/>
              </a:buClr>
              <a:buFontTx/>
              <a:buNone/>
            </a:pPr>
            <a:endParaRPr lang="en-US" sz="28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hasCustomPrompt="1"/>
          </p:nvPr>
        </p:nvSpPr>
        <p:spPr bwMode="gray">
          <a:xfrm>
            <a:off x="407193" y="403200"/>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12" name="Textplatzhalter 7"/>
          <p:cNvSpPr>
            <a:spLocks noGrp="1"/>
          </p:cNvSpPr>
          <p:nvPr>
            <p:ph type="body" sz="quarter" idx="17" hasCustomPrompt="1"/>
          </p:nvPr>
        </p:nvSpPr>
        <p:spPr bwMode="gray">
          <a:xfrm>
            <a:off x="6239018" y="1177200"/>
            <a:ext cx="5544000" cy="276999"/>
          </a:xfrm>
        </p:spPr>
        <p:txBody>
          <a:bodyPr>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800" b="1"/>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グラフタイトルグラフタイトル</a:t>
            </a:r>
            <a:endParaRPr lang="en-US" altLang="ja-JP" noProof="0" dirty="0"/>
          </a:p>
        </p:txBody>
      </p:sp>
      <p:sp>
        <p:nvSpPr>
          <p:cNvPr id="13" name="Textplatzhalter 7"/>
          <p:cNvSpPr>
            <a:spLocks noGrp="1"/>
          </p:cNvSpPr>
          <p:nvPr>
            <p:ph type="body" sz="quarter" idx="18" hasCustomPrompt="1"/>
          </p:nvPr>
        </p:nvSpPr>
        <p:spPr bwMode="gray">
          <a:xfrm>
            <a:off x="6239018" y="1490400"/>
            <a:ext cx="5544000" cy="246221"/>
          </a:xfrm>
        </p:spPr>
        <p:txBody>
          <a:bodyPr>
            <a:spAutoFit/>
          </a:bodyPr>
          <a:lstStyle>
            <a:lvl1pPr marL="0" indent="0">
              <a:spcBef>
                <a:spcPts val="0"/>
              </a:spcBef>
              <a:buNone/>
              <a:defRPr sz="1600" b="0"/>
            </a:lvl1pPr>
          </a:lstStyle>
          <a:p>
            <a:pPr lvl="0"/>
            <a:r>
              <a:rPr lang="en-US" noProof="0" dirty="0"/>
              <a:t>Placeholder for the value unit</a:t>
            </a:r>
          </a:p>
        </p:txBody>
      </p:sp>
      <p:sp>
        <p:nvSpPr>
          <p:cNvPr id="14" name="Diagrammplatzhalter 9"/>
          <p:cNvSpPr>
            <a:spLocks noGrp="1"/>
          </p:cNvSpPr>
          <p:nvPr>
            <p:ph type="chart" sz="quarter" idx="19" hasCustomPrompt="1"/>
          </p:nvPr>
        </p:nvSpPr>
        <p:spPr bwMode="gray">
          <a:xfrm>
            <a:off x="6239468" y="1825200"/>
            <a:ext cx="5543550" cy="3816350"/>
          </a:xfrm>
        </p:spPr>
        <p:txBody>
          <a:bodyPr lIns="36000" tIns="36000"/>
          <a:lstStyle>
            <a:lvl1pPr marL="0" indent="0">
              <a:spcBef>
                <a:spcPts val="0"/>
              </a:spcBef>
              <a:buNone/>
              <a:defRPr sz="1400" b="0"/>
            </a:lvl1pPr>
          </a:lstStyle>
          <a:p>
            <a:r>
              <a:rPr lang="en-US" noProof="0" dirty="0"/>
              <a:t>Chart</a:t>
            </a:r>
          </a:p>
        </p:txBody>
      </p:sp>
      <p:sp>
        <p:nvSpPr>
          <p:cNvPr id="5" name="テキスト プレースホルダー 4">
            <a:extLst>
              <a:ext uri="{FF2B5EF4-FFF2-40B4-BE49-F238E27FC236}">
                <a16:creationId xmlns:a16="http://schemas.microsoft.com/office/drawing/2014/main" id="{8DBFF749-6017-462D-987F-7598F4D536EA}"/>
              </a:ext>
            </a:extLst>
          </p:cNvPr>
          <p:cNvSpPr>
            <a:spLocks noGrp="1"/>
          </p:cNvSpPr>
          <p:nvPr>
            <p:ph type="body" sz="quarter" idx="20" hasCustomPrompt="1"/>
          </p:nvPr>
        </p:nvSpPr>
        <p:spPr>
          <a:xfrm>
            <a:off x="414685" y="1177200"/>
            <a:ext cx="5544000" cy="4464000"/>
          </a:xfrm>
        </p:spPr>
        <p:txBody>
          <a:bodyPr/>
          <a:lstStyle>
            <a:lvl1pPr marL="0" indent="0">
              <a:buNone/>
              <a:defRPr sz="1800" b="1"/>
            </a:lvl1pPr>
            <a:lvl2pPr marL="0" indent="0">
              <a:spcBef>
                <a:spcPts val="1000"/>
              </a:spcBef>
              <a:buNone/>
              <a:defRPr sz="1800"/>
            </a:lvl2pPr>
            <a:lvl3pPr marL="271463" indent="-271463">
              <a:spcBef>
                <a:spcPts val="1000"/>
              </a:spcBef>
              <a:buClr>
                <a:schemeClr val="accent1"/>
              </a:buClr>
              <a:buFont typeface="Wingdings" panose="05000000000000000000" pitchFamily="2" charset="2"/>
              <a:buChar char=""/>
              <a:defRPr/>
            </a:lvl3pPr>
            <a:lvl4pPr marL="444500" indent="-285750">
              <a:spcBef>
                <a:spcPts val="300"/>
              </a:spcBef>
              <a:buFont typeface="Arial" panose="020B0604020202020204" pitchFamily="34" charset="0"/>
              <a:buChar char="–"/>
              <a:defRPr sz="1600" b="0"/>
            </a:lvl4pPr>
            <a:lvl5pPr marL="723900" indent="-285750">
              <a:spcBef>
                <a:spcPts val="300"/>
              </a:spcBef>
              <a:buFont typeface="Arial" panose="020B0604020202020204" pitchFamily="34" charset="0"/>
              <a:buChar char="–"/>
              <a:defRPr sz="1600" b="0"/>
            </a:lvl5pPr>
          </a:lstStyle>
          <a:p>
            <a:pPr lvl="0"/>
            <a:r>
              <a:rPr kumimoji="1" lang="ja-JP" altLang="en-US" dirty="0"/>
              <a:t>見出し</a:t>
            </a:r>
            <a:r>
              <a:rPr kumimoji="1" lang="en-US" altLang="ja-JP" dirty="0"/>
              <a:t>1:</a:t>
            </a:r>
            <a:r>
              <a:rPr kumimoji="1" lang="ja-JP" altLang="en-US" dirty="0"/>
              <a:t>サブヘッドライン</a:t>
            </a:r>
          </a:p>
          <a:p>
            <a:pPr lvl="1"/>
            <a:r>
              <a:rPr kumimoji="1" lang="ja-JP" altLang="en-US" dirty="0"/>
              <a:t>見出し</a:t>
            </a:r>
            <a:r>
              <a:rPr kumimoji="1" lang="en-US" altLang="ja-JP" dirty="0"/>
              <a:t>2: </a:t>
            </a:r>
            <a:r>
              <a:rPr kumimoji="1" lang="ja-JP" altLang="en-US" dirty="0"/>
              <a:t>本文テキスト本文テキスト本文テキスト</a:t>
            </a:r>
          </a:p>
          <a:p>
            <a:pPr lvl="2"/>
            <a:r>
              <a:rPr kumimoji="1" lang="ja-JP" altLang="en-US" dirty="0"/>
              <a:t>見出し</a:t>
            </a:r>
            <a:r>
              <a:rPr kumimoji="1" lang="en-US" altLang="ja-JP" dirty="0"/>
              <a:t>3: </a:t>
            </a:r>
            <a:r>
              <a:rPr kumimoji="1" lang="ja-JP" altLang="en-US" dirty="0"/>
              <a:t>本文テキスト本文テキスト本文テキスト</a:t>
            </a:r>
          </a:p>
          <a:p>
            <a:pPr lvl="3"/>
            <a:r>
              <a:rPr kumimoji="1" lang="ja-JP" altLang="en-US" dirty="0"/>
              <a:t>見出し</a:t>
            </a:r>
            <a:r>
              <a:rPr kumimoji="1" lang="en-US" altLang="ja-JP" dirty="0"/>
              <a:t>4: </a:t>
            </a:r>
            <a:r>
              <a:rPr kumimoji="1" lang="ja-JP" altLang="en-US" dirty="0"/>
              <a:t>本文テキスト本文テキスト本文テキスト</a:t>
            </a:r>
          </a:p>
          <a:p>
            <a:pPr lvl="4"/>
            <a:r>
              <a:rPr kumimoji="1" lang="ja-JP" altLang="en-US" dirty="0"/>
              <a:t>見出し</a:t>
            </a:r>
            <a:r>
              <a:rPr kumimoji="1" lang="en-US" altLang="ja-JP" dirty="0"/>
              <a:t>5: </a:t>
            </a:r>
            <a:r>
              <a:rPr kumimoji="1" lang="ja-JP" altLang="en-US" dirty="0"/>
              <a:t>本文テキスト本文テキスト本文テキスト</a:t>
            </a:r>
          </a:p>
        </p:txBody>
      </p:sp>
      <p:sp>
        <p:nvSpPr>
          <p:cNvPr id="7" name="フッター プレースホルダー 6">
            <a:extLst>
              <a:ext uri="{FF2B5EF4-FFF2-40B4-BE49-F238E27FC236}">
                <a16:creationId xmlns:a16="http://schemas.microsoft.com/office/drawing/2014/main" id="{387BA4CE-5304-4B37-A89D-8DA056CDCBDB}"/>
              </a:ext>
            </a:extLst>
          </p:cNvPr>
          <p:cNvSpPr>
            <a:spLocks noGrp="1"/>
          </p:cNvSpPr>
          <p:nvPr>
            <p:ph type="ftr" sz="quarter" idx="21"/>
          </p:nvPr>
        </p:nvSpPr>
        <p:spPr/>
        <p:txBody>
          <a:bodyPr/>
          <a:lstStyle/>
          <a:p>
            <a:r>
              <a:rPr kumimoji="1" lang="pt-BR" altLang="ja-JP" smtClean="0"/>
              <a:t>No data copy / No data transfer permitted</a:t>
            </a:r>
            <a:endParaRPr kumimoji="1" lang="ja-JP" altLang="en-US" dirty="0"/>
          </a:p>
        </p:txBody>
      </p:sp>
      <p:sp>
        <p:nvSpPr>
          <p:cNvPr id="16" name="テキスト プレースホルダー 9">
            <a:extLst>
              <a:ext uri="{FF2B5EF4-FFF2-40B4-BE49-F238E27FC236}">
                <a16:creationId xmlns:a16="http://schemas.microsoft.com/office/drawing/2014/main" id="{1788AE74-1D0F-4640-A756-C1A113FADA00}"/>
              </a:ext>
            </a:extLst>
          </p:cNvPr>
          <p:cNvSpPr>
            <a:spLocks noGrp="1"/>
          </p:cNvSpPr>
          <p:nvPr>
            <p:ph type="body" sz="quarter" idx="23" hasCustomPrompt="1"/>
          </p:nvPr>
        </p:nvSpPr>
        <p:spPr>
          <a:xfrm>
            <a:off x="407988" y="6046508"/>
            <a:ext cx="11376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Tree>
    <p:extLst>
      <p:ext uri="{BB962C8B-B14F-4D97-AF65-F5344CB8AC3E}">
        <p14:creationId xmlns:p14="http://schemas.microsoft.com/office/powerpoint/2010/main" val="457780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コンテンツとテキスト">
    <p:spTree>
      <p:nvGrpSpPr>
        <p:cNvPr id="1" name=""/>
        <p:cNvGrpSpPr/>
        <p:nvPr/>
      </p:nvGrpSpPr>
      <p:grpSpPr>
        <a:xfrm>
          <a:off x="0" y="0"/>
          <a:ext cx="0" cy="0"/>
          <a:chOff x="0" y="0"/>
          <a:chExt cx="0" cy="0"/>
        </a:xfrm>
      </p:grpSpPr>
      <p:sp>
        <p:nvSpPr>
          <p:cNvPr id="10" name="テキスト プレースホルダー 4">
            <a:extLst>
              <a:ext uri="{FF2B5EF4-FFF2-40B4-BE49-F238E27FC236}">
                <a16:creationId xmlns:a16="http://schemas.microsoft.com/office/drawing/2014/main" id="{B7AD2DC8-1423-42C5-A549-047A65B35F8A}"/>
              </a:ext>
            </a:extLst>
          </p:cNvPr>
          <p:cNvSpPr>
            <a:spLocks noGrp="1"/>
          </p:cNvSpPr>
          <p:nvPr>
            <p:ph type="body" sz="quarter" idx="20" hasCustomPrompt="1"/>
          </p:nvPr>
        </p:nvSpPr>
        <p:spPr>
          <a:xfrm>
            <a:off x="6237430" y="1177200"/>
            <a:ext cx="5544000" cy="4464000"/>
          </a:xfrm>
        </p:spPr>
        <p:txBody>
          <a:bodyPr/>
          <a:lstStyle>
            <a:lvl1pPr marL="0" indent="0">
              <a:buNone/>
              <a:defRPr sz="1800" b="1"/>
            </a:lvl1pPr>
            <a:lvl2pPr marL="0" indent="0">
              <a:spcBef>
                <a:spcPts val="1000"/>
              </a:spcBef>
              <a:buNone/>
              <a:defRPr sz="1800"/>
            </a:lvl2pPr>
            <a:lvl3pPr marL="271463" indent="-271463">
              <a:spcBef>
                <a:spcPts val="1000"/>
              </a:spcBef>
              <a:buClr>
                <a:schemeClr val="accent1"/>
              </a:buClr>
              <a:buFont typeface="Wingdings" panose="05000000000000000000" pitchFamily="2" charset="2"/>
              <a:buChar char=""/>
              <a:defRPr/>
            </a:lvl3pPr>
            <a:lvl4pPr marL="444500" indent="-285750">
              <a:spcBef>
                <a:spcPts val="300"/>
              </a:spcBef>
              <a:buFont typeface="Arial" panose="020B0604020202020204" pitchFamily="34" charset="0"/>
              <a:buChar char="–"/>
              <a:defRPr sz="1600" b="0"/>
            </a:lvl4pPr>
            <a:lvl5pPr marL="723900" indent="-285750">
              <a:spcBef>
                <a:spcPts val="300"/>
              </a:spcBef>
              <a:buFont typeface="Arial" panose="020B0604020202020204" pitchFamily="34" charset="0"/>
              <a:buChar char="–"/>
              <a:defRPr sz="1600" b="0"/>
            </a:lvl5pPr>
          </a:lstStyle>
          <a:p>
            <a:pPr lvl="0"/>
            <a:r>
              <a:rPr kumimoji="1" lang="ja-JP" altLang="en-US" dirty="0"/>
              <a:t>見出し</a:t>
            </a:r>
            <a:r>
              <a:rPr kumimoji="1" lang="en-US" altLang="ja-JP" dirty="0"/>
              <a:t>1:</a:t>
            </a:r>
            <a:r>
              <a:rPr kumimoji="1" lang="ja-JP" altLang="en-US" dirty="0"/>
              <a:t>サブヘッドライン</a:t>
            </a:r>
          </a:p>
          <a:p>
            <a:pPr lvl="1"/>
            <a:r>
              <a:rPr kumimoji="1" lang="ja-JP" altLang="en-US" dirty="0"/>
              <a:t>見出し</a:t>
            </a:r>
            <a:r>
              <a:rPr kumimoji="1" lang="en-US" altLang="ja-JP" dirty="0"/>
              <a:t>2: </a:t>
            </a:r>
            <a:r>
              <a:rPr kumimoji="1" lang="ja-JP" altLang="en-US" dirty="0"/>
              <a:t>本文テキスト本文テキスト本文テキスト</a:t>
            </a:r>
          </a:p>
          <a:p>
            <a:pPr lvl="2"/>
            <a:r>
              <a:rPr kumimoji="1" lang="ja-JP" altLang="en-US" dirty="0"/>
              <a:t>見出し</a:t>
            </a:r>
            <a:r>
              <a:rPr kumimoji="1" lang="en-US" altLang="ja-JP" dirty="0"/>
              <a:t>3: </a:t>
            </a:r>
            <a:r>
              <a:rPr kumimoji="1" lang="ja-JP" altLang="en-US" dirty="0"/>
              <a:t>本文テキスト本文テキスト本文テキスト</a:t>
            </a:r>
          </a:p>
          <a:p>
            <a:pPr lvl="3"/>
            <a:r>
              <a:rPr kumimoji="1" lang="ja-JP" altLang="en-US" dirty="0"/>
              <a:t>見出し</a:t>
            </a:r>
            <a:r>
              <a:rPr kumimoji="1" lang="en-US" altLang="ja-JP" dirty="0"/>
              <a:t>4: </a:t>
            </a:r>
            <a:r>
              <a:rPr kumimoji="1" lang="ja-JP" altLang="en-US" dirty="0"/>
              <a:t>本文テキスト本文テキスト本文テキスト</a:t>
            </a:r>
          </a:p>
          <a:p>
            <a:pPr lvl="4"/>
            <a:r>
              <a:rPr kumimoji="1" lang="ja-JP" altLang="en-US" dirty="0"/>
              <a:t>見出し</a:t>
            </a:r>
            <a:r>
              <a:rPr kumimoji="1" lang="en-US" altLang="ja-JP" dirty="0"/>
              <a:t>5: </a:t>
            </a:r>
            <a:r>
              <a:rPr kumimoji="1" lang="ja-JP" altLang="en-US" dirty="0"/>
              <a:t>本文テキスト本文テキスト本文テキスト</a:t>
            </a:r>
          </a:p>
        </p:txBody>
      </p:sp>
      <p:graphicFrame>
        <p:nvGraphicFramePr>
          <p:cNvPr id="6" name="Objekt 5" hidden="1"/>
          <p:cNvGraphicFramePr>
            <a:graphicFrameLocks noChangeAspect="1"/>
          </p:cNvGraphicFramePr>
          <p:nvPr userDrawn="1">
            <p:custDataLst>
              <p:tags r:id="rId2"/>
            </p:custDataLst>
            <p:extLst>
              <p:ext uri="{D42A27DB-BD31-4B8C-83A1-F6EECF244321}">
                <p14:modId xmlns:p14="http://schemas.microsoft.com/office/powerpoint/2010/main" val="3042285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454" name="think-cell Folie" r:id="rId5" imgW="344" imgH="345" progId="TCLayout.ActiveDocument.1">
                  <p:embed/>
                </p:oleObj>
              </mc:Choice>
              <mc:Fallback>
                <p:oleObj name="think-cell Folie" r:id="rId5" imgW="344" imgH="34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3"/>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marL="0" lvl="0" indent="0" algn="l" eaLnBrk="1">
              <a:lnSpc>
                <a:spcPct val="90000"/>
              </a:lnSpc>
              <a:spcBef>
                <a:spcPct val="0"/>
              </a:spcBef>
              <a:spcAft>
                <a:spcPct val="0"/>
              </a:spcAft>
              <a:buClr>
                <a:schemeClr val="accent1"/>
              </a:buClr>
              <a:buFontTx/>
              <a:buNone/>
            </a:pPr>
            <a:endParaRPr lang="en-US" sz="2800" b="1"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hasCustomPrompt="1"/>
          </p:nvPr>
        </p:nvSpPr>
        <p:spPr bwMode="gray">
          <a:xfrm>
            <a:off x="407193" y="403200"/>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12" name="Textplatzhalter 7"/>
          <p:cNvSpPr>
            <a:spLocks noGrp="1"/>
          </p:cNvSpPr>
          <p:nvPr>
            <p:ph type="body" sz="quarter" idx="17" hasCustomPrompt="1"/>
          </p:nvPr>
        </p:nvSpPr>
        <p:spPr bwMode="gray">
          <a:xfrm>
            <a:off x="407193" y="1177200"/>
            <a:ext cx="5544000" cy="276999"/>
          </a:xfrm>
        </p:spPr>
        <p:txBody>
          <a:bodyPr>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800" b="1"/>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グラフタイトルグラフタイトルグラフタイトル</a:t>
            </a:r>
            <a:endParaRPr lang="en-US" altLang="ja-JP" noProof="0" dirty="0"/>
          </a:p>
        </p:txBody>
      </p:sp>
      <p:sp>
        <p:nvSpPr>
          <p:cNvPr id="13" name="Textplatzhalter 7"/>
          <p:cNvSpPr>
            <a:spLocks noGrp="1"/>
          </p:cNvSpPr>
          <p:nvPr>
            <p:ph type="body" sz="quarter" idx="18" hasCustomPrompt="1"/>
          </p:nvPr>
        </p:nvSpPr>
        <p:spPr bwMode="gray">
          <a:xfrm>
            <a:off x="407193" y="1490400"/>
            <a:ext cx="5544000" cy="246221"/>
          </a:xfrm>
        </p:spPr>
        <p:txBody>
          <a:bodyPr>
            <a:spAutoFit/>
          </a:bodyPr>
          <a:lstStyle>
            <a:lvl1pPr marL="0" indent="0">
              <a:spcBef>
                <a:spcPts val="0"/>
              </a:spcBef>
              <a:buNone/>
              <a:defRPr sz="1600" b="0"/>
            </a:lvl1pPr>
          </a:lstStyle>
          <a:p>
            <a:pPr lvl="0"/>
            <a:r>
              <a:rPr lang="en-US" noProof="0" dirty="0"/>
              <a:t>Placeholder for the value unit</a:t>
            </a:r>
          </a:p>
        </p:txBody>
      </p:sp>
      <p:sp>
        <p:nvSpPr>
          <p:cNvPr id="14" name="Diagrammplatzhalter 9"/>
          <p:cNvSpPr>
            <a:spLocks noGrp="1"/>
          </p:cNvSpPr>
          <p:nvPr>
            <p:ph type="chart" sz="quarter" idx="19" hasCustomPrompt="1"/>
          </p:nvPr>
        </p:nvSpPr>
        <p:spPr bwMode="gray">
          <a:xfrm>
            <a:off x="407193" y="1825200"/>
            <a:ext cx="5543550" cy="3816000"/>
          </a:xfrm>
        </p:spPr>
        <p:txBody>
          <a:bodyPr lIns="36000" tIns="36000"/>
          <a:lstStyle>
            <a:lvl1pPr marL="0" indent="0">
              <a:spcBef>
                <a:spcPts val="0"/>
              </a:spcBef>
              <a:buNone/>
              <a:defRPr sz="1400" b="0"/>
            </a:lvl1pPr>
          </a:lstStyle>
          <a:p>
            <a:r>
              <a:rPr lang="en-US" noProof="0" dirty="0"/>
              <a:t>Chart</a:t>
            </a:r>
          </a:p>
        </p:txBody>
      </p:sp>
      <p:sp>
        <p:nvSpPr>
          <p:cNvPr id="4" name="フッター プレースホルダー 3">
            <a:extLst>
              <a:ext uri="{FF2B5EF4-FFF2-40B4-BE49-F238E27FC236}">
                <a16:creationId xmlns:a16="http://schemas.microsoft.com/office/drawing/2014/main" id="{064A9D41-5701-40EB-BBF8-0E9C99ECBE70}"/>
              </a:ext>
            </a:extLst>
          </p:cNvPr>
          <p:cNvSpPr>
            <a:spLocks noGrp="1"/>
          </p:cNvSpPr>
          <p:nvPr>
            <p:ph type="ftr" sz="quarter" idx="21"/>
          </p:nvPr>
        </p:nvSpPr>
        <p:spPr/>
        <p:txBody>
          <a:bodyPr/>
          <a:lstStyle/>
          <a:p>
            <a:r>
              <a:rPr kumimoji="1" lang="pt-BR" altLang="ja-JP" smtClean="0"/>
              <a:t>No data copy / No data transfer permitted</a:t>
            </a:r>
            <a:endParaRPr kumimoji="1" lang="ja-JP" altLang="en-US" dirty="0"/>
          </a:p>
        </p:txBody>
      </p:sp>
      <p:sp>
        <p:nvSpPr>
          <p:cNvPr id="16" name="テキスト プレースホルダー 9">
            <a:extLst>
              <a:ext uri="{FF2B5EF4-FFF2-40B4-BE49-F238E27FC236}">
                <a16:creationId xmlns:a16="http://schemas.microsoft.com/office/drawing/2014/main" id="{D4E26F9B-CB64-4716-BD14-2522DF6C1D9D}"/>
              </a:ext>
            </a:extLst>
          </p:cNvPr>
          <p:cNvSpPr>
            <a:spLocks noGrp="1"/>
          </p:cNvSpPr>
          <p:nvPr>
            <p:ph type="body" sz="quarter" idx="23" hasCustomPrompt="1"/>
          </p:nvPr>
        </p:nvSpPr>
        <p:spPr>
          <a:xfrm>
            <a:off x="407988" y="6046508"/>
            <a:ext cx="11376000" cy="154800"/>
          </a:xfrm>
        </p:spPr>
        <p:txBody>
          <a:bodyPr tIns="0" bIns="0" anchor="b" anchorCtr="0"/>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1000" b="0">
                <a:latin typeface="+mn-lt"/>
                <a:ea typeface="+mn-ea"/>
              </a:defRPr>
            </a:lvl1pPr>
            <a:lvl2pPr>
              <a:defRPr sz="1600">
                <a:latin typeface="+mn-lt"/>
                <a:ea typeface="+mn-ea"/>
              </a:defRPr>
            </a:lvl2pPr>
            <a:lvl3pPr>
              <a:defRPr sz="1600">
                <a:latin typeface="+mn-lt"/>
                <a:ea typeface="+mn-ea"/>
              </a:defRPr>
            </a:lvl3pPr>
            <a:lvl4pPr>
              <a:defRPr sz="1600">
                <a:latin typeface="+mn-lt"/>
                <a:ea typeface="+mn-ea"/>
              </a:defRPr>
            </a:lvl4pPr>
            <a:lvl5pPr>
              <a:defRPr sz="1600">
                <a:latin typeface="+mn-lt"/>
                <a:ea typeface="+mn-ea"/>
              </a:defRPr>
            </a:lvl5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出典元や注釈のテキスト出典元や注釈のテキスト</a:t>
            </a:r>
            <a:endParaRPr lang="en-US" altLang="ja-JP" noProof="0" dirty="0"/>
          </a:p>
        </p:txBody>
      </p:sp>
    </p:spTree>
    <p:extLst>
      <p:ext uri="{BB962C8B-B14F-4D97-AF65-F5344CB8AC3E}">
        <p14:creationId xmlns:p14="http://schemas.microsoft.com/office/powerpoint/2010/main" val="723155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a:xfrm>
            <a:off x="407193" y="404664"/>
            <a:ext cx="11375825" cy="387798"/>
          </a:xfrm>
          <a:prstGeom prst="rect">
            <a:avLst/>
          </a:prstGeom>
        </p:spPr>
        <p:txBody>
          <a:bodyPr/>
          <a:lstStyle/>
          <a:p>
            <a:r>
              <a:rPr lang="ja-JP" altLang="en-US" noProof="0" dirty="0"/>
              <a:t>スライドタイトルスライドタイトルスライドタイトル</a:t>
            </a:r>
            <a:endParaRPr lang="en-US" noProof="0" dirty="0"/>
          </a:p>
        </p:txBody>
      </p:sp>
      <p:sp>
        <p:nvSpPr>
          <p:cNvPr id="3" name="フッター プレースホルダー 2">
            <a:extLst>
              <a:ext uri="{FF2B5EF4-FFF2-40B4-BE49-F238E27FC236}">
                <a16:creationId xmlns:a16="http://schemas.microsoft.com/office/drawing/2014/main" id="{21EA325E-29E4-458E-8798-D4F1E12932F4}"/>
              </a:ext>
            </a:extLst>
          </p:cNvPr>
          <p:cNvSpPr>
            <a:spLocks noGrp="1"/>
          </p:cNvSpPr>
          <p:nvPr>
            <p:ph type="ftr" sz="quarter" idx="10"/>
          </p:nvPr>
        </p:nvSpPr>
        <p:spPr/>
        <p:txBody>
          <a:bodyPr/>
          <a:lstStyle/>
          <a:p>
            <a:r>
              <a:rPr kumimoji="1" lang="pt-BR" altLang="ja-JP" smtClean="0"/>
              <a:t>No data copy / No data transfer permitted</a:t>
            </a:r>
            <a:endParaRPr kumimoji="1" lang="ja-JP" altLang="en-US" dirty="0"/>
          </a:p>
        </p:txBody>
      </p:sp>
    </p:spTree>
    <p:extLst>
      <p:ext uri="{BB962C8B-B14F-4D97-AF65-F5344CB8AC3E}">
        <p14:creationId xmlns:p14="http://schemas.microsoft.com/office/powerpoint/2010/main" val="3005666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白紙">
    <p:spTree>
      <p:nvGrpSpPr>
        <p:cNvPr id="1" name=""/>
        <p:cNvGrpSpPr/>
        <p:nvPr/>
      </p:nvGrpSpPr>
      <p:grpSpPr>
        <a:xfrm>
          <a:off x="0" y="0"/>
          <a:ext cx="0" cy="0"/>
          <a:chOff x="0" y="0"/>
          <a:chExt cx="0" cy="0"/>
        </a:xfrm>
      </p:grpSpPr>
      <p:grpSp>
        <p:nvGrpSpPr>
          <p:cNvPr id="6" name="Gruppieren 5"/>
          <p:cNvGrpSpPr/>
          <p:nvPr userDrawn="1"/>
        </p:nvGrpSpPr>
        <p:grpSpPr bwMode="gray">
          <a:xfrm>
            <a:off x="-84494" y="-82436"/>
            <a:ext cx="12360988" cy="7022872"/>
            <a:chOff x="-84494" y="-82436"/>
            <a:chExt cx="12360988" cy="7022872"/>
          </a:xfrm>
        </p:grpSpPr>
        <p:grpSp>
          <p:nvGrpSpPr>
            <p:cNvPr id="7" name="Gruppieren 6"/>
            <p:cNvGrpSpPr/>
            <p:nvPr userDrawn="1"/>
          </p:nvGrpSpPr>
          <p:grpSpPr bwMode="gray">
            <a:xfrm>
              <a:off x="407368" y="-82436"/>
              <a:ext cx="11377264" cy="72000"/>
              <a:chOff x="407368" y="0"/>
              <a:chExt cx="11377264" cy="108000"/>
            </a:xfrm>
          </p:grpSpPr>
          <p:sp>
            <p:nvSpPr>
              <p:cNvPr id="19" name="Freihandform 18"/>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reihandform 19"/>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Freihandform 20"/>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Freihandform 21"/>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8" name="Gruppieren 7"/>
            <p:cNvGrpSpPr/>
            <p:nvPr userDrawn="1"/>
          </p:nvGrpSpPr>
          <p:grpSpPr bwMode="gray">
            <a:xfrm>
              <a:off x="407368" y="6868436"/>
              <a:ext cx="11377264" cy="72000"/>
              <a:chOff x="407368" y="0"/>
              <a:chExt cx="11377264" cy="108000"/>
            </a:xfrm>
          </p:grpSpPr>
          <p:sp>
            <p:nvSpPr>
              <p:cNvPr id="15" name="Freihandform 14"/>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Freihandform 15"/>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Freihandform 16"/>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Freihandform 17"/>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9" name="Gruppieren 8"/>
            <p:cNvGrpSpPr/>
            <p:nvPr userDrawn="1"/>
          </p:nvGrpSpPr>
          <p:grpSpPr bwMode="gray">
            <a:xfrm rot="5400000">
              <a:off x="-2424758" y="3789044"/>
              <a:ext cx="4752528" cy="72000"/>
              <a:chOff x="731404" y="0"/>
              <a:chExt cx="4752528" cy="108000"/>
            </a:xfrm>
          </p:grpSpPr>
          <p:sp>
            <p:nvSpPr>
              <p:cNvPr id="13" name="Freihandform 12"/>
              <p:cNvSpPr/>
              <p:nvPr userDrawn="1"/>
            </p:nvSpPr>
            <p:spPr bwMode="gray">
              <a:xfrm>
                <a:off x="54839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reihandform 13"/>
              <p:cNvSpPr/>
              <p:nvPr userDrawn="1"/>
            </p:nvSpPr>
            <p:spPr bwMode="gray">
              <a:xfrm>
                <a:off x="73140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0" name="Gruppieren 9"/>
            <p:cNvGrpSpPr/>
            <p:nvPr userDrawn="1"/>
          </p:nvGrpSpPr>
          <p:grpSpPr bwMode="gray">
            <a:xfrm rot="5400000">
              <a:off x="9864230" y="3789044"/>
              <a:ext cx="4752528" cy="72000"/>
              <a:chOff x="731404" y="0"/>
              <a:chExt cx="4752528" cy="108000"/>
            </a:xfrm>
          </p:grpSpPr>
          <p:sp>
            <p:nvSpPr>
              <p:cNvPr id="11" name="Freihandform 10"/>
              <p:cNvSpPr/>
              <p:nvPr userDrawn="1"/>
            </p:nvSpPr>
            <p:spPr bwMode="gray">
              <a:xfrm>
                <a:off x="54839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reihandform 11"/>
              <p:cNvSpPr/>
              <p:nvPr userDrawn="1"/>
            </p:nvSpPr>
            <p:spPr bwMode="gray">
              <a:xfrm>
                <a:off x="73140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sp>
        <p:nvSpPr>
          <p:cNvPr id="29" name="正方形/長方形 28"/>
          <p:cNvSpPr/>
          <p:nvPr userDrawn="1"/>
        </p:nvSpPr>
        <p:spPr>
          <a:xfrm>
            <a:off x="0" y="6516000"/>
            <a:ext cx="12192000" cy="34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marL="180000" indent="-180000" algn="l">
              <a:spcBef>
                <a:spcPts val="600"/>
              </a:spcBef>
              <a:buClr>
                <a:schemeClr val="accent1"/>
              </a:buClr>
              <a:buFont typeface="Wingdings" panose="05000000000000000000" pitchFamily="2" charset="2"/>
              <a:buChar char="§"/>
            </a:pPr>
            <a:endParaRPr kumimoji="1" lang="ja-JP" altLang="en-US" sz="1600" dirty="0" err="1">
              <a:solidFill>
                <a:schemeClr val="tx1"/>
              </a:solidFill>
            </a:endParaRPr>
          </a:p>
        </p:txBody>
      </p:sp>
      <p:pic>
        <p:nvPicPr>
          <p:cNvPr id="30" name="Grafik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0920705" y="6624301"/>
            <a:ext cx="863927" cy="163254"/>
          </a:xfrm>
          <a:prstGeom prst="rect">
            <a:avLst/>
          </a:prstGeom>
        </p:spPr>
      </p:pic>
      <p:sp>
        <p:nvSpPr>
          <p:cNvPr id="32" name="フッター プレースホルダー 3"/>
          <p:cNvSpPr txBox="1">
            <a:spLocks/>
          </p:cNvSpPr>
          <p:nvPr userDrawn="1"/>
        </p:nvSpPr>
        <p:spPr>
          <a:xfrm>
            <a:off x="1059067" y="6552000"/>
            <a:ext cx="4028821" cy="288000"/>
          </a:xfrm>
          <a:prstGeom prst="rect">
            <a:avLst/>
          </a:prstGeom>
        </p:spPr>
        <p:txBody>
          <a:bodyPr vert="horz" lIns="91440" tIns="45720" rIns="91440" bIns="45720" rtlCol="0" anchor="ctr"/>
          <a:lstStyle>
            <a:defPPr>
              <a:defRPr lang="de-DE"/>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b="0" i="0" u="none" strike="noStrike" kern="1200" baseline="0" dirty="0">
                <a:solidFill>
                  <a:schemeClr val="tx1"/>
                </a:solidFill>
                <a:latin typeface="+mn-lt"/>
                <a:ea typeface="+mn-ea"/>
                <a:cs typeface="+mn-cs"/>
              </a:rPr>
              <a:t>No data copy / No data transfer permitted</a:t>
            </a:r>
            <a:endParaRPr lang="en-US" altLang="ja-JP" b="0" dirty="0">
              <a:solidFill>
                <a:schemeClr val="tx1"/>
              </a:solidFill>
            </a:endParaRPr>
          </a:p>
        </p:txBody>
      </p:sp>
      <p:sp>
        <p:nvSpPr>
          <p:cNvPr id="2" name="フッター プレースホルダー 1">
            <a:extLst>
              <a:ext uri="{FF2B5EF4-FFF2-40B4-BE49-F238E27FC236}">
                <a16:creationId xmlns:a16="http://schemas.microsoft.com/office/drawing/2014/main" id="{A7B35910-5042-4559-A758-84C333CE8E23}"/>
              </a:ext>
            </a:extLst>
          </p:cNvPr>
          <p:cNvSpPr>
            <a:spLocks noGrp="1"/>
          </p:cNvSpPr>
          <p:nvPr>
            <p:ph type="ftr" sz="quarter" idx="10"/>
          </p:nvPr>
        </p:nvSpPr>
        <p:spPr/>
        <p:txBody>
          <a:bodyPr/>
          <a:lstStyle/>
          <a:p>
            <a:r>
              <a:rPr kumimoji="1" lang="pt-BR" altLang="ja-JP" smtClean="0"/>
              <a:t>No data copy / No data transfer permitted</a:t>
            </a:r>
            <a:endParaRPr kumimoji="1" lang="ja-JP" altLang="en-US" dirty="0"/>
          </a:p>
        </p:txBody>
      </p:sp>
      <p:sp>
        <p:nvSpPr>
          <p:cNvPr id="25" name="スライド番号プレースホルダー 7">
            <a:extLst>
              <a:ext uri="{FF2B5EF4-FFF2-40B4-BE49-F238E27FC236}">
                <a16:creationId xmlns:a16="http://schemas.microsoft.com/office/drawing/2014/main" id="{937017C6-DC07-4F57-8DBE-6018FF203E1F}"/>
              </a:ext>
            </a:extLst>
          </p:cNvPr>
          <p:cNvSpPr txBox="1">
            <a:spLocks/>
          </p:cNvSpPr>
          <p:nvPr userDrawn="1"/>
        </p:nvSpPr>
        <p:spPr>
          <a:xfrm>
            <a:off x="374400" y="6560776"/>
            <a:ext cx="792263" cy="270447"/>
          </a:xfrm>
          <a:prstGeom prst="rect">
            <a:avLst/>
          </a:prstGeom>
        </p:spPr>
        <p:txBody>
          <a:bodyPr vert="horz" lIns="91440" tIns="45720" rIns="91440" bIns="45720" rtlCol="0" anchor="ctr"/>
          <a:lstStyle>
            <a:defPPr>
              <a:defRPr lang="de-DE"/>
            </a:defPPr>
            <a:lvl1pPr marL="0" algn="l" defTabSz="914400" rtl="0" eaLnBrk="1" latinLnBrk="0" hangingPunct="1">
              <a:defRPr sz="10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ja-JP" dirty="0"/>
              <a:t>Page </a:t>
            </a:r>
            <a:fld id="{F6915B2B-0C89-4A64-899B-16EC6FFA274A}" type="slidenum">
              <a:rPr kumimoji="1" lang="ja-JP" altLang="en-US" smtClean="0"/>
              <a:pPr/>
              <a:t>‹#›</a:t>
            </a:fld>
            <a:endParaRPr kumimoji="1" lang="ja-JP" altLang="en-US" dirty="0"/>
          </a:p>
        </p:txBody>
      </p:sp>
    </p:spTree>
    <p:extLst>
      <p:ext uri="{BB962C8B-B14F-4D97-AF65-F5344CB8AC3E}">
        <p14:creationId xmlns:p14="http://schemas.microsoft.com/office/powerpoint/2010/main" val="3646558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結論">
    <p:spTree>
      <p:nvGrpSpPr>
        <p:cNvPr id="1" name=""/>
        <p:cNvGrpSpPr/>
        <p:nvPr/>
      </p:nvGrpSpPr>
      <p:grpSpPr>
        <a:xfrm>
          <a:off x="0" y="0"/>
          <a:ext cx="0" cy="0"/>
          <a:chOff x="0" y="0"/>
          <a:chExt cx="0" cy="0"/>
        </a:xfrm>
      </p:grpSpPr>
      <p:sp>
        <p:nvSpPr>
          <p:cNvPr id="6" name="Freihandform 5"/>
          <p:cNvSpPr/>
          <p:nvPr userDrawn="1"/>
        </p:nvSpPr>
        <p:spPr bwMode="gray">
          <a:xfrm>
            <a:off x="0" y="1152525"/>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Ellipse 6"/>
          <p:cNvSpPr/>
          <p:nvPr userDrawn="1"/>
        </p:nvSpPr>
        <p:spPr bwMode="gray">
          <a:xfrm>
            <a:off x="5562600" y="619125"/>
            <a:ext cx="1066800" cy="1066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131"/>
          <p:cNvSpPr>
            <a:spLocks/>
          </p:cNvSpPr>
          <p:nvPr userDrawn="1"/>
        </p:nvSpPr>
        <p:spPr bwMode="gray">
          <a:xfrm rot="16200000" flipH="1">
            <a:off x="5958255" y="892983"/>
            <a:ext cx="275491" cy="519084"/>
          </a:xfrm>
          <a:custGeom>
            <a:avLst/>
            <a:gdLst/>
            <a:ahLst/>
            <a:cxnLst>
              <a:cxn ang="0">
                <a:pos x="18" y="0"/>
              </a:cxn>
              <a:cxn ang="0">
                <a:pos x="0" y="21"/>
              </a:cxn>
              <a:cxn ang="0">
                <a:pos x="60" y="89"/>
              </a:cxn>
              <a:cxn ang="0">
                <a:pos x="0" y="158"/>
              </a:cxn>
              <a:cxn ang="0">
                <a:pos x="18" y="179"/>
              </a:cxn>
              <a:cxn ang="0">
                <a:pos x="95" y="89"/>
              </a:cxn>
              <a:cxn ang="0">
                <a:pos x="18" y="0"/>
              </a:cxn>
            </a:cxnLst>
            <a:rect l="0" t="0" r="r" b="b"/>
            <a:pathLst>
              <a:path w="95" h="179">
                <a:moveTo>
                  <a:pt x="18" y="0"/>
                </a:moveTo>
                <a:lnTo>
                  <a:pt x="0" y="21"/>
                </a:lnTo>
                <a:lnTo>
                  <a:pt x="60" y="89"/>
                </a:lnTo>
                <a:lnTo>
                  <a:pt x="0" y="158"/>
                </a:lnTo>
                <a:lnTo>
                  <a:pt x="18" y="179"/>
                </a:lnTo>
                <a:lnTo>
                  <a:pt x="95" y="89"/>
                </a:lnTo>
                <a:lnTo>
                  <a:pt x="18" y="0"/>
                </a:lnTo>
                <a:close/>
              </a:path>
            </a:pathLst>
          </a:custGeom>
          <a:solidFill>
            <a:schemeClr val="bg1"/>
          </a:solidFill>
          <a:ln w="19050">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ihandform 8"/>
          <p:cNvSpPr/>
          <p:nvPr userDrawn="1"/>
        </p:nvSpPr>
        <p:spPr bwMode="gray">
          <a:xfrm>
            <a:off x="6900000" y="1152525"/>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Textplatzhalter 17"/>
          <p:cNvSpPr>
            <a:spLocks noGrp="1"/>
          </p:cNvSpPr>
          <p:nvPr>
            <p:ph type="body" sz="quarter" idx="13" hasCustomPrompt="1"/>
          </p:nvPr>
        </p:nvSpPr>
        <p:spPr bwMode="gray">
          <a:xfrm>
            <a:off x="1596000" y="2362482"/>
            <a:ext cx="9000000" cy="2769989"/>
          </a:xfrm>
        </p:spPr>
        <p:txBody>
          <a:bodyPr wrap="square">
            <a:spAutoFit/>
          </a:bodyPr>
          <a:lstStyle>
            <a:lvl1pPr marL="0" marR="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3000" b="0">
                <a:solidFill>
                  <a:schemeClr val="accent1"/>
                </a:solidFill>
              </a:defRPr>
            </a:lvl1p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a:t>
            </a:r>
            <a:endParaRPr lang="en-US" altLang="ja-JP" noProof="0" dirty="0"/>
          </a:p>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endParaRPr lang="en-US" altLang="ja-JP" noProof="0" dirty="0"/>
          </a:p>
        </p:txBody>
      </p:sp>
      <p:sp>
        <p:nvSpPr>
          <p:cNvPr id="34" name="正方形/長方形 33"/>
          <p:cNvSpPr/>
          <p:nvPr userDrawn="1"/>
        </p:nvSpPr>
        <p:spPr>
          <a:xfrm>
            <a:off x="0" y="6516000"/>
            <a:ext cx="12192000" cy="34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marL="180000" indent="-180000" algn="l">
              <a:spcBef>
                <a:spcPts val="600"/>
              </a:spcBef>
              <a:buClr>
                <a:schemeClr val="accent1"/>
              </a:buClr>
              <a:buFont typeface="Wingdings" panose="05000000000000000000" pitchFamily="2" charset="2"/>
              <a:buChar char="§"/>
            </a:pPr>
            <a:endParaRPr kumimoji="1" lang="ja-JP" altLang="en-US" sz="1600" dirty="0" err="1">
              <a:solidFill>
                <a:schemeClr val="tx1"/>
              </a:solidFill>
            </a:endParaRPr>
          </a:p>
        </p:txBody>
      </p:sp>
      <p:pic>
        <p:nvPicPr>
          <p:cNvPr id="35" name="Grafik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0920705" y="6624301"/>
            <a:ext cx="863927" cy="163254"/>
          </a:xfrm>
          <a:prstGeom prst="rect">
            <a:avLst/>
          </a:prstGeom>
        </p:spPr>
      </p:pic>
      <p:sp>
        <p:nvSpPr>
          <p:cNvPr id="37" name="フッター プレースホルダー 3"/>
          <p:cNvSpPr txBox="1">
            <a:spLocks/>
          </p:cNvSpPr>
          <p:nvPr userDrawn="1"/>
        </p:nvSpPr>
        <p:spPr>
          <a:xfrm>
            <a:off x="1059067" y="6552000"/>
            <a:ext cx="4028821" cy="288000"/>
          </a:xfrm>
          <a:prstGeom prst="rect">
            <a:avLst/>
          </a:prstGeom>
        </p:spPr>
        <p:txBody>
          <a:bodyPr vert="horz" lIns="91440" tIns="45720" rIns="91440" bIns="45720" rtlCol="0" anchor="ctr"/>
          <a:lstStyle>
            <a:defPPr>
              <a:defRPr lang="de-DE"/>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b="0" i="0" u="none" strike="noStrike" kern="1200" baseline="0" dirty="0">
                <a:solidFill>
                  <a:schemeClr val="tx1"/>
                </a:solidFill>
                <a:latin typeface="+mn-lt"/>
                <a:ea typeface="+mn-ea"/>
                <a:cs typeface="+mn-cs"/>
              </a:rPr>
              <a:t>No data copy / No data transfer permitted</a:t>
            </a:r>
            <a:endParaRPr lang="en-US" altLang="ja-JP" b="0" dirty="0">
              <a:solidFill>
                <a:schemeClr val="tx1"/>
              </a:solidFill>
            </a:endParaRPr>
          </a:p>
        </p:txBody>
      </p:sp>
      <p:grpSp>
        <p:nvGrpSpPr>
          <p:cNvPr id="49" name="グループ化 48"/>
          <p:cNvGrpSpPr/>
          <p:nvPr userDrawn="1"/>
        </p:nvGrpSpPr>
        <p:grpSpPr>
          <a:xfrm>
            <a:off x="-100749" y="-82436"/>
            <a:ext cx="12360988" cy="7022872"/>
            <a:chOff x="-100749" y="-82436"/>
            <a:chExt cx="12360988" cy="7022872"/>
          </a:xfrm>
        </p:grpSpPr>
        <p:grpSp>
          <p:nvGrpSpPr>
            <p:cNvPr id="50" name="Gruppieren 31"/>
            <p:cNvGrpSpPr/>
            <p:nvPr userDrawn="1"/>
          </p:nvGrpSpPr>
          <p:grpSpPr bwMode="gray">
            <a:xfrm>
              <a:off x="407368" y="6868436"/>
              <a:ext cx="11377264" cy="72000"/>
              <a:chOff x="407368" y="0"/>
              <a:chExt cx="11377264" cy="108000"/>
            </a:xfrm>
          </p:grpSpPr>
          <p:sp>
            <p:nvSpPr>
              <p:cNvPr id="62"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1" name="Gruppieren 30"/>
            <p:cNvGrpSpPr/>
            <p:nvPr userDrawn="1"/>
          </p:nvGrpSpPr>
          <p:grpSpPr bwMode="gray">
            <a:xfrm>
              <a:off x="391113" y="-82436"/>
              <a:ext cx="11377264" cy="72000"/>
              <a:chOff x="407368" y="0"/>
              <a:chExt cx="11377264" cy="108000"/>
            </a:xfrm>
          </p:grpSpPr>
          <p:sp>
            <p:nvSpPr>
              <p:cNvPr id="58"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2" name="グループ化 51"/>
            <p:cNvGrpSpPr/>
            <p:nvPr userDrawn="1"/>
          </p:nvGrpSpPr>
          <p:grpSpPr>
            <a:xfrm>
              <a:off x="-100749" y="1216200"/>
              <a:ext cx="72000" cy="4985108"/>
              <a:chOff x="-84494" y="1216200"/>
              <a:chExt cx="72000" cy="4985108"/>
            </a:xfrm>
          </p:grpSpPr>
          <p:sp>
            <p:nvSpPr>
              <p:cNvPr id="56"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3" name="グループ化 52"/>
            <p:cNvGrpSpPr/>
            <p:nvPr userDrawn="1"/>
          </p:nvGrpSpPr>
          <p:grpSpPr>
            <a:xfrm>
              <a:off x="12188239" y="1216200"/>
              <a:ext cx="72000" cy="4985108"/>
              <a:chOff x="12204494" y="1216200"/>
              <a:chExt cx="72000" cy="4985108"/>
            </a:xfrm>
          </p:grpSpPr>
          <p:sp>
            <p:nvSpPr>
              <p:cNvPr id="54"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 name="フッター プレースホルダー 1">
            <a:extLst>
              <a:ext uri="{FF2B5EF4-FFF2-40B4-BE49-F238E27FC236}">
                <a16:creationId xmlns:a16="http://schemas.microsoft.com/office/drawing/2014/main" id="{A1A65EDA-C07C-4781-B2CC-18B9202A23ED}"/>
              </a:ext>
            </a:extLst>
          </p:cNvPr>
          <p:cNvSpPr>
            <a:spLocks noGrp="1"/>
          </p:cNvSpPr>
          <p:nvPr>
            <p:ph type="ftr" sz="quarter" idx="14"/>
          </p:nvPr>
        </p:nvSpPr>
        <p:spPr/>
        <p:txBody>
          <a:bodyPr/>
          <a:lstStyle/>
          <a:p>
            <a:r>
              <a:rPr kumimoji="1" lang="pt-BR" altLang="ja-JP" smtClean="0"/>
              <a:t>No data copy / No data transfer permitted</a:t>
            </a:r>
            <a:endParaRPr kumimoji="1" lang="ja-JP" altLang="en-US" dirty="0"/>
          </a:p>
        </p:txBody>
      </p:sp>
      <p:sp>
        <p:nvSpPr>
          <p:cNvPr id="30" name="スライド番号プレースホルダー 7">
            <a:extLst>
              <a:ext uri="{FF2B5EF4-FFF2-40B4-BE49-F238E27FC236}">
                <a16:creationId xmlns:a16="http://schemas.microsoft.com/office/drawing/2014/main" id="{76B1698C-DCCB-495F-92A4-BFF41E13EED0}"/>
              </a:ext>
            </a:extLst>
          </p:cNvPr>
          <p:cNvSpPr txBox="1">
            <a:spLocks/>
          </p:cNvSpPr>
          <p:nvPr userDrawn="1"/>
        </p:nvSpPr>
        <p:spPr>
          <a:xfrm>
            <a:off x="374400" y="6560776"/>
            <a:ext cx="792263" cy="270447"/>
          </a:xfrm>
          <a:prstGeom prst="rect">
            <a:avLst/>
          </a:prstGeom>
        </p:spPr>
        <p:txBody>
          <a:bodyPr vert="horz" lIns="91440" tIns="45720" rIns="91440" bIns="45720" rtlCol="0" anchor="ctr"/>
          <a:lstStyle>
            <a:defPPr>
              <a:defRPr lang="de-DE"/>
            </a:defPPr>
            <a:lvl1pPr marL="0" algn="l" defTabSz="914400" rtl="0" eaLnBrk="1" latinLnBrk="0" hangingPunct="1">
              <a:defRPr sz="10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ja-JP" dirty="0"/>
              <a:t>Page </a:t>
            </a:r>
            <a:fld id="{F6915B2B-0C89-4A64-899B-16EC6FFA274A}" type="slidenum">
              <a:rPr kumimoji="1" lang="ja-JP" altLang="en-US" smtClean="0"/>
              <a:pPr/>
              <a:t>‹#›</a:t>
            </a:fld>
            <a:endParaRPr kumimoji="1" lang="ja-JP" altLang="en-US" dirty="0"/>
          </a:p>
        </p:txBody>
      </p:sp>
    </p:spTree>
    <p:extLst>
      <p:ext uri="{BB962C8B-B14F-4D97-AF65-F5344CB8AC3E}">
        <p14:creationId xmlns:p14="http://schemas.microsoft.com/office/powerpoint/2010/main" val="424981011"/>
      </p:ext>
    </p:extLst>
  </p:cSld>
  <p:clrMapOvr>
    <a:masterClrMapping/>
  </p:clrMapOvr>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引用">
    <p:spTree>
      <p:nvGrpSpPr>
        <p:cNvPr id="1" name=""/>
        <p:cNvGrpSpPr/>
        <p:nvPr/>
      </p:nvGrpSpPr>
      <p:grpSpPr>
        <a:xfrm>
          <a:off x="0" y="0"/>
          <a:ext cx="0" cy="0"/>
          <a:chOff x="0" y="0"/>
          <a:chExt cx="0" cy="0"/>
        </a:xfrm>
      </p:grpSpPr>
      <p:sp>
        <p:nvSpPr>
          <p:cNvPr id="6" name="Freihandform 5"/>
          <p:cNvSpPr/>
          <p:nvPr userDrawn="1"/>
        </p:nvSpPr>
        <p:spPr bwMode="gray">
          <a:xfrm>
            <a:off x="0" y="1152525"/>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ihandform 8"/>
          <p:cNvSpPr/>
          <p:nvPr userDrawn="1"/>
        </p:nvSpPr>
        <p:spPr bwMode="gray">
          <a:xfrm>
            <a:off x="6900000" y="1152525"/>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Textplatzhalter 17"/>
          <p:cNvSpPr>
            <a:spLocks noGrp="1"/>
          </p:cNvSpPr>
          <p:nvPr>
            <p:ph type="body" sz="quarter" idx="13" hasCustomPrompt="1"/>
          </p:nvPr>
        </p:nvSpPr>
        <p:spPr bwMode="gray">
          <a:xfrm>
            <a:off x="1596000" y="2362482"/>
            <a:ext cx="9000000" cy="2308324"/>
          </a:xfrm>
        </p:spPr>
        <p:txBody>
          <a:bodyPr wrap="square">
            <a:sp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sz="3000" b="0" i="1">
                <a:solidFill>
                  <a:schemeClr val="accent1"/>
                </a:solidFill>
              </a:defRPr>
            </a:lvl1pPr>
          </a:lstStyle>
          <a:p>
            <a:pPr marL="0" marR="0" lvl="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ja-JP" altLang="en-US" noProof="0" dirty="0"/>
              <a:t>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本文テキストです。</a:t>
            </a:r>
            <a:endParaRPr lang="en-US" altLang="ja-JP" noProof="0" dirty="0"/>
          </a:p>
        </p:txBody>
      </p:sp>
      <p:grpSp>
        <p:nvGrpSpPr>
          <p:cNvPr id="2" name="Gruppieren 1"/>
          <p:cNvGrpSpPr/>
          <p:nvPr userDrawn="1"/>
        </p:nvGrpSpPr>
        <p:grpSpPr bwMode="gray">
          <a:xfrm>
            <a:off x="5562600" y="619125"/>
            <a:ext cx="1066800" cy="1066800"/>
            <a:chOff x="5562600" y="619125"/>
            <a:chExt cx="1066800" cy="1066800"/>
          </a:xfrm>
        </p:grpSpPr>
        <p:sp>
          <p:nvSpPr>
            <p:cNvPr id="7" name="Ellipse 6"/>
            <p:cNvSpPr/>
            <p:nvPr userDrawn="1"/>
          </p:nvSpPr>
          <p:spPr bwMode="gray">
            <a:xfrm>
              <a:off x="5562600" y="619125"/>
              <a:ext cx="1066800" cy="1066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5"/>
            <p:cNvSpPr>
              <a:spLocks/>
            </p:cNvSpPr>
            <p:nvPr userDrawn="1"/>
          </p:nvSpPr>
          <p:spPr bwMode="gray">
            <a:xfrm>
              <a:off x="5809986" y="896419"/>
              <a:ext cx="252041" cy="512213"/>
            </a:xfrm>
            <a:custGeom>
              <a:avLst/>
              <a:gdLst>
                <a:gd name="T0" fmla="*/ 153 w 2018"/>
                <a:gd name="T1" fmla="*/ 0 h 4095"/>
                <a:gd name="T2" fmla="*/ 2018 w 2018"/>
                <a:gd name="T3" fmla="*/ 0 h 4095"/>
                <a:gd name="T4" fmla="*/ 2018 w 2018"/>
                <a:gd name="T5" fmla="*/ 1358 h 4095"/>
                <a:gd name="T6" fmla="*/ 1876 w 2018"/>
                <a:gd name="T7" fmla="*/ 2649 h 4095"/>
                <a:gd name="T8" fmla="*/ 1344 w 2018"/>
                <a:gd name="T9" fmla="*/ 3500 h 4095"/>
                <a:gd name="T10" fmla="*/ 365 w 2018"/>
                <a:gd name="T11" fmla="*/ 4095 h 4095"/>
                <a:gd name="T12" fmla="*/ 0 w 2018"/>
                <a:gd name="T13" fmla="*/ 3308 h 4095"/>
                <a:gd name="T14" fmla="*/ 800 w 2018"/>
                <a:gd name="T15" fmla="*/ 2784 h 4095"/>
                <a:gd name="T16" fmla="*/ 1049 w 2018"/>
                <a:gd name="T17" fmla="*/ 1890 h 4095"/>
                <a:gd name="T18" fmla="*/ 153 w 2018"/>
                <a:gd name="T19" fmla="*/ 1890 h 4095"/>
                <a:gd name="T20" fmla="*/ 153 w 2018"/>
                <a:gd name="T21" fmla="*/ 0 h 4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8" h="4095">
                  <a:moveTo>
                    <a:pt x="153" y="0"/>
                  </a:moveTo>
                  <a:cubicBezTo>
                    <a:pt x="2018" y="0"/>
                    <a:pt x="2018" y="0"/>
                    <a:pt x="2018" y="0"/>
                  </a:cubicBezTo>
                  <a:cubicBezTo>
                    <a:pt x="2018" y="1358"/>
                    <a:pt x="2018" y="1358"/>
                    <a:pt x="2018" y="1358"/>
                  </a:cubicBezTo>
                  <a:cubicBezTo>
                    <a:pt x="2018" y="1905"/>
                    <a:pt x="1971" y="2335"/>
                    <a:pt x="1876" y="2649"/>
                  </a:cubicBezTo>
                  <a:cubicBezTo>
                    <a:pt x="1780" y="2963"/>
                    <a:pt x="1603" y="3246"/>
                    <a:pt x="1344" y="3500"/>
                  </a:cubicBezTo>
                  <a:cubicBezTo>
                    <a:pt x="1085" y="3753"/>
                    <a:pt x="759" y="3951"/>
                    <a:pt x="365" y="4095"/>
                  </a:cubicBezTo>
                  <a:cubicBezTo>
                    <a:pt x="0" y="3308"/>
                    <a:pt x="0" y="3308"/>
                    <a:pt x="0" y="3308"/>
                  </a:cubicBezTo>
                  <a:cubicBezTo>
                    <a:pt x="372" y="3183"/>
                    <a:pt x="638" y="3008"/>
                    <a:pt x="800" y="2784"/>
                  </a:cubicBezTo>
                  <a:cubicBezTo>
                    <a:pt x="962" y="2560"/>
                    <a:pt x="1045" y="2262"/>
                    <a:pt x="1049" y="1890"/>
                  </a:cubicBezTo>
                  <a:cubicBezTo>
                    <a:pt x="153" y="1890"/>
                    <a:pt x="153" y="1890"/>
                    <a:pt x="153" y="1890"/>
                  </a:cubicBezTo>
                  <a:cubicBezTo>
                    <a:pt x="153" y="0"/>
                    <a:pt x="153" y="0"/>
                    <a:pt x="15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9"/>
            <p:cNvSpPr>
              <a:spLocks/>
            </p:cNvSpPr>
            <p:nvPr userDrawn="1"/>
          </p:nvSpPr>
          <p:spPr bwMode="gray">
            <a:xfrm>
              <a:off x="6129974" y="896419"/>
              <a:ext cx="252041" cy="512213"/>
            </a:xfrm>
            <a:custGeom>
              <a:avLst/>
              <a:gdLst>
                <a:gd name="T0" fmla="*/ 153 w 2018"/>
                <a:gd name="T1" fmla="*/ 0 h 4095"/>
                <a:gd name="T2" fmla="*/ 2018 w 2018"/>
                <a:gd name="T3" fmla="*/ 0 h 4095"/>
                <a:gd name="T4" fmla="*/ 2018 w 2018"/>
                <a:gd name="T5" fmla="*/ 1358 h 4095"/>
                <a:gd name="T6" fmla="*/ 1876 w 2018"/>
                <a:gd name="T7" fmla="*/ 2649 h 4095"/>
                <a:gd name="T8" fmla="*/ 1344 w 2018"/>
                <a:gd name="T9" fmla="*/ 3500 h 4095"/>
                <a:gd name="T10" fmla="*/ 365 w 2018"/>
                <a:gd name="T11" fmla="*/ 4095 h 4095"/>
                <a:gd name="T12" fmla="*/ 0 w 2018"/>
                <a:gd name="T13" fmla="*/ 3308 h 4095"/>
                <a:gd name="T14" fmla="*/ 800 w 2018"/>
                <a:gd name="T15" fmla="*/ 2784 h 4095"/>
                <a:gd name="T16" fmla="*/ 1049 w 2018"/>
                <a:gd name="T17" fmla="*/ 1890 h 4095"/>
                <a:gd name="T18" fmla="*/ 153 w 2018"/>
                <a:gd name="T19" fmla="*/ 1890 h 4095"/>
                <a:gd name="T20" fmla="*/ 153 w 2018"/>
                <a:gd name="T21" fmla="*/ 0 h 4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8" h="4095">
                  <a:moveTo>
                    <a:pt x="153" y="0"/>
                  </a:moveTo>
                  <a:cubicBezTo>
                    <a:pt x="2018" y="0"/>
                    <a:pt x="2018" y="0"/>
                    <a:pt x="2018" y="0"/>
                  </a:cubicBezTo>
                  <a:cubicBezTo>
                    <a:pt x="2018" y="1358"/>
                    <a:pt x="2018" y="1358"/>
                    <a:pt x="2018" y="1358"/>
                  </a:cubicBezTo>
                  <a:cubicBezTo>
                    <a:pt x="2018" y="1905"/>
                    <a:pt x="1971" y="2335"/>
                    <a:pt x="1876" y="2649"/>
                  </a:cubicBezTo>
                  <a:cubicBezTo>
                    <a:pt x="1780" y="2963"/>
                    <a:pt x="1603" y="3246"/>
                    <a:pt x="1344" y="3500"/>
                  </a:cubicBezTo>
                  <a:cubicBezTo>
                    <a:pt x="1085" y="3753"/>
                    <a:pt x="759" y="3951"/>
                    <a:pt x="365" y="4095"/>
                  </a:cubicBezTo>
                  <a:cubicBezTo>
                    <a:pt x="0" y="3308"/>
                    <a:pt x="0" y="3308"/>
                    <a:pt x="0" y="3308"/>
                  </a:cubicBezTo>
                  <a:cubicBezTo>
                    <a:pt x="372" y="3183"/>
                    <a:pt x="638" y="3008"/>
                    <a:pt x="800" y="2784"/>
                  </a:cubicBezTo>
                  <a:cubicBezTo>
                    <a:pt x="962" y="2560"/>
                    <a:pt x="1045" y="2262"/>
                    <a:pt x="1049" y="1890"/>
                  </a:cubicBezTo>
                  <a:cubicBezTo>
                    <a:pt x="153" y="1890"/>
                    <a:pt x="153" y="1890"/>
                    <a:pt x="153" y="1890"/>
                  </a:cubicBezTo>
                  <a:cubicBezTo>
                    <a:pt x="153" y="0"/>
                    <a:pt x="153" y="0"/>
                    <a:pt x="15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noProof="0" dirty="0"/>
            </a:p>
          </p:txBody>
        </p:sp>
      </p:grpSp>
      <p:sp>
        <p:nvSpPr>
          <p:cNvPr id="13" name="Freihandform 12"/>
          <p:cNvSpPr/>
          <p:nvPr userDrawn="1"/>
        </p:nvSpPr>
        <p:spPr bwMode="gray">
          <a:xfrm>
            <a:off x="5718000" y="5950134"/>
            <a:ext cx="756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Textplatzhalter 17"/>
          <p:cNvSpPr>
            <a:spLocks noGrp="1"/>
          </p:cNvSpPr>
          <p:nvPr>
            <p:ph type="body" sz="quarter" idx="14" hasCustomPrompt="1"/>
          </p:nvPr>
        </p:nvSpPr>
        <p:spPr bwMode="gray">
          <a:xfrm>
            <a:off x="1596000" y="5044534"/>
            <a:ext cx="9000000" cy="184666"/>
          </a:xfrm>
        </p:spPr>
        <p:txBody>
          <a:bodyPr wrap="square">
            <a:spAutoFit/>
          </a:bodyPr>
          <a:lstStyle>
            <a:lvl1pPr marL="0" indent="0" algn="ctr">
              <a:spcBef>
                <a:spcPts val="0"/>
              </a:spcBef>
              <a:buNone/>
              <a:defRPr sz="1200" b="0" i="0" baseline="0">
                <a:solidFill>
                  <a:schemeClr val="accent1"/>
                </a:solidFill>
              </a:defRPr>
            </a:lvl1pPr>
          </a:lstStyle>
          <a:p>
            <a:pPr lvl="0"/>
            <a:r>
              <a:rPr lang="ja-JP" altLang="en-US" noProof="0" dirty="0"/>
              <a:t>氏名</a:t>
            </a:r>
            <a:endParaRPr lang="en-US" noProof="0" dirty="0"/>
          </a:p>
        </p:txBody>
      </p:sp>
      <p:sp>
        <p:nvSpPr>
          <p:cNvPr id="39" name="正方形/長方形 38"/>
          <p:cNvSpPr/>
          <p:nvPr userDrawn="1"/>
        </p:nvSpPr>
        <p:spPr>
          <a:xfrm>
            <a:off x="0" y="6516000"/>
            <a:ext cx="12192000" cy="34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marL="180000" indent="-180000" algn="l">
              <a:spcBef>
                <a:spcPts val="600"/>
              </a:spcBef>
              <a:buClr>
                <a:schemeClr val="accent1"/>
              </a:buClr>
              <a:buFont typeface="Wingdings" panose="05000000000000000000" pitchFamily="2" charset="2"/>
              <a:buChar char="§"/>
            </a:pPr>
            <a:endParaRPr kumimoji="1" lang="ja-JP" altLang="en-US" sz="1600" dirty="0" err="1">
              <a:solidFill>
                <a:schemeClr val="tx1"/>
              </a:solidFill>
            </a:endParaRPr>
          </a:p>
        </p:txBody>
      </p:sp>
      <p:pic>
        <p:nvPicPr>
          <p:cNvPr id="40" name="Grafik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0920705" y="6624301"/>
            <a:ext cx="863927" cy="163254"/>
          </a:xfrm>
          <a:prstGeom prst="rect">
            <a:avLst/>
          </a:prstGeom>
        </p:spPr>
      </p:pic>
      <p:sp>
        <p:nvSpPr>
          <p:cNvPr id="42" name="フッター プレースホルダー 3"/>
          <p:cNvSpPr txBox="1">
            <a:spLocks/>
          </p:cNvSpPr>
          <p:nvPr userDrawn="1"/>
        </p:nvSpPr>
        <p:spPr>
          <a:xfrm>
            <a:off x="1059067" y="6552000"/>
            <a:ext cx="4028821" cy="288000"/>
          </a:xfrm>
          <a:prstGeom prst="rect">
            <a:avLst/>
          </a:prstGeom>
        </p:spPr>
        <p:txBody>
          <a:bodyPr vert="horz" lIns="91440" tIns="45720" rIns="91440" bIns="45720" rtlCol="0" anchor="ctr"/>
          <a:lstStyle>
            <a:defPPr>
              <a:defRPr lang="de-DE"/>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b="0" i="0" u="none" strike="noStrike" kern="1200" baseline="0" dirty="0">
                <a:solidFill>
                  <a:schemeClr val="tx1"/>
                </a:solidFill>
                <a:latin typeface="+mn-lt"/>
                <a:ea typeface="+mn-ea"/>
                <a:cs typeface="+mn-cs"/>
              </a:rPr>
              <a:t>No data copy / No data transfer permitted</a:t>
            </a:r>
            <a:endParaRPr lang="en-US" altLang="ja-JP" b="0" dirty="0">
              <a:solidFill>
                <a:schemeClr val="tx1"/>
              </a:solidFill>
            </a:endParaRPr>
          </a:p>
        </p:txBody>
      </p:sp>
      <p:grpSp>
        <p:nvGrpSpPr>
          <p:cNvPr id="32" name="グループ化 31"/>
          <p:cNvGrpSpPr/>
          <p:nvPr userDrawn="1"/>
        </p:nvGrpSpPr>
        <p:grpSpPr>
          <a:xfrm>
            <a:off x="-100749" y="-82436"/>
            <a:ext cx="12360988" cy="7022872"/>
            <a:chOff x="-100749" y="-82436"/>
            <a:chExt cx="12360988" cy="7022872"/>
          </a:xfrm>
        </p:grpSpPr>
        <p:grpSp>
          <p:nvGrpSpPr>
            <p:cNvPr id="33" name="Gruppieren 31"/>
            <p:cNvGrpSpPr/>
            <p:nvPr userDrawn="1"/>
          </p:nvGrpSpPr>
          <p:grpSpPr bwMode="gray">
            <a:xfrm>
              <a:off x="407368" y="6868436"/>
              <a:ext cx="11377264" cy="72000"/>
              <a:chOff x="407368" y="0"/>
              <a:chExt cx="11377264" cy="108000"/>
            </a:xfrm>
          </p:grpSpPr>
          <p:sp>
            <p:nvSpPr>
              <p:cNvPr id="49"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uppieren 30"/>
            <p:cNvGrpSpPr/>
            <p:nvPr userDrawn="1"/>
          </p:nvGrpSpPr>
          <p:grpSpPr bwMode="gray">
            <a:xfrm>
              <a:off x="391113" y="-82436"/>
              <a:ext cx="11377264" cy="72000"/>
              <a:chOff x="407368" y="0"/>
              <a:chExt cx="11377264" cy="108000"/>
            </a:xfrm>
          </p:grpSpPr>
          <p:sp>
            <p:nvSpPr>
              <p:cNvPr id="45"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グループ化 34"/>
            <p:cNvGrpSpPr/>
            <p:nvPr userDrawn="1"/>
          </p:nvGrpSpPr>
          <p:grpSpPr>
            <a:xfrm>
              <a:off x="-100749" y="1216200"/>
              <a:ext cx="72000" cy="4985108"/>
              <a:chOff x="-84494" y="1216200"/>
              <a:chExt cx="72000" cy="4985108"/>
            </a:xfrm>
          </p:grpSpPr>
          <p:sp>
            <p:nvSpPr>
              <p:cNvPr id="43"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グループ化 35"/>
            <p:cNvGrpSpPr/>
            <p:nvPr userDrawn="1"/>
          </p:nvGrpSpPr>
          <p:grpSpPr>
            <a:xfrm>
              <a:off x="12188239" y="1216200"/>
              <a:ext cx="72000" cy="4985108"/>
              <a:chOff x="12204494" y="1216200"/>
              <a:chExt cx="72000" cy="4985108"/>
            </a:xfrm>
          </p:grpSpPr>
          <p:sp>
            <p:nvSpPr>
              <p:cNvPr id="37"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 name="フッター プレースホルダー 2">
            <a:extLst>
              <a:ext uri="{FF2B5EF4-FFF2-40B4-BE49-F238E27FC236}">
                <a16:creationId xmlns:a16="http://schemas.microsoft.com/office/drawing/2014/main" id="{EB20F816-B326-4E35-8DDE-B3553A7D37B2}"/>
              </a:ext>
            </a:extLst>
          </p:cNvPr>
          <p:cNvSpPr>
            <a:spLocks noGrp="1"/>
          </p:cNvSpPr>
          <p:nvPr>
            <p:ph type="ftr" sz="quarter" idx="15"/>
          </p:nvPr>
        </p:nvSpPr>
        <p:spPr/>
        <p:txBody>
          <a:bodyPr/>
          <a:lstStyle/>
          <a:p>
            <a:r>
              <a:rPr kumimoji="1" lang="pt-BR" altLang="ja-JP" smtClean="0"/>
              <a:t>No data copy / No data transfer permitted</a:t>
            </a:r>
            <a:endParaRPr kumimoji="1" lang="ja-JP" altLang="en-US" dirty="0"/>
          </a:p>
        </p:txBody>
      </p:sp>
      <p:sp>
        <p:nvSpPr>
          <p:cNvPr id="41" name="スライド番号プレースホルダー 7">
            <a:extLst>
              <a:ext uri="{FF2B5EF4-FFF2-40B4-BE49-F238E27FC236}">
                <a16:creationId xmlns:a16="http://schemas.microsoft.com/office/drawing/2014/main" id="{A49B6BA3-ED65-4665-9063-4F804B66BA79}"/>
              </a:ext>
            </a:extLst>
          </p:cNvPr>
          <p:cNvSpPr txBox="1">
            <a:spLocks/>
          </p:cNvSpPr>
          <p:nvPr userDrawn="1"/>
        </p:nvSpPr>
        <p:spPr>
          <a:xfrm>
            <a:off x="374400" y="6560776"/>
            <a:ext cx="792263" cy="270447"/>
          </a:xfrm>
          <a:prstGeom prst="rect">
            <a:avLst/>
          </a:prstGeom>
        </p:spPr>
        <p:txBody>
          <a:bodyPr vert="horz" lIns="91440" tIns="45720" rIns="91440" bIns="45720" rtlCol="0" anchor="ctr"/>
          <a:lstStyle>
            <a:defPPr>
              <a:defRPr lang="de-DE"/>
            </a:defPPr>
            <a:lvl1pPr marL="0" algn="l" defTabSz="914400" rtl="0" eaLnBrk="1" latinLnBrk="0" hangingPunct="1">
              <a:defRPr sz="10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ja-JP" dirty="0"/>
              <a:t>Page </a:t>
            </a:r>
            <a:fld id="{F6915B2B-0C89-4A64-899B-16EC6FFA274A}" type="slidenum">
              <a:rPr kumimoji="1" lang="ja-JP" altLang="en-US" smtClean="0"/>
              <a:pPr/>
              <a:t>‹#›</a:t>
            </a:fld>
            <a:endParaRPr kumimoji="1" lang="ja-JP" altLang="en-US" dirty="0"/>
          </a:p>
        </p:txBody>
      </p:sp>
    </p:spTree>
    <p:extLst>
      <p:ext uri="{BB962C8B-B14F-4D97-AF65-F5344CB8AC3E}">
        <p14:creationId xmlns:p14="http://schemas.microsoft.com/office/powerpoint/2010/main" val="155245607"/>
      </p:ext>
    </p:extLst>
  </p:cSld>
  <p:clrMapOvr>
    <a:masterClrMapping/>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名札">
    <p:spTree>
      <p:nvGrpSpPr>
        <p:cNvPr id="1" name=""/>
        <p:cNvGrpSpPr/>
        <p:nvPr/>
      </p:nvGrpSpPr>
      <p:grpSpPr>
        <a:xfrm>
          <a:off x="0" y="0"/>
          <a:ext cx="0" cy="0"/>
          <a:chOff x="0" y="0"/>
          <a:chExt cx="0" cy="0"/>
        </a:xfrm>
      </p:grpSpPr>
      <p:pic>
        <p:nvPicPr>
          <p:cNvPr id="32"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sp>
        <p:nvSpPr>
          <p:cNvPr id="33" name="Freihandform 2"/>
          <p:cNvSpPr/>
          <p:nvPr userDrawn="1"/>
        </p:nvSpPr>
        <p:spPr bwMode="gray">
          <a:xfrm>
            <a:off x="0" y="3507668"/>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ihandform 3"/>
          <p:cNvSpPr/>
          <p:nvPr userDrawn="1"/>
        </p:nvSpPr>
        <p:spPr bwMode="gray">
          <a:xfrm>
            <a:off x="6900000" y="3507668"/>
            <a:ext cx="5292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35" name="Gruppieren 1"/>
          <p:cNvGrpSpPr/>
          <p:nvPr userDrawn="1"/>
        </p:nvGrpSpPr>
        <p:grpSpPr bwMode="gray">
          <a:xfrm>
            <a:off x="5562600" y="2974268"/>
            <a:ext cx="1066800" cy="1066800"/>
            <a:chOff x="5562600" y="2974268"/>
            <a:chExt cx="1066800" cy="1066800"/>
          </a:xfrm>
        </p:grpSpPr>
        <p:sp>
          <p:nvSpPr>
            <p:cNvPr id="53" name="Ellipse 5"/>
            <p:cNvSpPr/>
            <p:nvPr userDrawn="1"/>
          </p:nvSpPr>
          <p:spPr bwMode="gray">
            <a:xfrm>
              <a:off x="5562600" y="2974268"/>
              <a:ext cx="1066800" cy="1066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4" name="Freeform 115"/>
            <p:cNvSpPr>
              <a:spLocks/>
            </p:cNvSpPr>
            <p:nvPr userDrawn="1"/>
          </p:nvSpPr>
          <p:spPr bwMode="gray">
            <a:xfrm>
              <a:off x="5833364" y="3260703"/>
              <a:ext cx="541259" cy="528957"/>
            </a:xfrm>
            <a:custGeom>
              <a:avLst/>
              <a:gdLst>
                <a:gd name="T0" fmla="*/ 110 w 112"/>
                <a:gd name="T1" fmla="*/ 22 h 109"/>
                <a:gd name="T2" fmla="*/ 90 w 112"/>
                <a:gd name="T3" fmla="*/ 3 h 109"/>
                <a:gd name="T4" fmla="*/ 22 w 112"/>
                <a:gd name="T5" fmla="*/ 3 h 109"/>
                <a:gd name="T6" fmla="*/ 2 w 112"/>
                <a:gd name="T7" fmla="*/ 22 h 109"/>
                <a:gd name="T8" fmla="*/ 2 w 112"/>
                <a:gd name="T9" fmla="*/ 65 h 109"/>
                <a:gd name="T10" fmla="*/ 22 w 112"/>
                <a:gd name="T11" fmla="*/ 84 h 109"/>
                <a:gd name="T12" fmla="*/ 32 w 112"/>
                <a:gd name="T13" fmla="*/ 85 h 109"/>
                <a:gd name="T14" fmla="*/ 32 w 112"/>
                <a:gd name="T15" fmla="*/ 105 h 109"/>
                <a:gd name="T16" fmla="*/ 34 w 112"/>
                <a:gd name="T17" fmla="*/ 109 h 109"/>
                <a:gd name="T18" fmla="*/ 36 w 112"/>
                <a:gd name="T19" fmla="*/ 109 h 109"/>
                <a:gd name="T20" fmla="*/ 39 w 112"/>
                <a:gd name="T21" fmla="*/ 108 h 109"/>
                <a:gd name="T22" fmla="*/ 63 w 112"/>
                <a:gd name="T23" fmla="*/ 85 h 109"/>
                <a:gd name="T24" fmla="*/ 90 w 112"/>
                <a:gd name="T25" fmla="*/ 83 h 109"/>
                <a:gd name="T26" fmla="*/ 110 w 112"/>
                <a:gd name="T27" fmla="*/ 65 h 109"/>
                <a:gd name="T28" fmla="*/ 110 w 112"/>
                <a:gd name="T29" fmla="*/ 2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109">
                  <a:moveTo>
                    <a:pt x="110" y="22"/>
                  </a:moveTo>
                  <a:cubicBezTo>
                    <a:pt x="109" y="12"/>
                    <a:pt x="99" y="4"/>
                    <a:pt x="90" y="3"/>
                  </a:cubicBezTo>
                  <a:cubicBezTo>
                    <a:pt x="67" y="0"/>
                    <a:pt x="45" y="0"/>
                    <a:pt x="22" y="3"/>
                  </a:cubicBezTo>
                  <a:cubicBezTo>
                    <a:pt x="13" y="4"/>
                    <a:pt x="4" y="13"/>
                    <a:pt x="2" y="22"/>
                  </a:cubicBezTo>
                  <a:cubicBezTo>
                    <a:pt x="0" y="36"/>
                    <a:pt x="0" y="51"/>
                    <a:pt x="2" y="65"/>
                  </a:cubicBezTo>
                  <a:cubicBezTo>
                    <a:pt x="4" y="74"/>
                    <a:pt x="13" y="83"/>
                    <a:pt x="22" y="84"/>
                  </a:cubicBezTo>
                  <a:cubicBezTo>
                    <a:pt x="26" y="84"/>
                    <a:pt x="29" y="84"/>
                    <a:pt x="32" y="85"/>
                  </a:cubicBezTo>
                  <a:cubicBezTo>
                    <a:pt x="32" y="105"/>
                    <a:pt x="32" y="105"/>
                    <a:pt x="32" y="105"/>
                  </a:cubicBezTo>
                  <a:cubicBezTo>
                    <a:pt x="32" y="106"/>
                    <a:pt x="33" y="108"/>
                    <a:pt x="34" y="109"/>
                  </a:cubicBezTo>
                  <a:cubicBezTo>
                    <a:pt x="35" y="109"/>
                    <a:pt x="35" y="109"/>
                    <a:pt x="36" y="109"/>
                  </a:cubicBezTo>
                  <a:cubicBezTo>
                    <a:pt x="37" y="109"/>
                    <a:pt x="38" y="108"/>
                    <a:pt x="39" y="108"/>
                  </a:cubicBezTo>
                  <a:cubicBezTo>
                    <a:pt x="63" y="85"/>
                    <a:pt x="63" y="85"/>
                    <a:pt x="63" y="85"/>
                  </a:cubicBezTo>
                  <a:cubicBezTo>
                    <a:pt x="72" y="85"/>
                    <a:pt x="81" y="84"/>
                    <a:pt x="90" y="83"/>
                  </a:cubicBezTo>
                  <a:cubicBezTo>
                    <a:pt x="99" y="82"/>
                    <a:pt x="109" y="74"/>
                    <a:pt x="110" y="65"/>
                  </a:cubicBezTo>
                  <a:cubicBezTo>
                    <a:pt x="112" y="51"/>
                    <a:pt x="112" y="36"/>
                    <a:pt x="110" y="22"/>
                  </a:cubicBezTo>
                  <a:close/>
                </a:path>
              </a:pathLst>
            </a:custGeom>
            <a:solidFill>
              <a:schemeClr val="bg1"/>
            </a:solidFill>
            <a:ln>
              <a:noFill/>
            </a:ln>
            <a:effectLst/>
          </p:spPr>
          <p:txBody>
            <a:bodyPr vert="horz" wrap="square" lIns="91440" tIns="45720" rIns="91440" bIns="45720" numCol="1" anchor="t" anchorCtr="0" compatLnSpc="1">
              <a:prstTxWarp prst="textNoShape">
                <a:avLst/>
              </a:prstTxWarp>
            </a:bodyPr>
            <a:lstStyle/>
            <a:p>
              <a:endParaRPr lang="en-US" noProof="0" dirty="0"/>
            </a:p>
          </p:txBody>
        </p:sp>
      </p:grpSp>
      <p:sp>
        <p:nvSpPr>
          <p:cNvPr id="55" name="Textplatzhalter 17"/>
          <p:cNvSpPr>
            <a:spLocks noGrp="1"/>
          </p:cNvSpPr>
          <p:nvPr>
            <p:ph type="body" sz="quarter" idx="15" hasCustomPrompt="1"/>
          </p:nvPr>
        </p:nvSpPr>
        <p:spPr bwMode="gray">
          <a:xfrm>
            <a:off x="914245" y="3676675"/>
            <a:ext cx="4380775" cy="215444"/>
          </a:xfrm>
        </p:spPr>
        <p:txBody>
          <a:bodyPr wrap="square">
            <a:spAutoFit/>
          </a:bodyPr>
          <a:lstStyle>
            <a:lvl1pPr marL="0" indent="0">
              <a:spcBef>
                <a:spcPts val="0"/>
              </a:spcBef>
              <a:buNone/>
              <a:defRPr sz="1400" b="0">
                <a:solidFill>
                  <a:schemeClr val="tx1"/>
                </a:solidFill>
              </a:defRPr>
            </a:lvl1pPr>
          </a:lstStyle>
          <a:p>
            <a:pPr lvl="0"/>
            <a:r>
              <a:rPr lang="en-US" noProof="0" dirty="0"/>
              <a:t>Tel:  03-xxxx-xxxx</a:t>
            </a:r>
          </a:p>
        </p:txBody>
      </p:sp>
      <p:sp>
        <p:nvSpPr>
          <p:cNvPr id="56" name="Textplatzhalter 17"/>
          <p:cNvSpPr>
            <a:spLocks noGrp="1"/>
          </p:cNvSpPr>
          <p:nvPr>
            <p:ph type="body" sz="quarter" idx="16" hasCustomPrompt="1"/>
          </p:nvPr>
        </p:nvSpPr>
        <p:spPr bwMode="gray">
          <a:xfrm>
            <a:off x="914245" y="3920801"/>
            <a:ext cx="4380775" cy="215444"/>
          </a:xfrm>
        </p:spPr>
        <p:txBody>
          <a:bodyPr wrap="square">
            <a:spAutoFit/>
          </a:bodyPr>
          <a:lstStyle>
            <a:lvl1pPr marL="0" indent="0">
              <a:spcBef>
                <a:spcPts val="0"/>
              </a:spcBef>
              <a:buNone/>
              <a:defRPr sz="1400" b="0">
                <a:solidFill>
                  <a:schemeClr val="tx1"/>
                </a:solidFill>
              </a:defRPr>
            </a:lvl1pPr>
          </a:lstStyle>
          <a:p>
            <a:pPr lvl="0"/>
            <a:r>
              <a:rPr lang="en-US" noProof="0" dirty="0"/>
              <a:t>Fax: </a:t>
            </a:r>
            <a:r>
              <a:rPr lang="en-US" altLang="ja-JP" noProof="0" dirty="0"/>
              <a:t>03-xxxx-xxxx</a:t>
            </a:r>
          </a:p>
        </p:txBody>
      </p:sp>
      <p:sp>
        <p:nvSpPr>
          <p:cNvPr id="57" name="Textplatzhalter 17"/>
          <p:cNvSpPr>
            <a:spLocks noGrp="1"/>
          </p:cNvSpPr>
          <p:nvPr>
            <p:ph type="body" sz="quarter" idx="17" hasCustomPrompt="1"/>
          </p:nvPr>
        </p:nvSpPr>
        <p:spPr bwMode="gray">
          <a:xfrm>
            <a:off x="914245" y="4164927"/>
            <a:ext cx="4380775" cy="215444"/>
          </a:xfrm>
        </p:spPr>
        <p:txBody>
          <a:bodyPr wrap="square">
            <a:spAutoFit/>
          </a:bodyPr>
          <a:lstStyle>
            <a:lvl1pPr marL="0" indent="0">
              <a:spcBef>
                <a:spcPts val="0"/>
              </a:spcBef>
              <a:buNone/>
              <a:defRPr sz="1400" b="0">
                <a:solidFill>
                  <a:schemeClr val="tx1"/>
                </a:solidFill>
              </a:defRPr>
            </a:lvl1pPr>
          </a:lstStyle>
          <a:p>
            <a:pPr lvl="0"/>
            <a:r>
              <a:rPr lang="en-US" noProof="0" dirty="0"/>
              <a:t>namenamename@ot.olympus.co.jp</a:t>
            </a:r>
          </a:p>
        </p:txBody>
      </p:sp>
      <p:sp>
        <p:nvSpPr>
          <p:cNvPr id="58" name="Textplatzhalter 17"/>
          <p:cNvSpPr>
            <a:spLocks noGrp="1"/>
          </p:cNvSpPr>
          <p:nvPr>
            <p:ph type="body" sz="quarter" idx="18" hasCustomPrompt="1"/>
          </p:nvPr>
        </p:nvSpPr>
        <p:spPr bwMode="gray">
          <a:xfrm>
            <a:off x="914245" y="4409052"/>
            <a:ext cx="4380775" cy="215444"/>
          </a:xfrm>
        </p:spPr>
        <p:txBody>
          <a:bodyPr wrap="square">
            <a:spAutoFit/>
          </a:bodyPr>
          <a:lstStyle>
            <a:lvl1pPr marL="0" indent="0">
              <a:spcBef>
                <a:spcPts val="0"/>
              </a:spcBef>
              <a:buNone/>
              <a:defRPr sz="1400" b="0">
                <a:solidFill>
                  <a:schemeClr val="tx1"/>
                </a:solidFill>
              </a:defRPr>
            </a:lvl1pPr>
          </a:lstStyle>
          <a:p>
            <a:r>
              <a:rPr lang="en-US" altLang="ja-JP" dirty="0"/>
              <a:t>www.olympus.co.jp</a:t>
            </a:r>
          </a:p>
        </p:txBody>
      </p:sp>
      <p:grpSp>
        <p:nvGrpSpPr>
          <p:cNvPr id="59" name="グループ化 58"/>
          <p:cNvGrpSpPr/>
          <p:nvPr userDrawn="1"/>
        </p:nvGrpSpPr>
        <p:grpSpPr>
          <a:xfrm>
            <a:off x="-100749" y="-82436"/>
            <a:ext cx="12360988" cy="7022872"/>
            <a:chOff x="-100749" y="-82436"/>
            <a:chExt cx="12360988" cy="7022872"/>
          </a:xfrm>
        </p:grpSpPr>
        <p:grpSp>
          <p:nvGrpSpPr>
            <p:cNvPr id="60" name="Gruppieren 31"/>
            <p:cNvGrpSpPr/>
            <p:nvPr userDrawn="1"/>
          </p:nvGrpSpPr>
          <p:grpSpPr bwMode="gray">
            <a:xfrm>
              <a:off x="407368" y="6868436"/>
              <a:ext cx="11377264" cy="72000"/>
              <a:chOff x="407368" y="0"/>
              <a:chExt cx="11377264" cy="108000"/>
            </a:xfrm>
          </p:grpSpPr>
          <p:sp>
            <p:nvSpPr>
              <p:cNvPr id="72"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uppieren 30"/>
            <p:cNvGrpSpPr/>
            <p:nvPr userDrawn="1"/>
          </p:nvGrpSpPr>
          <p:grpSpPr bwMode="gray">
            <a:xfrm>
              <a:off x="391113" y="-82436"/>
              <a:ext cx="11377264" cy="72000"/>
              <a:chOff x="407368" y="0"/>
              <a:chExt cx="11377264" cy="108000"/>
            </a:xfrm>
          </p:grpSpPr>
          <p:sp>
            <p:nvSpPr>
              <p:cNvPr id="68"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2" name="グループ化 61"/>
            <p:cNvGrpSpPr/>
            <p:nvPr userDrawn="1"/>
          </p:nvGrpSpPr>
          <p:grpSpPr>
            <a:xfrm>
              <a:off x="-100749" y="1216200"/>
              <a:ext cx="72000" cy="4985108"/>
              <a:chOff x="-84494" y="1216200"/>
              <a:chExt cx="72000" cy="4985108"/>
            </a:xfrm>
          </p:grpSpPr>
          <p:sp>
            <p:nvSpPr>
              <p:cNvPr id="66"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3" name="グループ化 62"/>
            <p:cNvGrpSpPr/>
            <p:nvPr userDrawn="1"/>
          </p:nvGrpSpPr>
          <p:grpSpPr>
            <a:xfrm>
              <a:off x="12188239" y="1216200"/>
              <a:ext cx="72000" cy="4985108"/>
              <a:chOff x="12204494" y="1216200"/>
              <a:chExt cx="72000" cy="4985108"/>
            </a:xfrm>
          </p:grpSpPr>
          <p:sp>
            <p:nvSpPr>
              <p:cNvPr id="64"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76" name="Textplatzhalter 17"/>
          <p:cNvSpPr>
            <a:spLocks noGrp="1"/>
          </p:cNvSpPr>
          <p:nvPr>
            <p:ph type="body" sz="quarter" idx="13" hasCustomPrompt="1"/>
          </p:nvPr>
        </p:nvSpPr>
        <p:spPr bwMode="gray">
          <a:xfrm>
            <a:off x="911225" y="2362482"/>
            <a:ext cx="4380775" cy="276999"/>
          </a:xfrm>
        </p:spPr>
        <p:txBody>
          <a:bodyPr wrap="square">
            <a:spAutoFit/>
          </a:bodyPr>
          <a:lstStyle>
            <a:lvl1pPr marL="0" indent="0">
              <a:spcBef>
                <a:spcPts val="0"/>
              </a:spcBef>
              <a:buNone/>
              <a:defRPr sz="1800" b="1">
                <a:solidFill>
                  <a:schemeClr val="accent1"/>
                </a:solidFill>
              </a:defRPr>
            </a:lvl1pPr>
          </a:lstStyle>
          <a:p>
            <a:pPr lvl="0"/>
            <a:r>
              <a:rPr lang="ja-JP" altLang="en-US" noProof="0" dirty="0"/>
              <a:t>氏名</a:t>
            </a:r>
            <a:endParaRPr lang="en-US" altLang="ja-JP" noProof="0" dirty="0"/>
          </a:p>
        </p:txBody>
      </p:sp>
      <p:sp>
        <p:nvSpPr>
          <p:cNvPr id="77" name="Textplatzhalter 17"/>
          <p:cNvSpPr>
            <a:spLocks noGrp="1"/>
          </p:cNvSpPr>
          <p:nvPr>
            <p:ph type="body" sz="quarter" idx="14" hasCustomPrompt="1"/>
          </p:nvPr>
        </p:nvSpPr>
        <p:spPr bwMode="gray">
          <a:xfrm>
            <a:off x="911225" y="2697269"/>
            <a:ext cx="4380775" cy="246221"/>
          </a:xfrm>
        </p:spPr>
        <p:txBody>
          <a:bodyPr wrap="square">
            <a:spAutoFit/>
          </a:bodyPr>
          <a:lstStyle>
            <a:lvl1pPr marL="0" indent="0">
              <a:spcBef>
                <a:spcPts val="0"/>
              </a:spcBef>
              <a:buNone/>
              <a:defRPr sz="1600" b="0">
                <a:solidFill>
                  <a:schemeClr val="tx1"/>
                </a:solidFill>
              </a:defRPr>
            </a:lvl1pPr>
          </a:lstStyle>
          <a:p>
            <a:pPr lvl="0"/>
            <a:r>
              <a:rPr lang="ja-JP" altLang="en-US" noProof="0" dirty="0"/>
              <a:t>ポジション</a:t>
            </a:r>
            <a:r>
              <a:rPr lang="en-US" noProof="0" dirty="0"/>
              <a:t> / </a:t>
            </a:r>
            <a:r>
              <a:rPr lang="ja-JP" altLang="en-US" noProof="0" dirty="0"/>
              <a:t>部署名</a:t>
            </a:r>
            <a:endParaRPr lang="en-US" noProof="0" dirty="0"/>
          </a:p>
        </p:txBody>
      </p:sp>
      <p:sp>
        <p:nvSpPr>
          <p:cNvPr id="5" name="テキスト プレースホルダー 4">
            <a:extLst>
              <a:ext uri="{FF2B5EF4-FFF2-40B4-BE49-F238E27FC236}">
                <a16:creationId xmlns:a16="http://schemas.microsoft.com/office/drawing/2014/main" id="{CD063E3C-4F11-4747-A8A7-B173DCF53152}"/>
              </a:ext>
            </a:extLst>
          </p:cNvPr>
          <p:cNvSpPr>
            <a:spLocks noGrp="1"/>
          </p:cNvSpPr>
          <p:nvPr>
            <p:ph type="body" sz="quarter" idx="19" hasCustomPrompt="1"/>
          </p:nvPr>
        </p:nvSpPr>
        <p:spPr>
          <a:xfrm>
            <a:off x="7392144" y="3645024"/>
            <a:ext cx="4104060" cy="882916"/>
          </a:xfrm>
        </p:spPr>
        <p:txBody>
          <a:bodyPr lIns="90000" tIns="46800" rIns="90000" bIns="46800"/>
          <a:lstStyle>
            <a:lvl1pPr marL="0" indent="0">
              <a:spcBef>
                <a:spcPts val="0"/>
              </a:spcBef>
              <a:spcAft>
                <a:spcPts val="700"/>
              </a:spcAft>
              <a:buNone/>
              <a:defRPr sz="1800" b="1">
                <a:solidFill>
                  <a:schemeClr val="accent1"/>
                </a:solidFill>
              </a:defRPr>
            </a:lvl1pPr>
            <a:lvl2pPr marL="0" indent="0">
              <a:spcBef>
                <a:spcPts val="0"/>
              </a:spcBef>
              <a:spcAft>
                <a:spcPts val="300"/>
              </a:spcAft>
              <a:buNone/>
              <a:tabLst>
                <a:tab pos="0" algn="l"/>
              </a:tabLst>
              <a:defRPr sz="1400"/>
            </a:lvl2pPr>
            <a:lvl3pPr>
              <a:defRPr sz="1400"/>
            </a:lvl3pPr>
          </a:lstStyle>
          <a:p>
            <a:pPr lvl="0"/>
            <a:r>
              <a:rPr kumimoji="1" lang="ja-JP" altLang="en-US" dirty="0"/>
              <a:t>オリンパス株式会社</a:t>
            </a:r>
          </a:p>
          <a:p>
            <a:pPr lvl="1"/>
            <a:r>
              <a:rPr kumimoji="1" lang="ja-JP" altLang="en-US" dirty="0"/>
              <a:t>〒</a:t>
            </a:r>
            <a:r>
              <a:rPr kumimoji="1" lang="en-US" altLang="ja-JP" dirty="0"/>
              <a:t>163-0914 </a:t>
            </a:r>
            <a:r>
              <a:rPr kumimoji="1" lang="ja-JP" altLang="en-US" dirty="0"/>
              <a:t>東京都新宿区西新宿</a:t>
            </a:r>
            <a:r>
              <a:rPr kumimoji="1" lang="en-US" altLang="ja-JP" dirty="0"/>
              <a:t>2-3-1 </a:t>
            </a:r>
            <a:r>
              <a:rPr kumimoji="1" lang="ja-JP" altLang="en-US" dirty="0"/>
              <a:t>新宿モノリス</a:t>
            </a:r>
          </a:p>
          <a:p>
            <a:pPr lvl="1"/>
            <a:r>
              <a:rPr kumimoji="1" lang="en-US" altLang="ja-JP" dirty="0"/>
              <a:t>www.olympus.co.jp</a:t>
            </a:r>
            <a:endParaRPr kumimoji="1" lang="ja-JP" altLang="en-US" dirty="0"/>
          </a:p>
        </p:txBody>
      </p:sp>
    </p:spTree>
    <p:extLst>
      <p:ext uri="{BB962C8B-B14F-4D97-AF65-F5344CB8AC3E}">
        <p14:creationId xmlns:p14="http://schemas.microsoft.com/office/powerpoint/2010/main" val="63963635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まとめ">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sp>
        <p:nvSpPr>
          <p:cNvPr id="3" name="Freihandform 2"/>
          <p:cNvSpPr/>
          <p:nvPr userDrawn="1"/>
        </p:nvSpPr>
        <p:spPr bwMode="gray">
          <a:xfrm>
            <a:off x="0" y="3278324"/>
            <a:ext cx="12204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Textplatzhalter 17"/>
          <p:cNvSpPr>
            <a:spLocks noGrp="1"/>
          </p:cNvSpPr>
          <p:nvPr>
            <p:ph type="body" sz="quarter" idx="13" hasCustomPrompt="1"/>
          </p:nvPr>
        </p:nvSpPr>
        <p:spPr bwMode="gray">
          <a:xfrm>
            <a:off x="911225" y="2670694"/>
            <a:ext cx="7921079" cy="1218795"/>
          </a:xfrm>
          <a:solidFill>
            <a:schemeClr val="bg1"/>
          </a:solidFill>
        </p:spPr>
        <p:txBody>
          <a:bodyPr wrap="square" lIns="108000" rIns="108000" anchor="ctr" anchorCtr="0">
            <a:spAutoFit/>
          </a:bodyPr>
          <a:lstStyle>
            <a:lvl1pPr marL="0" marR="0" indent="0" algn="l" defTabSz="914400" rtl="0" eaLnBrk="1" fontAlgn="auto" latinLnBrk="0" hangingPunct="1">
              <a:lnSpc>
                <a:spcPct val="90000"/>
              </a:lnSpc>
              <a:spcBef>
                <a:spcPts val="0"/>
              </a:spcBef>
              <a:spcAft>
                <a:spcPts val="0"/>
              </a:spcAft>
              <a:buClr>
                <a:schemeClr val="accent1"/>
              </a:buClr>
              <a:buSzTx/>
              <a:buFont typeface="Wingdings" panose="05000000000000000000" pitchFamily="2" charset="2"/>
              <a:buNone/>
              <a:tabLst/>
              <a:defRPr sz="4400" b="1">
                <a:solidFill>
                  <a:schemeClr val="accent1"/>
                </a:solidFill>
              </a:defRPr>
            </a:lvl1pPr>
          </a:lstStyle>
          <a:p>
            <a:r>
              <a:rPr lang="ja-JP" altLang="en-US" dirty="0"/>
              <a:t>最後のメッセージ最後のメッセージテキスト入力 </a:t>
            </a:r>
            <a:r>
              <a:rPr lang="en-US" altLang="ja-JP" dirty="0"/>
              <a:t>2</a:t>
            </a:r>
            <a:r>
              <a:rPr lang="ja-JP" altLang="en-US" dirty="0"/>
              <a:t>行</a:t>
            </a:r>
            <a:endParaRPr lang="en-US" altLang="ja-JP" dirty="0"/>
          </a:p>
        </p:txBody>
      </p:sp>
      <p:grpSp>
        <p:nvGrpSpPr>
          <p:cNvPr id="35" name="グループ化 34"/>
          <p:cNvGrpSpPr/>
          <p:nvPr userDrawn="1"/>
        </p:nvGrpSpPr>
        <p:grpSpPr>
          <a:xfrm>
            <a:off x="-100749" y="-82436"/>
            <a:ext cx="12360988" cy="7022872"/>
            <a:chOff x="-100749" y="-82436"/>
            <a:chExt cx="12360988" cy="7022872"/>
          </a:xfrm>
        </p:grpSpPr>
        <p:grpSp>
          <p:nvGrpSpPr>
            <p:cNvPr id="36" name="Gruppieren 31"/>
            <p:cNvGrpSpPr/>
            <p:nvPr userDrawn="1"/>
          </p:nvGrpSpPr>
          <p:grpSpPr bwMode="gray">
            <a:xfrm>
              <a:off x="407368" y="6868436"/>
              <a:ext cx="11377264" cy="72000"/>
              <a:chOff x="407368" y="0"/>
              <a:chExt cx="11377264" cy="108000"/>
            </a:xfrm>
          </p:grpSpPr>
          <p:sp>
            <p:nvSpPr>
              <p:cNvPr id="48"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uppieren 30"/>
            <p:cNvGrpSpPr/>
            <p:nvPr userDrawn="1"/>
          </p:nvGrpSpPr>
          <p:grpSpPr bwMode="gray">
            <a:xfrm>
              <a:off x="391113" y="-82436"/>
              <a:ext cx="11377264" cy="72000"/>
              <a:chOff x="407368" y="0"/>
              <a:chExt cx="11377264" cy="108000"/>
            </a:xfrm>
          </p:grpSpPr>
          <p:sp>
            <p:nvSpPr>
              <p:cNvPr id="44"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8" name="グループ化 37"/>
            <p:cNvGrpSpPr/>
            <p:nvPr userDrawn="1"/>
          </p:nvGrpSpPr>
          <p:grpSpPr>
            <a:xfrm>
              <a:off x="-100749" y="1216200"/>
              <a:ext cx="72000" cy="4985108"/>
              <a:chOff x="-84494" y="1216200"/>
              <a:chExt cx="72000" cy="4985108"/>
            </a:xfrm>
          </p:grpSpPr>
          <p:sp>
            <p:nvSpPr>
              <p:cNvPr id="42"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9" name="グループ化 38"/>
            <p:cNvGrpSpPr/>
            <p:nvPr userDrawn="1"/>
          </p:nvGrpSpPr>
          <p:grpSpPr>
            <a:xfrm>
              <a:off x="12188239" y="1216200"/>
              <a:ext cx="72000" cy="4985108"/>
              <a:chOff x="12204494" y="1216200"/>
              <a:chExt cx="72000" cy="4985108"/>
            </a:xfrm>
          </p:grpSpPr>
          <p:sp>
            <p:nvSpPr>
              <p:cNvPr id="40"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228286866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コアバリュー02">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09340" y="337707"/>
            <a:ext cx="1368000" cy="258509"/>
          </a:xfrm>
          <a:prstGeom prst="rect">
            <a:avLst/>
          </a:prstGeom>
        </p:spPr>
      </p:pic>
      <p:grpSp>
        <p:nvGrpSpPr>
          <p:cNvPr id="35" name="グループ化 34"/>
          <p:cNvGrpSpPr/>
          <p:nvPr userDrawn="1"/>
        </p:nvGrpSpPr>
        <p:grpSpPr>
          <a:xfrm>
            <a:off x="-100749" y="-82436"/>
            <a:ext cx="12360988" cy="7022872"/>
            <a:chOff x="-100749" y="-82436"/>
            <a:chExt cx="12360988" cy="7022872"/>
          </a:xfrm>
        </p:grpSpPr>
        <p:grpSp>
          <p:nvGrpSpPr>
            <p:cNvPr id="37" name="Gruppieren 31"/>
            <p:cNvGrpSpPr/>
            <p:nvPr userDrawn="1"/>
          </p:nvGrpSpPr>
          <p:grpSpPr bwMode="gray">
            <a:xfrm>
              <a:off x="407368" y="6868436"/>
              <a:ext cx="11377264" cy="72000"/>
              <a:chOff x="407368" y="0"/>
              <a:chExt cx="11377264" cy="108000"/>
            </a:xfrm>
          </p:grpSpPr>
          <p:sp>
            <p:nvSpPr>
              <p:cNvPr id="49"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8" name="Gruppieren 30"/>
            <p:cNvGrpSpPr/>
            <p:nvPr userDrawn="1"/>
          </p:nvGrpSpPr>
          <p:grpSpPr bwMode="gray">
            <a:xfrm>
              <a:off x="391113" y="-82436"/>
              <a:ext cx="11377264" cy="72000"/>
              <a:chOff x="407368" y="0"/>
              <a:chExt cx="11377264" cy="108000"/>
            </a:xfrm>
          </p:grpSpPr>
          <p:sp>
            <p:nvSpPr>
              <p:cNvPr id="45"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9" name="グループ化 38"/>
            <p:cNvGrpSpPr/>
            <p:nvPr userDrawn="1"/>
          </p:nvGrpSpPr>
          <p:grpSpPr>
            <a:xfrm>
              <a:off x="-100749" y="1216200"/>
              <a:ext cx="72000" cy="4985108"/>
              <a:chOff x="-84494" y="1216200"/>
              <a:chExt cx="72000" cy="4985108"/>
            </a:xfrm>
          </p:grpSpPr>
          <p:sp>
            <p:nvSpPr>
              <p:cNvPr id="43"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グループ化 39"/>
            <p:cNvGrpSpPr/>
            <p:nvPr userDrawn="1"/>
          </p:nvGrpSpPr>
          <p:grpSpPr>
            <a:xfrm>
              <a:off x="12188239" y="1216200"/>
              <a:ext cx="72000" cy="4985108"/>
              <a:chOff x="12204494" y="1216200"/>
              <a:chExt cx="72000" cy="4985108"/>
            </a:xfrm>
          </p:grpSpPr>
          <p:sp>
            <p:nvSpPr>
              <p:cNvPr id="41"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9044578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最終スライド">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449232" y="2987327"/>
            <a:ext cx="3291417" cy="621974"/>
          </a:xfrm>
          <a:prstGeom prst="rect">
            <a:avLst/>
          </a:prstGeom>
        </p:spPr>
      </p:pic>
    </p:spTree>
    <p:extLst>
      <p:ext uri="{BB962C8B-B14F-4D97-AF65-F5344CB8AC3E}">
        <p14:creationId xmlns:p14="http://schemas.microsoft.com/office/powerpoint/2010/main" val="99072584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cSld name="1_タイトル スライド">
    <p:spTree>
      <p:nvGrpSpPr>
        <p:cNvPr id="1" name=""/>
        <p:cNvGrpSpPr/>
        <p:nvPr/>
      </p:nvGrpSpPr>
      <p:grpSpPr>
        <a:xfrm>
          <a:off x="0" y="0"/>
          <a:ext cx="0" cy="0"/>
          <a:chOff x="0" y="0"/>
          <a:chExt cx="0" cy="0"/>
        </a:xfrm>
      </p:grpSpPr>
      <p:pic>
        <p:nvPicPr>
          <p:cNvPr id="5" name="Picture 37" descr="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2244" y="0"/>
            <a:ext cx="91451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1218" name="Rectangle 2"/>
          <p:cNvSpPr>
            <a:spLocks noGrp="1" noChangeArrowheads="1"/>
          </p:cNvSpPr>
          <p:nvPr>
            <p:ph type="ctrTitle"/>
          </p:nvPr>
        </p:nvSpPr>
        <p:spPr>
          <a:xfrm>
            <a:off x="1208246" y="3057241"/>
            <a:ext cx="9688186" cy="443198"/>
          </a:xfrm>
        </p:spPr>
        <p:txBody>
          <a:bodyPr anchor="b"/>
          <a:lstStyle>
            <a:lvl1pPr>
              <a:defRPr sz="3200"/>
            </a:lvl1pPr>
          </a:lstStyle>
          <a:p>
            <a:pPr lvl="0"/>
            <a:r>
              <a:rPr lang="ja-JP" altLang="en-US" noProof="0" smtClean="0"/>
              <a:t>マスター タイトルの書式設定</a:t>
            </a:r>
          </a:p>
        </p:txBody>
      </p:sp>
      <p:sp>
        <p:nvSpPr>
          <p:cNvPr id="521219" name="Rectangle 3"/>
          <p:cNvSpPr>
            <a:spLocks noGrp="1" noChangeArrowheads="1"/>
          </p:cNvSpPr>
          <p:nvPr>
            <p:ph type="subTitle" idx="1"/>
          </p:nvPr>
        </p:nvSpPr>
        <p:spPr>
          <a:xfrm>
            <a:off x="1208246" y="4518026"/>
            <a:ext cx="9611976" cy="1476375"/>
          </a:xfrm>
        </p:spPr>
        <p:txBody>
          <a:bodyPr anchor="b"/>
          <a:lstStyle>
            <a:lvl1pPr algn="r">
              <a:defRPr sz="2500">
                <a:solidFill>
                  <a:srgbClr val="000099"/>
                </a:solidFill>
              </a:defRPr>
            </a:lvl1pPr>
          </a:lstStyle>
          <a:p>
            <a:pPr lvl="0"/>
            <a:r>
              <a:rPr lang="ja-JP" altLang="en-US" noProof="0" smtClean="0"/>
              <a:t>マスター サブタイトルの書式設定</a:t>
            </a:r>
          </a:p>
        </p:txBody>
      </p:sp>
      <p:pic>
        <p:nvPicPr>
          <p:cNvPr id="6" name="図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2061" y="351853"/>
            <a:ext cx="2183114" cy="413894"/>
          </a:xfrm>
          <a:prstGeom prst="rect">
            <a:avLst/>
          </a:prstGeom>
        </p:spPr>
      </p:pic>
    </p:spTree>
    <p:extLst>
      <p:ext uri="{BB962C8B-B14F-4D97-AF65-F5344CB8AC3E}">
        <p14:creationId xmlns:p14="http://schemas.microsoft.com/office/powerpoint/2010/main" val="17998335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31857" y="904875"/>
            <a:ext cx="11064728" cy="540444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sldNum" sz="quarter" idx="10"/>
          </p:nvPr>
        </p:nvSpPr>
        <p:spPr>
          <a:ln/>
        </p:spPr>
        <p:txBody>
          <a:bodyPr/>
          <a:lstStyle>
            <a:lvl1pPr>
              <a:defRPr/>
            </a:lvl1pPr>
          </a:lstStyle>
          <a:p>
            <a:pPr>
              <a:defRPr/>
            </a:pPr>
            <a:fld id="{96C5E5A9-4987-428D-BD43-C95AAF62C162}" type="slidenum">
              <a:rPr lang="ja-JP" altLang="en-US"/>
              <a:pPr>
                <a:defRPr/>
              </a:pPr>
              <a:t>‹#›</a:t>
            </a:fld>
            <a:endParaRPr lang="en-US" altLang="ja-JP"/>
          </a:p>
        </p:txBody>
      </p:sp>
      <p:sp>
        <p:nvSpPr>
          <p:cNvPr id="5" name="Rectangle 19"/>
          <p:cNvSpPr>
            <a:spLocks noGrp="1" noChangeArrowheads="1"/>
          </p:cNvSpPr>
          <p:nvPr>
            <p:ph type="dt" sz="half" idx="11"/>
          </p:nvPr>
        </p:nvSpPr>
        <p:spPr>
          <a:ln/>
        </p:spPr>
        <p:txBody>
          <a:bodyPr/>
          <a:lstStyle>
            <a:lvl1pPr>
              <a:defRPr/>
            </a:lvl1pPr>
          </a:lstStyle>
          <a:p>
            <a:pPr>
              <a:defRPr/>
            </a:pPr>
            <a:fld id="{69D8A706-3520-454F-84AB-67C8477C97E7}" type="datetime1">
              <a:rPr lang="ja-JP" altLang="en-US" smtClean="0"/>
              <a:t>2020/10/12</a:t>
            </a:fld>
            <a:endParaRPr lang="en-US" altLang="ja-JP"/>
          </a:p>
        </p:txBody>
      </p:sp>
      <p:sp>
        <p:nvSpPr>
          <p:cNvPr id="6" name="Rectangle 20"/>
          <p:cNvSpPr>
            <a:spLocks noGrp="1" noChangeArrowheads="1"/>
          </p:cNvSpPr>
          <p:nvPr>
            <p:ph type="ftr" sz="quarter" idx="12"/>
          </p:nvPr>
        </p:nvSpPr>
        <p:spPr>
          <a:ln/>
        </p:spPr>
        <p:txBody>
          <a:bodyPr/>
          <a:lstStyle>
            <a:lvl1pPr>
              <a:defRPr/>
            </a:lvl1pPr>
          </a:lstStyle>
          <a:p>
            <a:pPr>
              <a:defRPr/>
            </a:pPr>
            <a:r>
              <a:rPr lang="ja-JP" altLang="en-US"/>
              <a:t>No data copy / No data transfer permitted</a:t>
            </a:r>
            <a:endParaRPr lang="en-US" altLang="ja-JP"/>
          </a:p>
        </p:txBody>
      </p:sp>
    </p:spTree>
    <p:extLst>
      <p:ext uri="{BB962C8B-B14F-4D97-AF65-F5344CB8AC3E}">
        <p14:creationId xmlns:p14="http://schemas.microsoft.com/office/powerpoint/2010/main" val="2549311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407193" y="404664"/>
            <a:ext cx="11375825" cy="387798"/>
          </a:xfrm>
          <a:prstGeom prst="rect">
            <a:avLst/>
          </a:prstGeom>
        </p:spPr>
        <p:txBody>
          <a:bodyPr vert="horz" wrap="square" lIns="0" tIns="0" rIns="0" bIns="0" rtlCol="0" anchor="b" anchorCtr="0">
            <a:spAutoFit/>
          </a:bodyPr>
          <a:lstStyle/>
          <a:p>
            <a:r>
              <a:rPr lang="ja-JP" altLang="en-US" noProof="0" dirty="0"/>
              <a:t>スライドタイトルスライドタイトルスライドタイトル</a:t>
            </a:r>
            <a:endParaRPr lang="en-US" noProof="0" dirty="0"/>
          </a:p>
        </p:txBody>
      </p:sp>
      <p:sp>
        <p:nvSpPr>
          <p:cNvPr id="3" name="Textplatzhalter 2"/>
          <p:cNvSpPr>
            <a:spLocks noGrp="1"/>
          </p:cNvSpPr>
          <p:nvPr>
            <p:ph type="body" idx="1"/>
          </p:nvPr>
        </p:nvSpPr>
        <p:spPr bwMode="gray">
          <a:xfrm>
            <a:off x="407193" y="1177209"/>
            <a:ext cx="11375030" cy="4751387"/>
          </a:xfrm>
          <a:prstGeom prst="rect">
            <a:avLst/>
          </a:prstGeom>
        </p:spPr>
        <p:txBody>
          <a:bodyPr vert="horz" lIns="90000" tIns="46800" rIns="90000" bIns="46800" rtlCol="0">
            <a:noAutofit/>
          </a:bodyPr>
          <a:lstStyle/>
          <a:p>
            <a:pPr lvl="0"/>
            <a:r>
              <a:rPr lang="ja-JP" altLang="en-US" dirty="0"/>
              <a:t>見出し</a:t>
            </a:r>
            <a:r>
              <a:rPr lang="en-US" altLang="ja-JP" dirty="0"/>
              <a:t>1:</a:t>
            </a:r>
            <a:r>
              <a:rPr lang="ja-JP" altLang="en-US" dirty="0"/>
              <a:t>サブヘッドライン</a:t>
            </a:r>
            <a:endParaRPr lang="en-US" altLang="ja-JP" dirty="0"/>
          </a:p>
          <a:p>
            <a:pPr lvl="1"/>
            <a:r>
              <a:rPr lang="ja-JP" altLang="en-US" dirty="0"/>
              <a:t>見出し</a:t>
            </a:r>
            <a:r>
              <a:rPr lang="en-US" altLang="ja-JP" dirty="0"/>
              <a:t>2: </a:t>
            </a:r>
            <a:r>
              <a:rPr lang="ja-JP" altLang="en-US" dirty="0"/>
              <a:t>本文テキスト本文テキスト本文テキスト</a:t>
            </a:r>
            <a:endParaRPr lang="en-US" altLang="ja-JP" dirty="0"/>
          </a:p>
          <a:p>
            <a:pPr lvl="2"/>
            <a:r>
              <a:rPr lang="ja-JP" altLang="en-US" dirty="0"/>
              <a:t>見出し</a:t>
            </a:r>
            <a:r>
              <a:rPr lang="en-US" altLang="ja-JP" dirty="0"/>
              <a:t>3: </a:t>
            </a:r>
            <a:r>
              <a:rPr lang="ja-JP" altLang="en-US" dirty="0"/>
              <a:t>本文テキスト本文テキスト本文テキスト本文テキスト</a:t>
            </a:r>
            <a:endParaRPr lang="en-US" altLang="ja-JP" dirty="0"/>
          </a:p>
          <a:p>
            <a:pPr lvl="3"/>
            <a:r>
              <a:rPr lang="ja-JP" altLang="en-US" dirty="0"/>
              <a:t>見出し</a:t>
            </a:r>
            <a:r>
              <a:rPr lang="en-US" altLang="ja-JP" dirty="0"/>
              <a:t>4: </a:t>
            </a:r>
            <a:r>
              <a:rPr lang="ja-JP" altLang="en-US" dirty="0"/>
              <a:t>本文テキスト本文テキスト本文テキスト</a:t>
            </a:r>
            <a:endParaRPr lang="en-US" altLang="ja-JP" dirty="0"/>
          </a:p>
          <a:p>
            <a:pPr lvl="4"/>
            <a:r>
              <a:rPr lang="ja-JP" altLang="en-US" dirty="0"/>
              <a:t>見出し</a:t>
            </a:r>
            <a:r>
              <a:rPr lang="en-US" altLang="ja-JP" dirty="0"/>
              <a:t>5: </a:t>
            </a:r>
            <a:r>
              <a:rPr lang="ja-JP" altLang="en-US" dirty="0"/>
              <a:t>本文テキスト本文テキスト本文テキスト</a:t>
            </a:r>
            <a:endParaRPr lang="en-US" altLang="ja-JP" dirty="0"/>
          </a:p>
        </p:txBody>
      </p:sp>
      <p:sp>
        <p:nvSpPr>
          <p:cNvPr id="7" name="Freihandform 6"/>
          <p:cNvSpPr/>
          <p:nvPr userDrawn="1"/>
        </p:nvSpPr>
        <p:spPr bwMode="gray">
          <a:xfrm>
            <a:off x="0" y="880346"/>
            <a:ext cx="756000" cy="0"/>
          </a:xfrm>
          <a:custGeom>
            <a:avLst/>
            <a:gdLst>
              <a:gd name="connsiteX0" fmla="*/ 0 w 409575"/>
              <a:gd name="connsiteY0" fmla="*/ 0 h 0"/>
              <a:gd name="connsiteX1" fmla="*/ 409575 w 409575"/>
              <a:gd name="connsiteY1" fmla="*/ 0 h 0"/>
            </a:gdLst>
            <a:ahLst/>
            <a:cxnLst>
              <a:cxn ang="0">
                <a:pos x="connsiteX0" y="connsiteY0"/>
              </a:cxn>
              <a:cxn ang="0">
                <a:pos x="connsiteX1" y="connsiteY1"/>
              </a:cxn>
            </a:cxnLst>
            <a:rect l="l" t="t" r="r" b="b"/>
            <a:pathLst>
              <a:path w="409575">
                <a:moveTo>
                  <a:pt x="0" y="0"/>
                </a:moveTo>
                <a:lnTo>
                  <a:pt x="409575" y="0"/>
                </a:ln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正方形/長方形 55"/>
          <p:cNvSpPr/>
          <p:nvPr userDrawn="1"/>
        </p:nvSpPr>
        <p:spPr>
          <a:xfrm>
            <a:off x="0" y="6516000"/>
            <a:ext cx="12192000" cy="34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marL="180000" indent="-180000" algn="l">
              <a:spcBef>
                <a:spcPts val="600"/>
              </a:spcBef>
              <a:buClr>
                <a:schemeClr val="accent1"/>
              </a:buClr>
              <a:buFont typeface="Wingdings" panose="05000000000000000000" pitchFamily="2" charset="2"/>
              <a:buChar char="§"/>
            </a:pPr>
            <a:endParaRPr kumimoji="1" lang="ja-JP" altLang="en-US" sz="1600" dirty="0" err="1">
              <a:solidFill>
                <a:schemeClr val="tx1"/>
              </a:solidFill>
            </a:endParaRPr>
          </a:p>
        </p:txBody>
      </p:sp>
      <p:pic>
        <p:nvPicPr>
          <p:cNvPr id="57" name="Grafik 8"/>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bwMode="gray">
          <a:xfrm>
            <a:off x="10920705" y="6624301"/>
            <a:ext cx="863927" cy="163254"/>
          </a:xfrm>
          <a:prstGeom prst="rect">
            <a:avLst/>
          </a:prstGeom>
        </p:spPr>
      </p:pic>
      <p:sp>
        <p:nvSpPr>
          <p:cNvPr id="59" name="フッター プレースホルダー 3"/>
          <p:cNvSpPr txBox="1">
            <a:spLocks/>
          </p:cNvSpPr>
          <p:nvPr userDrawn="1"/>
        </p:nvSpPr>
        <p:spPr>
          <a:xfrm>
            <a:off x="1059067" y="6552000"/>
            <a:ext cx="4028821" cy="288000"/>
          </a:xfrm>
          <a:prstGeom prst="rect">
            <a:avLst/>
          </a:prstGeom>
        </p:spPr>
        <p:txBody>
          <a:bodyPr vert="horz" lIns="91440" tIns="45720" rIns="91440" bIns="45720" rtlCol="0" anchor="ctr"/>
          <a:lstStyle>
            <a:defPPr>
              <a:defRPr lang="de-DE"/>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b="0" i="0" u="none" strike="noStrike" kern="1200" baseline="0" dirty="0">
                <a:solidFill>
                  <a:schemeClr val="tx1"/>
                </a:solidFill>
                <a:latin typeface="+mn-lt"/>
                <a:ea typeface="+mn-ea"/>
                <a:cs typeface="+mn-cs"/>
              </a:rPr>
              <a:t>No data copy / No data transfer permitted</a:t>
            </a:r>
            <a:endParaRPr lang="en-US" altLang="ja-JP" b="0" dirty="0">
              <a:solidFill>
                <a:schemeClr val="tx1"/>
              </a:solidFill>
            </a:endParaRPr>
          </a:p>
        </p:txBody>
      </p:sp>
      <p:grpSp>
        <p:nvGrpSpPr>
          <p:cNvPr id="26" name="グループ化 25"/>
          <p:cNvGrpSpPr/>
          <p:nvPr userDrawn="1"/>
        </p:nvGrpSpPr>
        <p:grpSpPr>
          <a:xfrm>
            <a:off x="-100749" y="-82436"/>
            <a:ext cx="12360988" cy="7022872"/>
            <a:chOff x="-100749" y="-82436"/>
            <a:chExt cx="12360988" cy="7022872"/>
          </a:xfrm>
        </p:grpSpPr>
        <p:grpSp>
          <p:nvGrpSpPr>
            <p:cNvPr id="40" name="Gruppieren 31"/>
            <p:cNvGrpSpPr/>
            <p:nvPr userDrawn="1"/>
          </p:nvGrpSpPr>
          <p:grpSpPr bwMode="gray">
            <a:xfrm>
              <a:off x="407368" y="6868436"/>
              <a:ext cx="11377264" cy="72000"/>
              <a:chOff x="407368" y="0"/>
              <a:chExt cx="11377264" cy="108000"/>
            </a:xfrm>
          </p:grpSpPr>
          <p:sp>
            <p:nvSpPr>
              <p:cNvPr id="60" name="Freihandform 32"/>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Freihandform 33"/>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ihandform 34"/>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ihandform 35"/>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 name="Gruppieren 30"/>
            <p:cNvGrpSpPr/>
            <p:nvPr userDrawn="1"/>
          </p:nvGrpSpPr>
          <p:grpSpPr bwMode="gray">
            <a:xfrm>
              <a:off x="391113" y="-82436"/>
              <a:ext cx="11377264" cy="72000"/>
              <a:chOff x="407368" y="0"/>
              <a:chExt cx="11377264" cy="108000"/>
            </a:xfrm>
          </p:grpSpPr>
          <p:sp>
            <p:nvSpPr>
              <p:cNvPr id="52" name="Freihandform 26"/>
              <p:cNvSpPr/>
              <p:nvPr userDrawn="1"/>
            </p:nvSpPr>
            <p:spPr bwMode="gray">
              <a:xfrm>
                <a:off x="5951984"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ihandform 27"/>
              <p:cNvSpPr/>
              <p:nvPr userDrawn="1"/>
            </p:nvSpPr>
            <p:spPr bwMode="gray">
              <a:xfrm>
                <a:off x="407368"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ihandform 28"/>
              <p:cNvSpPr/>
              <p:nvPr userDrawn="1"/>
            </p:nvSpPr>
            <p:spPr bwMode="gray">
              <a:xfrm>
                <a:off x="11784632"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ihandform 29"/>
              <p:cNvSpPr/>
              <p:nvPr userDrawn="1"/>
            </p:nvSpPr>
            <p:spPr bwMode="gray">
              <a:xfrm>
                <a:off x="6240016" y="0"/>
                <a:ext cx="0" cy="108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6" name="グループ化 45"/>
            <p:cNvGrpSpPr/>
            <p:nvPr userDrawn="1"/>
          </p:nvGrpSpPr>
          <p:grpSpPr>
            <a:xfrm>
              <a:off x="-100749" y="1216200"/>
              <a:ext cx="72000" cy="4985108"/>
              <a:chOff x="-84494" y="1216200"/>
              <a:chExt cx="72000" cy="4985108"/>
            </a:xfrm>
          </p:grpSpPr>
          <p:sp>
            <p:nvSpPr>
              <p:cNvPr id="50" name="Freihandform 37"/>
              <p:cNvSpPr/>
              <p:nvPr userDrawn="1"/>
            </p:nvSpPr>
            <p:spPr bwMode="gray">
              <a:xfrm rot="5400000">
                <a:off x="-48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ihandform 38"/>
              <p:cNvSpPr/>
              <p:nvPr userDrawn="1"/>
            </p:nvSpPr>
            <p:spPr bwMode="gray">
              <a:xfrm rot="5400000">
                <a:off x="-48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7" name="グループ化 46"/>
            <p:cNvGrpSpPr/>
            <p:nvPr userDrawn="1"/>
          </p:nvGrpSpPr>
          <p:grpSpPr>
            <a:xfrm>
              <a:off x="12188239" y="1216200"/>
              <a:ext cx="72000" cy="4985108"/>
              <a:chOff x="12204494" y="1216200"/>
              <a:chExt cx="72000" cy="4985108"/>
            </a:xfrm>
          </p:grpSpPr>
          <p:sp>
            <p:nvSpPr>
              <p:cNvPr id="48" name="Freihandform 42"/>
              <p:cNvSpPr/>
              <p:nvPr userDrawn="1"/>
            </p:nvSpPr>
            <p:spPr bwMode="gray">
              <a:xfrm rot="5400000">
                <a:off x="12240494" y="6165308"/>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ihandform 43"/>
              <p:cNvSpPr/>
              <p:nvPr userDrawn="1"/>
            </p:nvSpPr>
            <p:spPr bwMode="gray">
              <a:xfrm rot="5400000">
                <a:off x="12240494" y="1180200"/>
                <a:ext cx="0" cy="72000"/>
              </a:xfrm>
              <a:custGeom>
                <a:avLst/>
                <a:gdLst>
                  <a:gd name="connsiteX0" fmla="*/ 0 w 0"/>
                  <a:gd name="connsiteY0" fmla="*/ 0 h 211667"/>
                  <a:gd name="connsiteX1" fmla="*/ 0 w 0"/>
                  <a:gd name="connsiteY1" fmla="*/ 211667 h 211667"/>
                </a:gdLst>
                <a:ahLst/>
                <a:cxnLst>
                  <a:cxn ang="0">
                    <a:pos x="connsiteX0" y="connsiteY0"/>
                  </a:cxn>
                  <a:cxn ang="0">
                    <a:pos x="connsiteX1" y="connsiteY1"/>
                  </a:cxn>
                </a:cxnLst>
                <a:rect l="l" t="t" r="r" b="b"/>
                <a:pathLst>
                  <a:path h="211667">
                    <a:moveTo>
                      <a:pt x="0" y="0"/>
                    </a:moveTo>
                    <a:lnTo>
                      <a:pt x="0" y="211667"/>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4" name="フッター プレースホルダー 3">
            <a:extLst>
              <a:ext uri="{FF2B5EF4-FFF2-40B4-BE49-F238E27FC236}">
                <a16:creationId xmlns:a16="http://schemas.microsoft.com/office/drawing/2014/main" id="{E5F6490F-144E-4C10-8AB1-F25771EB4473}"/>
              </a:ext>
            </a:extLst>
          </p:cNvPr>
          <p:cNvSpPr>
            <a:spLocks noGrp="1"/>
          </p:cNvSpPr>
          <p:nvPr>
            <p:ph type="ftr" sz="quarter" idx="3"/>
          </p:nvPr>
        </p:nvSpPr>
        <p:spPr>
          <a:xfrm>
            <a:off x="6494797" y="6552000"/>
            <a:ext cx="4114800" cy="288000"/>
          </a:xfrm>
          <a:prstGeom prst="rect">
            <a:avLst/>
          </a:prstGeom>
        </p:spPr>
        <p:txBody>
          <a:bodyPr vert="horz" lIns="91440" tIns="45720" rIns="91440" bIns="45720" rtlCol="0" anchor="ctr"/>
          <a:lstStyle>
            <a:lvl1pPr algn="ctr">
              <a:defRPr sz="1000">
                <a:solidFill>
                  <a:schemeClr val="tx1"/>
                </a:solidFill>
                <a:latin typeface="+mn-lt"/>
              </a:defRPr>
            </a:lvl1pPr>
          </a:lstStyle>
          <a:p>
            <a:r>
              <a:rPr kumimoji="1" lang="pt-BR" altLang="ja-JP" smtClean="0"/>
              <a:t>No data copy / No data transfer permitted</a:t>
            </a:r>
            <a:endParaRPr kumimoji="1" lang="ja-JP" altLang="en-US" dirty="0"/>
          </a:p>
        </p:txBody>
      </p:sp>
      <p:sp>
        <p:nvSpPr>
          <p:cNvPr id="28" name="スライド番号プレースホルダー 7">
            <a:extLst>
              <a:ext uri="{FF2B5EF4-FFF2-40B4-BE49-F238E27FC236}">
                <a16:creationId xmlns:a16="http://schemas.microsoft.com/office/drawing/2014/main" id="{96B9CA88-B79B-4298-91E7-7AB2935EEA41}"/>
              </a:ext>
            </a:extLst>
          </p:cNvPr>
          <p:cNvSpPr txBox="1">
            <a:spLocks/>
          </p:cNvSpPr>
          <p:nvPr userDrawn="1"/>
        </p:nvSpPr>
        <p:spPr>
          <a:xfrm>
            <a:off x="374400" y="6560776"/>
            <a:ext cx="792263" cy="270447"/>
          </a:xfrm>
          <a:prstGeom prst="rect">
            <a:avLst/>
          </a:prstGeom>
        </p:spPr>
        <p:txBody>
          <a:bodyPr vert="horz" lIns="91440" tIns="45720" rIns="91440" bIns="45720" rtlCol="0" anchor="ctr"/>
          <a:lstStyle>
            <a:defPPr>
              <a:defRPr lang="de-DE"/>
            </a:defPPr>
            <a:lvl1pPr marL="0" algn="l" defTabSz="914400" rtl="0" eaLnBrk="1" latinLnBrk="0" hangingPunct="1">
              <a:defRPr sz="10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ja-JP" dirty="0"/>
              <a:t>Page </a:t>
            </a:r>
            <a:fld id="{F6915B2B-0C89-4A64-899B-16EC6FFA274A}" type="slidenum">
              <a:rPr kumimoji="1" lang="ja-JP" altLang="en-US" smtClean="0"/>
              <a:pPr/>
              <a:t>‹#›</a:t>
            </a:fld>
            <a:endParaRPr kumimoji="1" lang="ja-JP" altLang="en-US" dirty="0"/>
          </a:p>
        </p:txBody>
      </p:sp>
    </p:spTree>
    <p:extLst>
      <p:ext uri="{BB962C8B-B14F-4D97-AF65-F5344CB8AC3E}">
        <p14:creationId xmlns:p14="http://schemas.microsoft.com/office/powerpoint/2010/main" val="38934932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0" r:id="rId4"/>
    <p:sldLayoutId id="2147483679" r:id="rId5"/>
    <p:sldLayoutId id="2147483680" r:id="rId6"/>
    <p:sldLayoutId id="2147483681" r:id="rId7"/>
    <p:sldLayoutId id="2147483682" r:id="rId8"/>
    <p:sldLayoutId id="2147483654" r:id="rId9"/>
    <p:sldLayoutId id="2147483655" r:id="rId10"/>
    <p:sldLayoutId id="2147483674" r:id="rId11"/>
    <p:sldLayoutId id="2147483675" r:id="rId12"/>
    <p:sldLayoutId id="2147483676" r:id="rId13"/>
    <p:sldLayoutId id="2147483677" r:id="rId14"/>
    <p:sldLayoutId id="2147483685" r:id="rId15"/>
    <p:sldLayoutId id="2147483678" r:id="rId16"/>
    <p:sldLayoutId id="2147483686" r:id="rId17"/>
    <p:sldLayoutId id="2147483687" r:id="rId18"/>
  </p:sldLayoutIdLst>
  <p:hf sldNum="0" hdr="0" dt="0"/>
  <p:txStyles>
    <p:titleStyle>
      <a:lvl1pPr algn="l" defTabSz="914400" rtl="0" eaLnBrk="1" latinLnBrk="0" hangingPunct="1">
        <a:lnSpc>
          <a:spcPct val="90000"/>
        </a:lnSpc>
        <a:spcBef>
          <a:spcPct val="0"/>
        </a:spcBef>
        <a:buNone/>
        <a:defRPr kumimoji="1" sz="28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1400"/>
        </a:spcBef>
        <a:buClr>
          <a:schemeClr val="accent1"/>
        </a:buClr>
        <a:buFont typeface="Wingdings" panose="05000000000000000000" pitchFamily="2" charset="2"/>
        <a:buNone/>
        <a:defRPr kumimoji="1" sz="1800" b="1" kern="1200">
          <a:solidFill>
            <a:schemeClr val="tx1"/>
          </a:solidFill>
          <a:latin typeface="+mn-lt"/>
          <a:ea typeface="+mn-ea"/>
          <a:cs typeface="+mn-cs"/>
        </a:defRPr>
      </a:lvl1pPr>
      <a:lvl2pPr marL="0" indent="0" algn="l" defTabSz="914400" rtl="0" eaLnBrk="1" latinLnBrk="0" hangingPunct="1">
        <a:lnSpc>
          <a:spcPct val="100000"/>
        </a:lnSpc>
        <a:spcBef>
          <a:spcPts val="1000"/>
        </a:spcBef>
        <a:buClr>
          <a:schemeClr val="accent1"/>
        </a:buClr>
        <a:buFont typeface="Wingdings" panose="05000000000000000000" pitchFamily="2" charset="2"/>
        <a:buNone/>
        <a:defRPr kumimoji="1" sz="1800" kern="1200">
          <a:solidFill>
            <a:schemeClr val="tx1"/>
          </a:solidFill>
          <a:latin typeface="+mn-lt"/>
          <a:ea typeface="+mn-ea"/>
          <a:cs typeface="+mn-cs"/>
        </a:defRPr>
      </a:lvl2pPr>
      <a:lvl3pPr marL="177800" indent="-177800" algn="l" defTabSz="914400" rtl="0" eaLnBrk="1" latinLnBrk="0" hangingPunct="1">
        <a:lnSpc>
          <a:spcPct val="100000"/>
        </a:lnSpc>
        <a:spcBef>
          <a:spcPts val="600"/>
        </a:spcBef>
        <a:buClr>
          <a:schemeClr val="accent1"/>
        </a:buClr>
        <a:buFont typeface="Wingdings" panose="05000000000000000000" pitchFamily="2" charset="2"/>
        <a:buChar char=""/>
        <a:defRPr kumimoji="1" sz="1600" kern="1200">
          <a:solidFill>
            <a:schemeClr val="tx1"/>
          </a:solidFill>
          <a:latin typeface="+mn-lt"/>
          <a:ea typeface="+mn-ea"/>
          <a:cs typeface="+mn-cs"/>
        </a:defRPr>
      </a:lvl3pPr>
      <a:lvl4pPr marL="449263" indent="-285750" algn="l" defTabSz="914400" rtl="0" eaLnBrk="1" latinLnBrk="0" hangingPunct="1">
        <a:lnSpc>
          <a:spcPct val="100000"/>
        </a:lnSpc>
        <a:spcBef>
          <a:spcPts val="300"/>
        </a:spcBef>
        <a:buClr>
          <a:schemeClr val="tx1"/>
        </a:buClr>
        <a:buFont typeface="Arial" panose="020B0604020202020204" pitchFamily="34" charset="0"/>
        <a:buChar char="–"/>
        <a:defRPr kumimoji="1" sz="1600" b="0" kern="1200">
          <a:solidFill>
            <a:schemeClr val="tx1"/>
          </a:solidFill>
          <a:latin typeface="+mn-lt"/>
          <a:ea typeface="+mn-ea"/>
          <a:cs typeface="+mn-cs"/>
        </a:defRPr>
      </a:lvl4pPr>
      <a:lvl5pPr marL="717550" marR="0" indent="-292100" algn="l" defTabSz="914400" rtl="0" eaLnBrk="1" fontAlgn="auto" latinLnBrk="0" hangingPunct="1">
        <a:lnSpc>
          <a:spcPct val="100000"/>
        </a:lnSpc>
        <a:spcBef>
          <a:spcPts val="300"/>
        </a:spcBef>
        <a:spcAft>
          <a:spcPts val="0"/>
        </a:spcAft>
        <a:buClr>
          <a:schemeClr val="tx1"/>
        </a:buClr>
        <a:buSzTx/>
        <a:buFont typeface="Arial" panose="020B0604020202020204" pitchFamily="34" charset="0"/>
        <a:buChar char="–"/>
        <a:tabLst/>
        <a:defRPr kumimoji="1" sz="16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de-DE"/>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57" userDrawn="1">
          <p15:clr>
            <a:srgbClr val="F26B43"/>
          </p15:clr>
        </p15:guide>
        <p15:guide id="2" pos="7423" userDrawn="1">
          <p15:clr>
            <a:srgbClr val="F26B43"/>
          </p15:clr>
        </p15:guide>
        <p15:guide id="3" orient="horz" pos="768" userDrawn="1">
          <p15:clr>
            <a:srgbClr val="F26B43"/>
          </p15:clr>
        </p15:guide>
        <p15:guide id="4" orient="horz" pos="3906" userDrawn="1">
          <p15:clr>
            <a:srgbClr val="F26B43"/>
          </p15:clr>
        </p15:guide>
        <p15:guide id="5" pos="3749" userDrawn="1">
          <p15:clr>
            <a:srgbClr val="F26B43"/>
          </p15:clr>
        </p15:guide>
        <p15:guide id="6" pos="393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21.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11.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8.xml"/><Relationship Id="rId5" Type="http://schemas.openxmlformats.org/officeDocument/2006/relationships/image" Target="../media/image34.png"/><Relationship Id="rId4" Type="http://schemas.openxmlformats.org/officeDocument/2006/relationships/image" Target="../media/image33.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eaLnBrk="1" hangingPunct="1"/>
            <a:r>
              <a:rPr lang="en-US" altLang="ja-JP" dirty="0" smtClean="0">
                <a:latin typeface="Meiryo UI" panose="020B0604030504040204" pitchFamily="50" charset="-128"/>
                <a:ea typeface="Meiryo UI" panose="020B0604030504040204" pitchFamily="50" charset="-128"/>
                <a:cs typeface="Meiryo UI" panose="020B0604030504040204" pitchFamily="50" charset="-128"/>
              </a:rPr>
              <a:t>CX23</a:t>
            </a:r>
            <a:br>
              <a:rPr lang="en-US" altLang="ja-JP" dirty="0" smtClean="0">
                <a:latin typeface="Meiryo UI" panose="020B0604030504040204" pitchFamily="50" charset="-128"/>
                <a:ea typeface="Meiryo UI" panose="020B0604030504040204" pitchFamily="50" charset="-128"/>
                <a:cs typeface="Meiryo UI" panose="020B0604030504040204" pitchFamily="50" charset="-128"/>
              </a:rPr>
            </a:b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顕微鏡実習の手引き　</a:t>
            </a:r>
            <a:endParaRPr lang="en-US" altLang="ja-JP"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テキスト プレースホルダー 1"/>
          <p:cNvSpPr>
            <a:spLocks noGrp="1"/>
          </p:cNvSpPr>
          <p:nvPr>
            <p:ph type="body" sz="quarter" idx="10"/>
          </p:nvPr>
        </p:nvSpPr>
        <p:spPr>
          <a:xfrm>
            <a:off x="407988" y="6158823"/>
            <a:ext cx="11376025" cy="309958"/>
          </a:xfrm>
        </p:spPr>
        <p:txBody>
          <a:bodyPr/>
          <a:lstStyle/>
          <a:p>
            <a:r>
              <a:rPr kumimoji="1" lang="ja-JP" altLang="en-US" dirty="0" smtClean="0"/>
              <a:t>オリンパス株式会社　ナレッジセンター　</a:t>
            </a:r>
            <a:r>
              <a:rPr kumimoji="1" lang="en-US" altLang="ja-JP" dirty="0" smtClean="0"/>
              <a:t>2020</a:t>
            </a:r>
            <a:r>
              <a:rPr kumimoji="1" lang="ja-JP" altLang="en-US" dirty="0" smtClean="0"/>
              <a:t>年</a:t>
            </a:r>
            <a:r>
              <a:rPr kumimoji="1" lang="en-US" altLang="ja-JP" dirty="0" smtClean="0"/>
              <a:t>10</a:t>
            </a:r>
            <a:r>
              <a:rPr kumimoji="1" lang="ja-JP" altLang="en-US" dirty="0" smtClean="0"/>
              <a:t>月</a:t>
            </a:r>
            <a:endParaRPr kumimoji="1" lang="ja-JP" altLang="en-US" dirty="0"/>
          </a:p>
        </p:txBody>
      </p:sp>
      <p:sp>
        <p:nvSpPr>
          <p:cNvPr id="4100" name="Text Box 27"/>
          <p:cNvSpPr txBox="1">
            <a:spLocks noChangeArrowheads="1"/>
          </p:cNvSpPr>
          <p:nvPr/>
        </p:nvSpPr>
        <p:spPr bwMode="auto">
          <a:xfrm>
            <a:off x="8495989" y="-315913"/>
            <a:ext cx="3712150" cy="20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 tIns="9144" rIns="9144" bIns="9144">
            <a:spAutoFit/>
          </a:bodyPr>
          <a:lstStyle>
            <a:lvl1pPr eaLnBrk="0" hangingPunct="0">
              <a:spcAft>
                <a:spcPts val="500"/>
              </a:spcAft>
              <a:defRPr kumimoji="1" sz="2000" b="1">
                <a:solidFill>
                  <a:schemeClr val="tx1"/>
                </a:solidFill>
                <a:latin typeface="Arial" charset="0"/>
                <a:ea typeface="ＭＳ Ｐゴシック" charset="-128"/>
              </a:defRPr>
            </a:lvl1pPr>
            <a:lvl2pPr marL="742950" indent="-285750" eaLnBrk="0" hangingPunct="0">
              <a:lnSpc>
                <a:spcPct val="137000"/>
              </a:lnSpc>
              <a:buFont typeface="MS Gothic" pitchFamily="49" charset="-128"/>
              <a:buChar char="‣"/>
              <a:defRPr kumimoji="1" sz="1700" b="1">
                <a:solidFill>
                  <a:schemeClr val="tx1"/>
                </a:solidFill>
                <a:latin typeface="Arial" charset="0"/>
                <a:ea typeface="ＭＳ Ｐゴシック" charset="-128"/>
              </a:defRPr>
            </a:lvl2pPr>
            <a:lvl3pPr marL="1143000" indent="-228600" eaLnBrk="0" hangingPunct="0">
              <a:lnSpc>
                <a:spcPct val="130000"/>
              </a:lnSpc>
              <a:spcBef>
                <a:spcPct val="20000"/>
              </a:spcBef>
              <a:defRPr kumimoji="1" sz="1400">
                <a:solidFill>
                  <a:schemeClr val="tx1"/>
                </a:solidFill>
                <a:latin typeface="Arial" charset="0"/>
                <a:ea typeface="ＭＳ Ｐゴシック" charset="-128"/>
              </a:defRPr>
            </a:lvl3pPr>
            <a:lvl4pPr marL="1600200" indent="-228600" eaLnBrk="0" hangingPunct="0">
              <a:lnSpc>
                <a:spcPct val="120000"/>
              </a:lnSpc>
              <a:spcBef>
                <a:spcPct val="20000"/>
              </a:spcBef>
              <a:defRPr kumimoji="1" sz="1200">
                <a:solidFill>
                  <a:schemeClr val="tx1"/>
                </a:solidFill>
                <a:latin typeface="ＭＳ Ｐゴシック" charset="-128"/>
                <a:ea typeface="ＭＳ Ｐゴシック" charset="-128"/>
              </a:defRPr>
            </a:lvl4pPr>
            <a:lvl5pPr marL="2057400" indent="-228600" eaLnBrk="0" hangingPunct="0">
              <a:lnSpc>
                <a:spcPct val="120000"/>
              </a:lnSpc>
              <a:spcBef>
                <a:spcPct val="20000"/>
              </a:spcBef>
              <a:defRPr kumimoji="1" sz="1200">
                <a:solidFill>
                  <a:schemeClr val="tx1"/>
                </a:solidFill>
                <a:latin typeface="ＭＳ Ｐゴシック" charset="-128"/>
                <a:ea typeface="ＭＳ Ｐゴシック" charset="-128"/>
              </a:defRPr>
            </a:lvl5pPr>
            <a:lvl6pPr marL="2514600" indent="-228600" defTabSz="457200" eaLnBrk="0" fontAlgn="base" hangingPunct="0">
              <a:lnSpc>
                <a:spcPct val="120000"/>
              </a:lnSpc>
              <a:spcBef>
                <a:spcPct val="20000"/>
              </a:spcBef>
              <a:spcAft>
                <a:spcPct val="0"/>
              </a:spcAft>
              <a:defRPr kumimoji="1" sz="1200">
                <a:solidFill>
                  <a:schemeClr val="tx1"/>
                </a:solidFill>
                <a:latin typeface="ＭＳ Ｐゴシック" charset="-128"/>
                <a:ea typeface="ＭＳ Ｐゴシック" charset="-128"/>
              </a:defRPr>
            </a:lvl6pPr>
            <a:lvl7pPr marL="2971800" indent="-228600" defTabSz="457200" eaLnBrk="0" fontAlgn="base" hangingPunct="0">
              <a:lnSpc>
                <a:spcPct val="120000"/>
              </a:lnSpc>
              <a:spcBef>
                <a:spcPct val="20000"/>
              </a:spcBef>
              <a:spcAft>
                <a:spcPct val="0"/>
              </a:spcAft>
              <a:defRPr kumimoji="1" sz="1200">
                <a:solidFill>
                  <a:schemeClr val="tx1"/>
                </a:solidFill>
                <a:latin typeface="ＭＳ Ｐゴシック" charset="-128"/>
                <a:ea typeface="ＭＳ Ｐゴシック" charset="-128"/>
              </a:defRPr>
            </a:lvl7pPr>
            <a:lvl8pPr marL="3429000" indent="-228600" defTabSz="457200" eaLnBrk="0" fontAlgn="base" hangingPunct="0">
              <a:lnSpc>
                <a:spcPct val="120000"/>
              </a:lnSpc>
              <a:spcBef>
                <a:spcPct val="20000"/>
              </a:spcBef>
              <a:spcAft>
                <a:spcPct val="0"/>
              </a:spcAft>
              <a:defRPr kumimoji="1" sz="1200">
                <a:solidFill>
                  <a:schemeClr val="tx1"/>
                </a:solidFill>
                <a:latin typeface="ＭＳ Ｐゴシック" charset="-128"/>
                <a:ea typeface="ＭＳ Ｐゴシック" charset="-128"/>
              </a:defRPr>
            </a:lvl8pPr>
            <a:lvl9pPr marL="3886200" indent="-228600" defTabSz="457200" eaLnBrk="0" fontAlgn="base" hangingPunct="0">
              <a:lnSpc>
                <a:spcPct val="120000"/>
              </a:lnSpc>
              <a:spcBef>
                <a:spcPct val="20000"/>
              </a:spcBef>
              <a:spcAft>
                <a:spcPct val="0"/>
              </a:spcAft>
              <a:defRPr kumimoji="1" sz="1200">
                <a:solidFill>
                  <a:schemeClr val="tx1"/>
                </a:solidFill>
                <a:latin typeface="ＭＳ Ｐゴシック" charset="-128"/>
                <a:ea typeface="ＭＳ Ｐゴシック" charset="-128"/>
              </a:defRPr>
            </a:lvl9pPr>
          </a:lstStyle>
          <a:p>
            <a:pPr algn="r" eaLnBrk="1" hangingPunct="1">
              <a:spcBef>
                <a:spcPct val="50000"/>
              </a:spcBef>
              <a:spcAft>
                <a:spcPct val="0"/>
              </a:spcAft>
            </a:pPr>
            <a:r>
              <a:rPr kumimoji="0" lang="en-US" altLang="en-US" sz="1200" b="0">
                <a:solidFill>
                  <a:srgbClr val="DDDDDD"/>
                </a:solidFill>
                <a:latin typeface="Meiryo UI" panose="020B0604030504040204" pitchFamily="50" charset="-128"/>
                <a:ea typeface="Meiryo UI" panose="020B0604030504040204" pitchFamily="50" charset="-128"/>
                <a:cs typeface="Meiryo UI" panose="020B0604030504040204" pitchFamily="50" charset="-128"/>
              </a:rPr>
              <a:t>Template release: </a:t>
            </a:r>
            <a:r>
              <a:rPr kumimoji="0" lang="en-US" altLang="ja-JP" sz="1200" b="0">
                <a:solidFill>
                  <a:srgbClr val="DDDDDD"/>
                </a:solidFill>
                <a:latin typeface="Meiryo UI" panose="020B0604030504040204" pitchFamily="50" charset="-128"/>
                <a:ea typeface="Meiryo UI" panose="020B0604030504040204" pitchFamily="50" charset="-128"/>
                <a:cs typeface="Meiryo UI" panose="020B0604030504040204" pitchFamily="50" charset="-128"/>
              </a:rPr>
              <a:t>October 2009</a:t>
            </a:r>
            <a:endParaRPr kumimoji="0" lang="en-US" altLang="en-US" sz="1200" b="0">
              <a:solidFill>
                <a:srgbClr val="DDDDDD"/>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1002050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a:t>
            </a:r>
            <a:r>
              <a:rPr lang="ja-JP" altLang="en-US" dirty="0" smtClean="0"/>
              <a:t>実習</a:t>
            </a:r>
            <a:r>
              <a:rPr kumimoji="1" lang="ja-JP" altLang="en-US" dirty="0" smtClean="0"/>
              <a:t>タイムスケジュールの目安　　</a:t>
            </a:r>
            <a:r>
              <a:rPr lang="en-US" altLang="ja-JP" sz="1400" dirty="0"/>
              <a:t>※</a:t>
            </a:r>
            <a:r>
              <a:rPr lang="ja-JP" altLang="en-US" sz="1400" dirty="0"/>
              <a:t>あくまでも目安となります。</a:t>
            </a:r>
            <a:r>
              <a:rPr lang="en-US" altLang="ja-JP" sz="1400" dirty="0"/>
              <a:t>※</a:t>
            </a:r>
            <a:r>
              <a:rPr lang="ja-JP" altLang="en-US" sz="1400" dirty="0"/>
              <a:t>本スライドは非表示で設定しています。</a:t>
            </a:r>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aphicFrame>
        <p:nvGraphicFramePr>
          <p:cNvPr id="7" name="コンテンツ プレースホルダー 2"/>
          <p:cNvGraphicFramePr>
            <a:graphicFrameLocks/>
          </p:cNvGraphicFramePr>
          <p:nvPr>
            <p:extLst>
              <p:ext uri="{D42A27DB-BD31-4B8C-83A1-F6EECF244321}">
                <p14:modId xmlns:p14="http://schemas.microsoft.com/office/powerpoint/2010/main" val="1359761996"/>
              </p:ext>
            </p:extLst>
          </p:nvPr>
        </p:nvGraphicFramePr>
        <p:xfrm>
          <a:off x="432597" y="1248871"/>
          <a:ext cx="11350422" cy="5032546"/>
        </p:xfrm>
        <a:graphic>
          <a:graphicData uri="http://schemas.openxmlformats.org/drawingml/2006/table">
            <a:tbl>
              <a:tblPr firstRow="1" bandRow="1">
                <a:tableStyleId>{5C22544A-7EE6-4342-B048-85BDC9FD1C3A}</a:tableStyleId>
              </a:tblPr>
              <a:tblGrid>
                <a:gridCol w="3591905">
                  <a:extLst>
                    <a:ext uri="{9D8B030D-6E8A-4147-A177-3AD203B41FA5}">
                      <a16:colId xmlns:a16="http://schemas.microsoft.com/office/drawing/2014/main" val="2211927573"/>
                    </a:ext>
                  </a:extLst>
                </a:gridCol>
                <a:gridCol w="1508601">
                  <a:extLst>
                    <a:ext uri="{9D8B030D-6E8A-4147-A177-3AD203B41FA5}">
                      <a16:colId xmlns:a16="http://schemas.microsoft.com/office/drawing/2014/main" val="1291422698"/>
                    </a:ext>
                  </a:extLst>
                </a:gridCol>
                <a:gridCol w="3376393">
                  <a:extLst>
                    <a:ext uri="{9D8B030D-6E8A-4147-A177-3AD203B41FA5}">
                      <a16:colId xmlns:a16="http://schemas.microsoft.com/office/drawing/2014/main" val="1214157122"/>
                    </a:ext>
                  </a:extLst>
                </a:gridCol>
                <a:gridCol w="2873523">
                  <a:extLst>
                    <a:ext uri="{9D8B030D-6E8A-4147-A177-3AD203B41FA5}">
                      <a16:colId xmlns:a16="http://schemas.microsoft.com/office/drawing/2014/main" val="3322172045"/>
                    </a:ext>
                  </a:extLst>
                </a:gridCol>
              </a:tblGrid>
              <a:tr h="338626">
                <a:tc>
                  <a:txBody>
                    <a:bodyPr/>
                    <a:lstStyle/>
                    <a:p>
                      <a:pPr algn="ctr"/>
                      <a:r>
                        <a:rPr kumimoji="1" lang="ja-JP" altLang="en-US" sz="1600" dirty="0" smtClean="0"/>
                        <a:t>項　目</a:t>
                      </a:r>
                      <a:endParaRPr kumimoji="1" lang="ja-JP" altLang="en-US" sz="1600" dirty="0"/>
                    </a:p>
                  </a:txBody>
                  <a:tcPr/>
                </a:tc>
                <a:tc>
                  <a:txBody>
                    <a:bodyPr/>
                    <a:lstStyle/>
                    <a:p>
                      <a:pPr algn="ctr"/>
                      <a:r>
                        <a:rPr kumimoji="1" lang="ja-JP" altLang="en-US" sz="1600" b="1" dirty="0" smtClean="0"/>
                        <a:t>所要時間</a:t>
                      </a:r>
                      <a:endParaRPr kumimoji="1" lang="ja-JP" altLang="en-US" sz="1600" b="1" dirty="0"/>
                    </a:p>
                  </a:txBody>
                  <a:tcPr/>
                </a:tc>
                <a:tc gridSpan="2">
                  <a:txBody>
                    <a:bodyPr/>
                    <a:lstStyle/>
                    <a:p>
                      <a:pPr algn="ctr"/>
                      <a:r>
                        <a:rPr kumimoji="1" lang="ja-JP" altLang="en-US" sz="1600" dirty="0" smtClean="0"/>
                        <a:t>できるようになること</a:t>
                      </a:r>
                      <a:endParaRPr kumimoji="1" lang="ja-JP" altLang="en-US" sz="1600" dirty="0"/>
                    </a:p>
                  </a:txBody>
                  <a:tcPr/>
                </a:tc>
                <a:tc hMerge="1">
                  <a:txBody>
                    <a:bodyPr/>
                    <a:lstStyle/>
                    <a:p>
                      <a:endParaRPr kumimoji="1" lang="ja-JP" altLang="en-US"/>
                    </a:p>
                  </a:txBody>
                  <a:tcPr/>
                </a:tc>
                <a:extLst>
                  <a:ext uri="{0D108BD9-81ED-4DB2-BD59-A6C34878D82A}">
                    <a16:rowId xmlns:a16="http://schemas.microsoft.com/office/drawing/2014/main" val="619211357"/>
                  </a:ext>
                </a:extLst>
              </a:tr>
              <a:tr h="987879">
                <a:tc>
                  <a:txBody>
                    <a:bodyPr/>
                    <a:lstStyle/>
                    <a:p>
                      <a:r>
                        <a:rPr kumimoji="1" lang="ja-JP" altLang="en-US" sz="2000" dirty="0" smtClean="0"/>
                        <a:t>顕微鏡をセットする。</a:t>
                      </a:r>
                      <a:endParaRPr kumimoji="1" lang="en-US" altLang="ja-JP" sz="2000" dirty="0" smtClean="0"/>
                    </a:p>
                    <a:p>
                      <a:r>
                        <a:rPr kumimoji="1" lang="en-US" altLang="ja-JP" sz="2000" dirty="0" smtClean="0"/>
                        <a:t>※</a:t>
                      </a:r>
                      <a:r>
                        <a:rPr kumimoji="1" lang="ja-JP" altLang="en-US" sz="2000" dirty="0" smtClean="0"/>
                        <a:t>実際に顕微鏡を移動しセットします。</a:t>
                      </a:r>
                      <a:endParaRPr kumimoji="1" lang="ja-JP" altLang="en-US" sz="2000" dirty="0"/>
                    </a:p>
                  </a:txBody>
                  <a:tcPr/>
                </a:tc>
                <a:tc>
                  <a:txBody>
                    <a:bodyPr/>
                    <a:lstStyle/>
                    <a:p>
                      <a:pPr algn="ctr"/>
                      <a:r>
                        <a:rPr kumimoji="1" lang="en-US" altLang="ja-JP" sz="2000" b="0" dirty="0" smtClean="0"/>
                        <a:t>20</a:t>
                      </a:r>
                      <a:r>
                        <a:rPr kumimoji="1" lang="ja-JP" altLang="en-US" sz="2000" b="0" dirty="0" smtClean="0"/>
                        <a:t>分</a:t>
                      </a:r>
                      <a:endParaRPr kumimoji="1" lang="en-US" altLang="ja-JP" sz="2000" b="0" dirty="0" smtClean="0"/>
                    </a:p>
                    <a:p>
                      <a:pPr algn="ctr"/>
                      <a:r>
                        <a:rPr kumimoji="1" lang="ja-JP" altLang="en-US" sz="2000" b="0" dirty="0" smtClean="0"/>
                        <a:t>～</a:t>
                      </a:r>
                      <a:endParaRPr kumimoji="1" lang="en-US" altLang="ja-JP" sz="2000" b="0" dirty="0" smtClean="0"/>
                    </a:p>
                    <a:p>
                      <a:pPr algn="ctr"/>
                      <a:r>
                        <a:rPr kumimoji="1" lang="en-US" altLang="ja-JP" sz="2000" b="0" dirty="0" smtClean="0"/>
                        <a:t>30</a:t>
                      </a:r>
                      <a:r>
                        <a:rPr kumimoji="1" lang="ja-JP" altLang="en-US" sz="2000" b="0" dirty="0" smtClean="0"/>
                        <a:t>分</a:t>
                      </a:r>
                      <a:endParaRPr kumimoji="1" lang="ja-JP" altLang="en-US" sz="2000" b="0" dirty="0"/>
                    </a:p>
                  </a:txBody>
                  <a:tcPr/>
                </a:tc>
                <a:tc gridSpan="2">
                  <a:txBody>
                    <a:bodyPr/>
                    <a:lstStyle/>
                    <a:p>
                      <a:pPr marL="285750" lvl="0" indent="-285750">
                        <a:buClr>
                          <a:srgbClr val="FFC000"/>
                        </a:buClr>
                        <a:buFont typeface="Wingdings" panose="05000000000000000000" pitchFamily="2" charset="2"/>
                        <a:buChar char="n"/>
                      </a:pPr>
                      <a:r>
                        <a:rPr kumimoji="1" lang="ja-JP" altLang="en-US" sz="1600" dirty="0" smtClean="0"/>
                        <a:t>顕微鏡を持ち運ぶ。</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鏡筒を回転させて観察できるようセットする。</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アダプター、電源コードをつなぐ。</a:t>
                      </a:r>
                      <a:endParaRPr kumimoji="1" lang="en-US" altLang="ja-JP" sz="1600" dirty="0" smtClean="0"/>
                    </a:p>
                  </a:txBody>
                  <a:tcPr/>
                </a:tc>
                <a:tc hMerge="1">
                  <a:txBody>
                    <a:bodyPr/>
                    <a:lstStyle/>
                    <a:p>
                      <a:endParaRPr kumimoji="1" lang="ja-JP" altLang="en-US"/>
                    </a:p>
                  </a:txBody>
                  <a:tcPr/>
                </a:tc>
                <a:extLst>
                  <a:ext uri="{0D108BD9-81ED-4DB2-BD59-A6C34878D82A}">
                    <a16:rowId xmlns:a16="http://schemas.microsoft.com/office/drawing/2014/main" val="4131165434"/>
                  </a:ext>
                </a:extLst>
              </a:tr>
              <a:tr h="1287236">
                <a:tc>
                  <a:txBody>
                    <a:bodyPr/>
                    <a:lstStyle/>
                    <a:p>
                      <a:r>
                        <a:rPr kumimoji="1" lang="ja-JP" altLang="en-US" sz="2000" dirty="0" smtClean="0"/>
                        <a:t>各部の名称と操作法。</a:t>
                      </a:r>
                      <a:endParaRPr kumimoji="1" lang="en-US" altLang="ja-JP" sz="2000" dirty="0" smtClean="0"/>
                    </a:p>
                    <a:p>
                      <a:r>
                        <a:rPr kumimoji="1" lang="en-US" altLang="ja-JP" sz="2000" dirty="0" smtClean="0"/>
                        <a:t>※</a:t>
                      </a:r>
                      <a:r>
                        <a:rPr kumimoji="1" lang="ja-JP" altLang="en-US" sz="2000" dirty="0" smtClean="0"/>
                        <a:t>各ユニットの使い方を学びます。</a:t>
                      </a:r>
                      <a:endParaRPr kumimoji="1" lang="ja-JP" altLang="en-US" sz="2000" dirty="0"/>
                    </a:p>
                  </a:txBody>
                  <a:tcPr/>
                </a:tc>
                <a:tc>
                  <a:txBody>
                    <a:bodyPr/>
                    <a:lstStyle/>
                    <a:p>
                      <a:pPr algn="ctr"/>
                      <a:r>
                        <a:rPr kumimoji="1" lang="en-US" altLang="ja-JP" sz="2000" b="0" dirty="0" smtClean="0"/>
                        <a:t>15</a:t>
                      </a:r>
                      <a:r>
                        <a:rPr kumimoji="1" lang="ja-JP" altLang="en-US" sz="2000" b="0" dirty="0" smtClean="0"/>
                        <a:t>分</a:t>
                      </a:r>
                      <a:endParaRPr kumimoji="1" lang="ja-JP" altLang="en-US" sz="2000" b="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メインスイッチ</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明るさ調整つまみ</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コンデンサ</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ステージハンドル</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クレンメル</a:t>
                      </a:r>
                      <a:endParaRPr kumimoji="1" lang="en-US" altLang="ja-JP" sz="1600" dirty="0" smtClean="0"/>
                    </a:p>
                  </a:txBody>
                  <a:tcPr/>
                </a:tc>
                <a:tc>
                  <a:txBody>
                    <a:bodyPr/>
                    <a:lstStyle/>
                    <a:p>
                      <a:pPr marL="285750" indent="-285750">
                        <a:buClr>
                          <a:srgbClr val="FFC000"/>
                        </a:buClr>
                        <a:buFont typeface="Wingdings" panose="05000000000000000000" pitchFamily="2" charset="2"/>
                        <a:buChar char="n"/>
                      </a:pPr>
                      <a:r>
                        <a:rPr kumimoji="1" lang="ja-JP" altLang="en-US" sz="1600" dirty="0" smtClean="0"/>
                        <a:t>鏡筒</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接眼レンズ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レボルバ</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フォーカスハンドル</a:t>
                      </a:r>
                      <a:endParaRPr kumimoji="1" lang="en-US" altLang="ja-JP" sz="1600" dirty="0" smtClean="0"/>
                    </a:p>
                  </a:txBody>
                  <a:tcPr/>
                </a:tc>
                <a:extLst>
                  <a:ext uri="{0D108BD9-81ED-4DB2-BD59-A6C34878D82A}">
                    <a16:rowId xmlns:a16="http://schemas.microsoft.com/office/drawing/2014/main" val="2965734485"/>
                  </a:ext>
                </a:extLst>
              </a:tr>
              <a:tr h="808265">
                <a:tc>
                  <a:txBody>
                    <a:bodyPr/>
                    <a:lstStyle/>
                    <a:p>
                      <a:r>
                        <a:rPr kumimoji="1" lang="ja-JP" altLang="en-US" sz="2000" dirty="0" smtClean="0"/>
                        <a:t>標本を観察する。</a:t>
                      </a:r>
                      <a:endParaRPr kumimoji="1" lang="en-US" altLang="ja-JP" sz="2000" dirty="0" smtClean="0"/>
                    </a:p>
                    <a:p>
                      <a:endParaRPr kumimoji="1" lang="ja-JP" altLang="en-US" sz="2000" dirty="0"/>
                    </a:p>
                  </a:txBody>
                  <a:tcPr/>
                </a:tc>
                <a:tc>
                  <a:txBody>
                    <a:bodyPr/>
                    <a:lstStyle/>
                    <a:p>
                      <a:pPr algn="ctr"/>
                      <a:r>
                        <a:rPr kumimoji="1" lang="en-US" altLang="ja-JP" sz="2000" b="0" dirty="0" smtClean="0"/>
                        <a:t>30</a:t>
                      </a:r>
                      <a:r>
                        <a:rPr kumimoji="1" lang="ja-JP" altLang="en-US" sz="2000" b="0" dirty="0" smtClean="0"/>
                        <a:t>分</a:t>
                      </a:r>
                      <a:endParaRPr kumimoji="1" lang="ja-JP" altLang="en-US" sz="2000" b="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標本をセットする。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a:t>
                      </a:r>
                      <a:r>
                        <a:rPr kumimoji="1" lang="en-US" altLang="ja-JP" sz="1600" dirty="0" smtClean="0"/>
                        <a:t>10X</a:t>
                      </a:r>
                      <a:r>
                        <a:rPr kumimoji="1" lang="ja-JP" altLang="en-US" sz="1600" dirty="0" smtClean="0"/>
                        <a:t>でピントを合わせる。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a:t>
                      </a:r>
                      <a:r>
                        <a:rPr kumimoji="1" lang="en-US" altLang="ja-JP" sz="1600" dirty="0" smtClean="0"/>
                        <a:t>40X</a:t>
                      </a:r>
                      <a:r>
                        <a:rPr kumimoji="1" lang="ja-JP" altLang="en-US" sz="1600" dirty="0" smtClean="0"/>
                        <a:t>に切替えて観察する。</a:t>
                      </a:r>
                      <a:endParaRPr kumimoji="1" lang="en-US" altLang="ja-JP" sz="1600" dirty="0" smtClean="0"/>
                    </a:p>
                  </a:txBody>
                  <a:tcPr/>
                </a:tc>
                <a:tc>
                  <a:txBody>
                    <a:bodyPr/>
                    <a:lstStyle/>
                    <a:p>
                      <a:pPr marL="285750" indent="-285750">
                        <a:buClr>
                          <a:srgbClr val="FFC000"/>
                        </a:buClr>
                        <a:buFont typeface="Wingdings" panose="05000000000000000000" pitchFamily="2" charset="2"/>
                        <a:buChar char="n"/>
                      </a:pPr>
                      <a:r>
                        <a:rPr kumimoji="1" lang="ja-JP" altLang="en-US" sz="1600" dirty="0" smtClean="0"/>
                        <a:t>視度補正・眼幅調整をする。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コントラスト調整をする。</a:t>
                      </a:r>
                      <a:endParaRPr kumimoji="1" lang="en-US" altLang="ja-JP" sz="1600" dirty="0" smtClean="0"/>
                    </a:p>
                  </a:txBody>
                  <a:tcPr/>
                </a:tc>
                <a:extLst>
                  <a:ext uri="{0D108BD9-81ED-4DB2-BD59-A6C34878D82A}">
                    <a16:rowId xmlns:a16="http://schemas.microsoft.com/office/drawing/2014/main" val="3962706851"/>
                  </a:ext>
                </a:extLst>
              </a:tr>
              <a:tr h="568779">
                <a:tc>
                  <a:txBody>
                    <a:bodyPr/>
                    <a:lstStyle/>
                    <a:p>
                      <a:r>
                        <a:rPr kumimoji="1" lang="en-US" altLang="ja-JP" sz="2000" dirty="0" smtClean="0"/>
                        <a:t>100×</a:t>
                      </a:r>
                      <a:r>
                        <a:rPr kumimoji="1" lang="ja-JP" altLang="en-US" sz="2000" dirty="0" smtClean="0"/>
                        <a:t>油浸対物レンズを使う。</a:t>
                      </a:r>
                      <a:endParaRPr kumimoji="1" lang="en-US" altLang="ja-JP" sz="2000" dirty="0" smtClean="0"/>
                    </a:p>
                  </a:txBody>
                  <a:tcPr/>
                </a:tc>
                <a:tc>
                  <a:txBody>
                    <a:bodyPr/>
                    <a:lstStyle/>
                    <a:p>
                      <a:pPr algn="ctr"/>
                      <a:r>
                        <a:rPr kumimoji="1" lang="en-US" altLang="ja-JP" sz="2000" b="0" dirty="0" smtClean="0"/>
                        <a:t>15</a:t>
                      </a:r>
                      <a:r>
                        <a:rPr kumimoji="1" lang="ja-JP" altLang="en-US" sz="2000" b="0" dirty="0" smtClean="0"/>
                        <a:t>分</a:t>
                      </a:r>
                      <a:endParaRPr kumimoji="1" lang="ja-JP" altLang="en-US" sz="2000" b="0" dirty="0"/>
                    </a:p>
                  </a:txBody>
                  <a:tcPr/>
                </a:tc>
                <a:tc gridSpan="2">
                  <a:txBody>
                    <a:bodyPr/>
                    <a:lstStyle/>
                    <a:p>
                      <a:pPr marL="285750" indent="-285750">
                        <a:buClr>
                          <a:srgbClr val="FFC000"/>
                        </a:buClr>
                        <a:buFont typeface="Wingdings" panose="05000000000000000000" pitchFamily="2" charset="2"/>
                        <a:buChar char="n"/>
                      </a:pPr>
                      <a:r>
                        <a:rPr kumimoji="1" lang="ja-JP" altLang="en-US" sz="1600" dirty="0" smtClean="0"/>
                        <a:t>正しく油浸オイルを使う。</a:t>
                      </a:r>
                      <a:endParaRPr kumimoji="1" lang="en-US" altLang="ja-JP" sz="1600" dirty="0" smtClean="0"/>
                    </a:p>
                    <a:p>
                      <a:pPr marL="285750" indent="-285750">
                        <a:buClr>
                          <a:srgbClr val="FFC000"/>
                        </a:buClr>
                        <a:buFont typeface="Wingdings" panose="05000000000000000000" pitchFamily="2" charset="2"/>
                        <a:buChar char="n"/>
                      </a:pPr>
                      <a:r>
                        <a:rPr kumimoji="1" lang="en-US" altLang="ja-JP" sz="1600" dirty="0" smtClean="0"/>
                        <a:t>100×</a:t>
                      </a:r>
                      <a:r>
                        <a:rPr kumimoji="1" lang="ja-JP" altLang="en-US" sz="1600" dirty="0" smtClean="0"/>
                        <a:t>油浸対物レンズを使い終わった後に清掃する。</a:t>
                      </a:r>
                      <a:endParaRPr kumimoji="1" lang="en-US" altLang="ja-JP" sz="1600" dirty="0" smtClean="0"/>
                    </a:p>
                  </a:txBody>
                  <a:tcPr/>
                </a:tc>
                <a:tc hMerge="1">
                  <a:txBody>
                    <a:bodyPr/>
                    <a:lstStyle/>
                    <a:p>
                      <a:endParaRPr kumimoji="1" lang="ja-JP" altLang="en-US"/>
                    </a:p>
                  </a:txBody>
                  <a:tcPr/>
                </a:tc>
                <a:extLst>
                  <a:ext uri="{0D108BD9-81ED-4DB2-BD59-A6C34878D82A}">
                    <a16:rowId xmlns:a16="http://schemas.microsoft.com/office/drawing/2014/main" val="935400423"/>
                  </a:ext>
                </a:extLst>
              </a:tr>
              <a:tr h="389165">
                <a:tc>
                  <a:txBody>
                    <a:bodyPr/>
                    <a:lstStyle/>
                    <a:p>
                      <a:r>
                        <a:rPr kumimoji="1" lang="ja-JP" altLang="en-US" sz="2000" dirty="0" smtClean="0"/>
                        <a:t>接眼ミクロメーターを使う。</a:t>
                      </a:r>
                      <a:endParaRPr kumimoji="1" lang="ja-JP" altLang="en-US" sz="2000" dirty="0"/>
                    </a:p>
                  </a:txBody>
                  <a:tcPr/>
                </a:tc>
                <a:tc>
                  <a:txBody>
                    <a:bodyPr/>
                    <a:lstStyle/>
                    <a:p>
                      <a:pPr algn="ctr"/>
                      <a:r>
                        <a:rPr kumimoji="1" lang="en-US" altLang="ja-JP" sz="2000" b="0" dirty="0" smtClean="0"/>
                        <a:t>10</a:t>
                      </a:r>
                      <a:r>
                        <a:rPr kumimoji="1" lang="ja-JP" altLang="en-US" sz="2000" b="0" dirty="0" smtClean="0"/>
                        <a:t>分</a:t>
                      </a:r>
                      <a:endParaRPr kumimoji="1" lang="ja-JP" altLang="en-US" sz="2000" b="0" dirty="0"/>
                    </a:p>
                  </a:txBody>
                  <a:tcPr/>
                </a:tc>
                <a:tc gridSpan="2">
                  <a:txBody>
                    <a:bodyPr/>
                    <a:lstStyle/>
                    <a:p>
                      <a:pPr marL="285750" indent="-285750">
                        <a:buClr>
                          <a:srgbClr val="FFC000"/>
                        </a:buClr>
                        <a:buFont typeface="Wingdings" panose="05000000000000000000" pitchFamily="2" charset="2"/>
                        <a:buChar char="n"/>
                      </a:pPr>
                      <a:r>
                        <a:rPr kumimoji="1" lang="ja-JP" altLang="en-US" sz="1600" dirty="0" smtClean="0"/>
                        <a:t>接眼ミクロメーターを使って試料の大きさを測る。</a:t>
                      </a:r>
                      <a:endParaRPr kumimoji="1" lang="ja-JP" altLang="en-US" sz="1600" dirty="0"/>
                    </a:p>
                  </a:txBody>
                  <a:tcPr/>
                </a:tc>
                <a:tc hMerge="1">
                  <a:txBody>
                    <a:bodyPr/>
                    <a:lstStyle/>
                    <a:p>
                      <a:endParaRPr kumimoji="1" lang="ja-JP" altLang="en-US"/>
                    </a:p>
                  </a:txBody>
                  <a:tcPr/>
                </a:tc>
                <a:extLst>
                  <a:ext uri="{0D108BD9-81ED-4DB2-BD59-A6C34878D82A}">
                    <a16:rowId xmlns:a16="http://schemas.microsoft.com/office/drawing/2014/main" val="1775607245"/>
                  </a:ext>
                </a:extLst>
              </a:tr>
              <a:tr h="568779">
                <a:tc>
                  <a:txBody>
                    <a:bodyPr/>
                    <a:lstStyle/>
                    <a:p>
                      <a:r>
                        <a:rPr kumimoji="1" lang="ja-JP" altLang="en-US" sz="2000" dirty="0" smtClean="0"/>
                        <a:t>使用後の後片付け。</a:t>
                      </a:r>
                      <a:endParaRPr kumimoji="1" lang="ja-JP" altLang="en-US" sz="2000" dirty="0"/>
                    </a:p>
                  </a:txBody>
                  <a:tcPr/>
                </a:tc>
                <a:tc>
                  <a:txBody>
                    <a:bodyPr/>
                    <a:lstStyle/>
                    <a:p>
                      <a:pPr algn="ctr"/>
                      <a:r>
                        <a:rPr kumimoji="1" lang="en-US" altLang="ja-JP" sz="2000" b="0" dirty="0" smtClean="0"/>
                        <a:t>15</a:t>
                      </a:r>
                      <a:r>
                        <a:rPr kumimoji="1" lang="ja-JP" altLang="en-US" sz="2000" b="0" dirty="0" smtClean="0"/>
                        <a:t>分</a:t>
                      </a:r>
                      <a:endParaRPr kumimoji="1" lang="ja-JP" altLang="en-US" sz="2000" b="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電源を切る。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顕微鏡を収納する。</a:t>
                      </a:r>
                      <a:endParaRPr kumimoji="1" lang="ja-JP" altLang="en-US" sz="16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日常のメンテナンスをする。</a:t>
                      </a:r>
                      <a:endParaRPr kumimoji="1" lang="ja-JP" altLang="en-US" sz="1600" dirty="0"/>
                    </a:p>
                  </a:txBody>
                  <a:tcPr/>
                </a:tc>
                <a:extLst>
                  <a:ext uri="{0D108BD9-81ED-4DB2-BD59-A6C34878D82A}">
                    <a16:rowId xmlns:a16="http://schemas.microsoft.com/office/drawing/2014/main" val="1705656008"/>
                  </a:ext>
                </a:extLst>
              </a:tr>
            </a:tbl>
          </a:graphicData>
        </a:graphic>
      </p:graphicFrame>
    </p:spTree>
    <p:extLst>
      <p:ext uri="{BB962C8B-B14F-4D97-AF65-F5344CB8AC3E}">
        <p14:creationId xmlns:p14="http://schemas.microsoft.com/office/powerpoint/2010/main" val="2586320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今日の実習の目的・・・自分でできるようになること</a:t>
            </a:r>
            <a:endParaRPr kumimoji="1" lang="ja-JP" altLang="en-US" dirty="0"/>
          </a:p>
        </p:txBody>
      </p:sp>
      <p:graphicFrame>
        <p:nvGraphicFramePr>
          <p:cNvPr id="10" name="コンテンツ プレースホルダー 2"/>
          <p:cNvGraphicFramePr>
            <a:graphicFrameLocks noGrp="1"/>
          </p:cNvGraphicFramePr>
          <p:nvPr>
            <p:ph idx="1"/>
            <p:extLst>
              <p:ext uri="{D42A27DB-BD31-4B8C-83A1-F6EECF244321}">
                <p14:modId xmlns:p14="http://schemas.microsoft.com/office/powerpoint/2010/main" val="2710328355"/>
              </p:ext>
            </p:extLst>
          </p:nvPr>
        </p:nvGraphicFramePr>
        <p:xfrm>
          <a:off x="431800" y="1208262"/>
          <a:ext cx="11351218" cy="5029050"/>
        </p:xfrm>
        <a:graphic>
          <a:graphicData uri="http://schemas.openxmlformats.org/drawingml/2006/table">
            <a:tbl>
              <a:tblPr firstRow="1" bandRow="1">
                <a:tableStyleId>{5C22544A-7EE6-4342-B048-85BDC9FD1C3A}</a:tableStyleId>
              </a:tblPr>
              <a:tblGrid>
                <a:gridCol w="4694113">
                  <a:extLst>
                    <a:ext uri="{9D8B030D-6E8A-4147-A177-3AD203B41FA5}">
                      <a16:colId xmlns:a16="http://schemas.microsoft.com/office/drawing/2014/main" val="2211927573"/>
                    </a:ext>
                  </a:extLst>
                </a:gridCol>
                <a:gridCol w="3072510">
                  <a:extLst>
                    <a:ext uri="{9D8B030D-6E8A-4147-A177-3AD203B41FA5}">
                      <a16:colId xmlns:a16="http://schemas.microsoft.com/office/drawing/2014/main" val="1214157122"/>
                    </a:ext>
                  </a:extLst>
                </a:gridCol>
                <a:gridCol w="3584595">
                  <a:extLst>
                    <a:ext uri="{9D8B030D-6E8A-4147-A177-3AD203B41FA5}">
                      <a16:colId xmlns:a16="http://schemas.microsoft.com/office/drawing/2014/main" val="4099494731"/>
                    </a:ext>
                  </a:extLst>
                </a:gridCol>
              </a:tblGrid>
              <a:tr h="377967">
                <a:tc>
                  <a:txBody>
                    <a:bodyPr/>
                    <a:lstStyle/>
                    <a:p>
                      <a:pPr algn="ctr"/>
                      <a:r>
                        <a:rPr kumimoji="1" lang="ja-JP" altLang="en-US" sz="1600" dirty="0" smtClean="0"/>
                        <a:t>項　目</a:t>
                      </a:r>
                      <a:endParaRPr kumimoji="1" lang="ja-JP" altLang="en-US" sz="1600" dirty="0"/>
                    </a:p>
                  </a:txBody>
                  <a:tcPr marL="88939" marR="88939"/>
                </a:tc>
                <a:tc gridSpan="2">
                  <a:txBody>
                    <a:bodyPr/>
                    <a:lstStyle/>
                    <a:p>
                      <a:pPr algn="ctr"/>
                      <a:r>
                        <a:rPr kumimoji="1" lang="ja-JP" altLang="en-US" sz="1600" dirty="0" smtClean="0"/>
                        <a:t>できるようになること</a:t>
                      </a:r>
                      <a:endParaRPr kumimoji="1" lang="ja-JP" altLang="en-US" sz="1600" dirty="0"/>
                    </a:p>
                  </a:txBody>
                  <a:tcPr marL="88939" marR="88939"/>
                </a:tc>
                <a:tc hMerge="1">
                  <a:txBody>
                    <a:bodyPr/>
                    <a:lstStyle/>
                    <a:p>
                      <a:endParaRPr kumimoji="1" lang="ja-JP" altLang="en-US"/>
                    </a:p>
                  </a:txBody>
                  <a:tcPr/>
                </a:tc>
                <a:extLst>
                  <a:ext uri="{0D108BD9-81ED-4DB2-BD59-A6C34878D82A}">
                    <a16:rowId xmlns:a16="http://schemas.microsoft.com/office/drawing/2014/main" val="619211357"/>
                  </a:ext>
                </a:extLst>
              </a:tr>
              <a:tr h="838777">
                <a:tc>
                  <a:txBody>
                    <a:bodyPr/>
                    <a:lstStyle/>
                    <a:p>
                      <a:r>
                        <a:rPr kumimoji="1" lang="ja-JP" altLang="en-US" sz="2400" dirty="0" smtClean="0"/>
                        <a:t>顕微鏡をセットする。</a:t>
                      </a:r>
                      <a:endParaRPr kumimoji="1" lang="en-US" altLang="ja-JP" sz="2400" dirty="0" smtClean="0"/>
                    </a:p>
                    <a:p>
                      <a:endParaRPr kumimoji="1" lang="ja-JP" altLang="en-US" sz="2400" dirty="0"/>
                    </a:p>
                  </a:txBody>
                  <a:tcPr marL="88939" marR="88939"/>
                </a:tc>
                <a:tc gridSpan="2">
                  <a:txBody>
                    <a:bodyPr/>
                    <a:lstStyle/>
                    <a:p>
                      <a:pPr marL="285750" lvl="0" indent="-285750">
                        <a:buClr>
                          <a:srgbClr val="FFC000"/>
                        </a:buClr>
                        <a:buFont typeface="Wingdings" panose="05000000000000000000" pitchFamily="2" charset="2"/>
                        <a:buChar char="n"/>
                      </a:pPr>
                      <a:r>
                        <a:rPr kumimoji="1" lang="ja-JP" altLang="en-US" sz="1600" dirty="0" smtClean="0"/>
                        <a:t>顕微鏡を持ち運ぶ。</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鏡筒を回転させて観察できるようセットする。</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アダプター、電源コードをつなぐ。</a:t>
                      </a:r>
                      <a:endParaRPr kumimoji="1" lang="en-US" altLang="ja-JP" sz="1600" dirty="0" smtClean="0"/>
                    </a:p>
                  </a:txBody>
                  <a:tcPr marL="88939" marR="88939"/>
                </a:tc>
                <a:tc hMerge="1">
                  <a:txBody>
                    <a:bodyPr/>
                    <a:lstStyle/>
                    <a:p>
                      <a:endParaRPr kumimoji="1" lang="ja-JP" altLang="en-US"/>
                    </a:p>
                  </a:txBody>
                  <a:tcPr/>
                </a:tc>
                <a:extLst>
                  <a:ext uri="{0D108BD9-81ED-4DB2-BD59-A6C34878D82A}">
                    <a16:rowId xmlns:a16="http://schemas.microsoft.com/office/drawing/2014/main" val="4131165434"/>
                  </a:ext>
                </a:extLst>
              </a:tr>
              <a:tr h="1335829">
                <a:tc>
                  <a:txBody>
                    <a:bodyPr/>
                    <a:lstStyle/>
                    <a:p>
                      <a:r>
                        <a:rPr kumimoji="1" lang="ja-JP" altLang="en-US" sz="2400" dirty="0" smtClean="0"/>
                        <a:t>各部の名称と操作法。</a:t>
                      </a:r>
                      <a:endParaRPr kumimoji="1" lang="en-US" altLang="ja-JP" sz="2400" dirty="0" smtClean="0"/>
                    </a:p>
                    <a:p>
                      <a:endParaRPr kumimoji="1" lang="ja-JP" altLang="en-US" sz="2400" dirty="0"/>
                    </a:p>
                  </a:txBody>
                  <a:tcPr marL="88939" marR="88939"/>
                </a:tc>
                <a:tc>
                  <a:txBody>
                    <a:bodyPr/>
                    <a:lstStyle/>
                    <a:p>
                      <a:pPr marL="285750" indent="-285750">
                        <a:buClr>
                          <a:srgbClr val="FFC000"/>
                        </a:buClr>
                        <a:buFont typeface="Wingdings" panose="05000000000000000000" pitchFamily="2" charset="2"/>
                        <a:buChar char="n"/>
                      </a:pPr>
                      <a:r>
                        <a:rPr kumimoji="1" lang="ja-JP" altLang="en-US" sz="1600" dirty="0" smtClean="0"/>
                        <a:t>メインスイッチ</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明るさ調整つまみ</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コンデンサ</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ステージハンドル</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クレンメル</a:t>
                      </a:r>
                      <a:endParaRPr kumimoji="1" lang="en-US" altLang="ja-JP" sz="1600" dirty="0" smtClean="0"/>
                    </a:p>
                  </a:txBody>
                  <a:tcPr marL="88939" marR="88939"/>
                </a:tc>
                <a:tc>
                  <a:txBody>
                    <a:bodyPr/>
                    <a:lstStyle/>
                    <a:p>
                      <a:pPr marL="285750" indent="-285750">
                        <a:buClr>
                          <a:srgbClr val="FFC000"/>
                        </a:buClr>
                        <a:buFont typeface="Wingdings" panose="05000000000000000000" pitchFamily="2" charset="2"/>
                        <a:buChar char="n"/>
                      </a:pPr>
                      <a:r>
                        <a:rPr kumimoji="1" lang="ja-JP" altLang="en-US" sz="1600" dirty="0" smtClean="0"/>
                        <a:t>鏡筒</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接眼レンズ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レボルバ</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フォーカスハンドル</a:t>
                      </a:r>
                      <a:endParaRPr kumimoji="1" lang="en-US" altLang="ja-JP" sz="1600" dirty="0" smtClean="0"/>
                    </a:p>
                  </a:txBody>
                  <a:tcPr marL="88939" marR="88939"/>
                </a:tc>
                <a:extLst>
                  <a:ext uri="{0D108BD9-81ED-4DB2-BD59-A6C34878D82A}">
                    <a16:rowId xmlns:a16="http://schemas.microsoft.com/office/drawing/2014/main" val="2965734485"/>
                  </a:ext>
                </a:extLst>
              </a:tr>
              <a:tr h="838777">
                <a:tc>
                  <a:txBody>
                    <a:bodyPr/>
                    <a:lstStyle/>
                    <a:p>
                      <a:r>
                        <a:rPr kumimoji="1" lang="ja-JP" altLang="en-US" sz="2400" dirty="0" smtClean="0"/>
                        <a:t>標本を観察する。</a:t>
                      </a:r>
                      <a:endParaRPr kumimoji="1" lang="en-US" altLang="ja-JP" sz="2400" dirty="0" smtClean="0"/>
                    </a:p>
                    <a:p>
                      <a:endParaRPr kumimoji="1" lang="ja-JP" altLang="en-US" sz="2400" dirty="0"/>
                    </a:p>
                  </a:txBody>
                  <a:tcPr marL="88939" marR="88939"/>
                </a:tc>
                <a:tc>
                  <a:txBody>
                    <a:bodyPr/>
                    <a:lstStyle/>
                    <a:p>
                      <a:pPr marL="285750" indent="-285750">
                        <a:buClr>
                          <a:srgbClr val="FFC000"/>
                        </a:buClr>
                        <a:buFont typeface="Wingdings" panose="05000000000000000000" pitchFamily="2" charset="2"/>
                        <a:buChar char="n"/>
                      </a:pPr>
                      <a:r>
                        <a:rPr kumimoji="1" lang="ja-JP" altLang="en-US" sz="1600" dirty="0" smtClean="0"/>
                        <a:t>標本をセットする。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a:t>
                      </a:r>
                      <a:r>
                        <a:rPr kumimoji="1" lang="en-US" altLang="ja-JP" sz="1600" dirty="0" smtClean="0"/>
                        <a:t>10X</a:t>
                      </a:r>
                      <a:r>
                        <a:rPr kumimoji="1" lang="ja-JP" altLang="en-US" sz="1600" dirty="0" smtClean="0"/>
                        <a:t>でピントを合わせる。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a:t>
                      </a:r>
                      <a:r>
                        <a:rPr kumimoji="1" lang="en-US" altLang="ja-JP" sz="1600" dirty="0" smtClean="0"/>
                        <a:t>40X</a:t>
                      </a:r>
                      <a:r>
                        <a:rPr kumimoji="1" lang="ja-JP" altLang="en-US" sz="1600" dirty="0" smtClean="0"/>
                        <a:t>に切替えて観察する。</a:t>
                      </a:r>
                      <a:endParaRPr kumimoji="1" lang="en-US" altLang="ja-JP" sz="1600" dirty="0" smtClean="0"/>
                    </a:p>
                  </a:txBody>
                  <a:tcPr marL="88939" marR="88939"/>
                </a:tc>
                <a:tc>
                  <a:txBody>
                    <a:bodyPr/>
                    <a:lstStyle/>
                    <a:p>
                      <a:pPr marL="285750" indent="-285750">
                        <a:buClr>
                          <a:srgbClr val="FFC000"/>
                        </a:buClr>
                        <a:buFont typeface="Wingdings" panose="05000000000000000000" pitchFamily="2" charset="2"/>
                        <a:buChar char="n"/>
                      </a:pPr>
                      <a:r>
                        <a:rPr kumimoji="1" lang="ja-JP" altLang="en-US" sz="1600" dirty="0" smtClean="0"/>
                        <a:t>視度補正・眼幅調整をする。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コントラスト調整をする。</a:t>
                      </a:r>
                      <a:endParaRPr kumimoji="1" lang="en-US" altLang="ja-JP" sz="1600" dirty="0" smtClean="0"/>
                    </a:p>
                  </a:txBody>
                  <a:tcPr marL="88939" marR="88939"/>
                </a:tc>
                <a:extLst>
                  <a:ext uri="{0D108BD9-81ED-4DB2-BD59-A6C34878D82A}">
                    <a16:rowId xmlns:a16="http://schemas.microsoft.com/office/drawing/2014/main" val="3962706851"/>
                  </a:ext>
                </a:extLst>
              </a:tr>
              <a:tr h="590250">
                <a:tc>
                  <a:txBody>
                    <a:bodyPr/>
                    <a:lstStyle/>
                    <a:p>
                      <a:r>
                        <a:rPr kumimoji="1" lang="en-US" altLang="ja-JP" sz="2400" dirty="0" smtClean="0"/>
                        <a:t>100×</a:t>
                      </a:r>
                      <a:r>
                        <a:rPr kumimoji="1" lang="ja-JP" altLang="en-US" sz="2400" dirty="0" smtClean="0"/>
                        <a:t>油浸対物レンズを使う。</a:t>
                      </a:r>
                      <a:endParaRPr kumimoji="1" lang="en-US" altLang="ja-JP" sz="2400" dirty="0" smtClean="0"/>
                    </a:p>
                  </a:txBody>
                  <a:tcPr marL="88939" marR="88939"/>
                </a:tc>
                <a:tc gridSpan="2">
                  <a:txBody>
                    <a:bodyPr/>
                    <a:lstStyle/>
                    <a:p>
                      <a:pPr marL="285750" indent="-285750">
                        <a:buClr>
                          <a:srgbClr val="FFC000"/>
                        </a:buClr>
                        <a:buFont typeface="Wingdings" panose="05000000000000000000" pitchFamily="2" charset="2"/>
                        <a:buChar char="n"/>
                      </a:pPr>
                      <a:r>
                        <a:rPr kumimoji="1" lang="ja-JP" altLang="en-US" sz="1600" dirty="0" smtClean="0"/>
                        <a:t>正しく油浸オイルを使う。</a:t>
                      </a:r>
                      <a:endParaRPr kumimoji="1" lang="en-US" altLang="ja-JP" sz="1600" dirty="0" smtClean="0"/>
                    </a:p>
                    <a:p>
                      <a:pPr marL="285750" indent="-285750">
                        <a:buClr>
                          <a:srgbClr val="FFC000"/>
                        </a:buClr>
                        <a:buFont typeface="Wingdings" panose="05000000000000000000" pitchFamily="2" charset="2"/>
                        <a:buChar char="n"/>
                      </a:pPr>
                      <a:r>
                        <a:rPr kumimoji="1" lang="en-US" altLang="ja-JP" sz="1600" dirty="0" smtClean="0"/>
                        <a:t>100×</a:t>
                      </a:r>
                      <a:r>
                        <a:rPr kumimoji="1" lang="ja-JP" altLang="en-US" sz="1600" dirty="0" smtClean="0"/>
                        <a:t>油浸対物レンズを使い終わった後に清掃する。</a:t>
                      </a:r>
                      <a:endParaRPr kumimoji="1" lang="en-US" altLang="ja-JP" sz="1600" dirty="0" smtClean="0"/>
                    </a:p>
                  </a:txBody>
                  <a:tcPr marL="88939" marR="88939"/>
                </a:tc>
                <a:tc hMerge="1">
                  <a:txBody>
                    <a:bodyPr/>
                    <a:lstStyle/>
                    <a:p>
                      <a:endParaRPr kumimoji="1" lang="ja-JP" altLang="en-US"/>
                    </a:p>
                  </a:txBody>
                  <a:tcPr/>
                </a:tc>
                <a:extLst>
                  <a:ext uri="{0D108BD9-81ED-4DB2-BD59-A6C34878D82A}">
                    <a16:rowId xmlns:a16="http://schemas.microsoft.com/office/drawing/2014/main" val="935400423"/>
                  </a:ext>
                </a:extLst>
              </a:tr>
              <a:tr h="420475">
                <a:tc>
                  <a:txBody>
                    <a:bodyPr/>
                    <a:lstStyle/>
                    <a:p>
                      <a:r>
                        <a:rPr kumimoji="1" lang="ja-JP" altLang="en-US" sz="2400" dirty="0" smtClean="0"/>
                        <a:t>接眼ミクロメーターを使う。</a:t>
                      </a:r>
                      <a:endParaRPr kumimoji="1" lang="ja-JP" altLang="en-US" sz="2400" dirty="0"/>
                    </a:p>
                  </a:txBody>
                  <a:tcPr marL="88939" marR="88939"/>
                </a:tc>
                <a:tc gridSpan="2">
                  <a:txBody>
                    <a:bodyPr/>
                    <a:lstStyle/>
                    <a:p>
                      <a:pPr marL="285750" indent="-285750">
                        <a:buClr>
                          <a:srgbClr val="FFC000"/>
                        </a:buClr>
                        <a:buFont typeface="Wingdings" panose="05000000000000000000" pitchFamily="2" charset="2"/>
                        <a:buChar char="n"/>
                      </a:pPr>
                      <a:r>
                        <a:rPr kumimoji="1" lang="ja-JP" altLang="en-US" sz="1600" dirty="0" smtClean="0"/>
                        <a:t>接眼ミクロメーターを使って試料の大きさを測る。</a:t>
                      </a:r>
                      <a:endParaRPr kumimoji="1" lang="ja-JP" altLang="en-US" sz="1600" dirty="0"/>
                    </a:p>
                  </a:txBody>
                  <a:tcPr marL="88939" marR="88939"/>
                </a:tc>
                <a:tc hMerge="1">
                  <a:txBody>
                    <a:bodyPr/>
                    <a:lstStyle/>
                    <a:p>
                      <a:endParaRPr kumimoji="1" lang="ja-JP" altLang="en-US"/>
                    </a:p>
                  </a:txBody>
                  <a:tcPr/>
                </a:tc>
                <a:extLst>
                  <a:ext uri="{0D108BD9-81ED-4DB2-BD59-A6C34878D82A}">
                    <a16:rowId xmlns:a16="http://schemas.microsoft.com/office/drawing/2014/main" val="1775607245"/>
                  </a:ext>
                </a:extLst>
              </a:tr>
              <a:tr h="590250">
                <a:tc>
                  <a:txBody>
                    <a:bodyPr/>
                    <a:lstStyle/>
                    <a:p>
                      <a:r>
                        <a:rPr kumimoji="1" lang="ja-JP" altLang="en-US" sz="2400" dirty="0" smtClean="0"/>
                        <a:t>使用後の後片付け。</a:t>
                      </a:r>
                      <a:endParaRPr kumimoji="1" lang="ja-JP" altLang="en-US" sz="2400" dirty="0"/>
                    </a:p>
                  </a:txBody>
                  <a:tcPr marL="88939" marR="88939"/>
                </a:tc>
                <a:tc>
                  <a:txBody>
                    <a:bodyPr/>
                    <a:lstStyle/>
                    <a:p>
                      <a:pPr marL="285750" indent="-285750">
                        <a:buClr>
                          <a:srgbClr val="FFC000"/>
                        </a:buClr>
                        <a:buFont typeface="Wingdings" panose="05000000000000000000" pitchFamily="2" charset="2"/>
                        <a:buChar char="n"/>
                      </a:pPr>
                      <a:r>
                        <a:rPr kumimoji="1" lang="ja-JP" altLang="en-US" sz="1600" dirty="0" smtClean="0"/>
                        <a:t>電源を切る。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顕微鏡を収納する。</a:t>
                      </a:r>
                      <a:endParaRPr kumimoji="1" lang="ja-JP" altLang="en-US" sz="1600" dirty="0"/>
                    </a:p>
                  </a:txBody>
                  <a:tcPr marL="88939" marR="88939"/>
                </a:tc>
                <a:tc>
                  <a:txBody>
                    <a:bodyPr/>
                    <a:lstStyle/>
                    <a:p>
                      <a:pPr marL="285750" indent="-285750">
                        <a:buClr>
                          <a:srgbClr val="FFC000"/>
                        </a:buClr>
                        <a:buFont typeface="Wingdings" panose="05000000000000000000" pitchFamily="2" charset="2"/>
                        <a:buChar char="n"/>
                      </a:pPr>
                      <a:r>
                        <a:rPr kumimoji="1" lang="ja-JP" altLang="en-US" sz="1600" dirty="0" smtClean="0"/>
                        <a:t>日常のメンテナンスをする。</a:t>
                      </a:r>
                      <a:endParaRPr kumimoji="1" lang="ja-JP" altLang="en-US" sz="1600" dirty="0"/>
                    </a:p>
                  </a:txBody>
                  <a:tcPr marL="88939" marR="88939"/>
                </a:tc>
                <a:extLst>
                  <a:ext uri="{0D108BD9-81ED-4DB2-BD59-A6C34878D82A}">
                    <a16:rowId xmlns:a16="http://schemas.microsoft.com/office/drawing/2014/main" val="1705656008"/>
                  </a:ext>
                </a:extLst>
              </a:tr>
            </a:tbl>
          </a:graphicData>
        </a:graphic>
      </p:graphicFrame>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Tree>
    <p:extLst>
      <p:ext uri="{BB962C8B-B14F-4D97-AF65-F5344CB8AC3E}">
        <p14:creationId xmlns:p14="http://schemas.microsoft.com/office/powerpoint/2010/main" val="34825462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顕微鏡をセットする　</a:t>
            </a:r>
            <a:r>
              <a:rPr kumimoji="1" lang="en-US" altLang="ja-JP" dirty="0" smtClean="0"/>
              <a:t>1/3</a:t>
            </a:r>
            <a:endParaRPr kumimoji="1" lang="ja-JP" altLang="en-US" dirty="0"/>
          </a:p>
        </p:txBody>
      </p:sp>
      <p:sp>
        <p:nvSpPr>
          <p:cNvPr id="16" name="テキスト プレースホルダー 15"/>
          <p:cNvSpPr>
            <a:spLocks noGrp="1"/>
          </p:cNvSpPr>
          <p:nvPr>
            <p:ph type="body" sz="quarter" idx="20"/>
          </p:nvPr>
        </p:nvSpPr>
        <p:spPr>
          <a:xfrm>
            <a:off x="414685" y="1177200"/>
            <a:ext cx="6617419" cy="5042016"/>
          </a:xfrm>
        </p:spPr>
        <p:txBody>
          <a:bodyPr/>
          <a:lstStyle/>
          <a:p>
            <a:pPr marL="342900" indent="-342900">
              <a:buClr>
                <a:srgbClr val="FFC000"/>
              </a:buClr>
              <a:buFont typeface="Wingdings" panose="05000000000000000000" pitchFamily="2" charset="2"/>
              <a:buChar char="p"/>
            </a:pPr>
            <a:r>
              <a:rPr lang="ja-JP" altLang="en-US" dirty="0"/>
              <a:t>顕微鏡は精密機械です。大事に扱いましょう。</a:t>
            </a:r>
            <a:endParaRPr lang="en-US" altLang="ja-JP" dirty="0"/>
          </a:p>
          <a:p>
            <a:pPr marL="696913" lvl="1" indent="-342900">
              <a:buClr>
                <a:srgbClr val="FFC000"/>
              </a:buClr>
              <a:buFont typeface="Wingdings" panose="05000000000000000000" pitchFamily="2" charset="2"/>
              <a:buChar char="u"/>
            </a:pPr>
            <a:r>
              <a:rPr lang="ja-JP" altLang="en-US" dirty="0"/>
              <a:t>顕微鏡の中にはレンズやミラーなど光学部品が精密に配置されています。</a:t>
            </a:r>
            <a:endParaRPr lang="en-US" altLang="ja-JP" dirty="0"/>
          </a:p>
          <a:p>
            <a:pPr marL="696913" lvl="1" indent="-342900">
              <a:buClr>
                <a:srgbClr val="FFC000"/>
              </a:buClr>
              <a:buFont typeface="Wingdings" panose="05000000000000000000" pitchFamily="2" charset="2"/>
              <a:buChar char="u"/>
            </a:pPr>
            <a:r>
              <a:rPr lang="ja-JP" altLang="en-US" dirty="0"/>
              <a:t>衝撃や振動を与えると故障して、正しい像が得られなくなります。</a:t>
            </a:r>
            <a:endParaRPr lang="en-US" altLang="ja-JP" dirty="0"/>
          </a:p>
          <a:p>
            <a:pPr marL="342900" indent="-342900">
              <a:buClr>
                <a:srgbClr val="FFC000"/>
              </a:buClr>
              <a:buFont typeface="Wingdings" panose="05000000000000000000" pitchFamily="2" charset="2"/>
              <a:buChar char="p"/>
            </a:pPr>
            <a:r>
              <a:rPr lang="ja-JP" altLang="en-US" dirty="0"/>
              <a:t>持ち方</a:t>
            </a:r>
            <a:endParaRPr lang="en-US" altLang="ja-JP" dirty="0"/>
          </a:p>
          <a:p>
            <a:pPr marL="696913" lvl="1" indent="-342900">
              <a:buClr>
                <a:srgbClr val="FFC000"/>
              </a:buClr>
              <a:buFont typeface="Wingdings" panose="05000000000000000000" pitchFamily="2" charset="2"/>
              <a:buChar char="u"/>
            </a:pPr>
            <a:r>
              <a:rPr lang="ja-JP" altLang="en-US" dirty="0"/>
              <a:t>必ず</a:t>
            </a:r>
            <a:r>
              <a:rPr lang="ja-JP" altLang="en-US" dirty="0">
                <a:solidFill>
                  <a:srgbClr val="FF0000"/>
                </a:solidFill>
              </a:rPr>
              <a:t>両手で鏡体</a:t>
            </a:r>
            <a:r>
              <a:rPr lang="ja-JP" altLang="en-US" dirty="0"/>
              <a:t>を持つようにして下さい。</a:t>
            </a:r>
            <a:endParaRPr lang="en-US" altLang="ja-JP" dirty="0"/>
          </a:p>
          <a:p>
            <a:pPr marL="696913" lvl="1" indent="-342900">
              <a:buClr>
                <a:srgbClr val="FFC000"/>
              </a:buClr>
              <a:buFont typeface="Wingdings" panose="05000000000000000000" pitchFamily="2" charset="2"/>
              <a:buChar char="u"/>
            </a:pPr>
            <a:r>
              <a:rPr lang="ja-JP" altLang="en-US" dirty="0"/>
              <a:t>㋐㋑は強度がないので持たないでください。</a:t>
            </a:r>
            <a:endParaRPr lang="en-US" altLang="ja-JP" dirty="0"/>
          </a:p>
          <a:p>
            <a:pPr marL="696913" lvl="1" indent="-342900">
              <a:buClr>
                <a:srgbClr val="FFC000"/>
              </a:buClr>
              <a:buFont typeface="Wingdings" panose="05000000000000000000" pitchFamily="2" charset="2"/>
              <a:buChar char="u"/>
            </a:pPr>
            <a:r>
              <a:rPr lang="en-US" altLang="ja-JP" dirty="0"/>
              <a:t>AC</a:t>
            </a:r>
            <a:r>
              <a:rPr lang="ja-JP" altLang="en-US" dirty="0"/>
              <a:t>アダプタは本体から外し、電源コードと共</a:t>
            </a:r>
            <a:r>
              <a:rPr lang="ja-JP" altLang="en-US" dirty="0" smtClean="0"/>
              <a:t>に本体背面の収納スペースに</a:t>
            </a:r>
            <a:r>
              <a:rPr lang="ja-JP" altLang="en-US" dirty="0"/>
              <a:t>入れて持ち運ぶようにして下さい。</a:t>
            </a:r>
            <a:endParaRPr lang="en-US" altLang="ja-JP" dirty="0"/>
          </a:p>
          <a:p>
            <a:pPr marL="342900" indent="-342900">
              <a:buClr>
                <a:srgbClr val="FFC000"/>
              </a:buClr>
              <a:buFont typeface="Wingdings" panose="05000000000000000000" pitchFamily="2" charset="2"/>
              <a:buChar char="p"/>
            </a:pPr>
            <a:r>
              <a:rPr lang="ja-JP" altLang="en-US" dirty="0"/>
              <a:t>移動の仕方</a:t>
            </a:r>
            <a:endParaRPr lang="en-US" altLang="ja-JP" dirty="0"/>
          </a:p>
          <a:p>
            <a:pPr marL="696913" lvl="1" indent="-342900">
              <a:buClr>
                <a:srgbClr val="FFC000"/>
              </a:buClr>
              <a:buFont typeface="Wingdings" panose="05000000000000000000" pitchFamily="2" charset="2"/>
              <a:buChar char="u"/>
            </a:pPr>
            <a:r>
              <a:rPr lang="ja-JP" altLang="en-US" dirty="0"/>
              <a:t>左の図㋒の</a:t>
            </a:r>
            <a:r>
              <a:rPr lang="ja-JP" altLang="en-US" dirty="0">
                <a:solidFill>
                  <a:srgbClr val="FF0000"/>
                </a:solidFill>
              </a:rPr>
              <a:t>持ち手部分を両手</a:t>
            </a:r>
            <a:r>
              <a:rPr lang="ja-JP" altLang="en-US" dirty="0"/>
              <a:t>でつかんで移動して下さい。</a:t>
            </a:r>
            <a:endParaRPr lang="en-US" altLang="ja-JP" dirty="0"/>
          </a:p>
          <a:p>
            <a:pPr marL="696913" lvl="1" indent="-342900">
              <a:buClr>
                <a:srgbClr val="FFC000"/>
              </a:buClr>
              <a:buFont typeface="Wingdings" panose="05000000000000000000" pitchFamily="2" charset="2"/>
              <a:buChar char="u"/>
            </a:pPr>
            <a:r>
              <a:rPr lang="ja-JP" altLang="en-US" dirty="0"/>
              <a:t>本体は傾けないように</a:t>
            </a:r>
            <a:r>
              <a:rPr lang="ja-JP" altLang="en-US" dirty="0">
                <a:solidFill>
                  <a:srgbClr val="FF0000"/>
                </a:solidFill>
              </a:rPr>
              <a:t>水平に持って</a:t>
            </a:r>
            <a:r>
              <a:rPr lang="ja-JP" altLang="en-US" dirty="0"/>
              <a:t>移動して下さい。</a:t>
            </a:r>
            <a:endParaRPr lang="en-US" altLang="ja-JP" dirty="0"/>
          </a:p>
          <a:p>
            <a:pPr marL="696913" lvl="1" indent="-342900">
              <a:buClr>
                <a:srgbClr val="FFC000"/>
              </a:buClr>
              <a:buFont typeface="Wingdings" panose="05000000000000000000" pitchFamily="2" charset="2"/>
              <a:buChar char="u"/>
            </a:pPr>
            <a:r>
              <a:rPr lang="ja-JP" altLang="en-US" dirty="0"/>
              <a:t>片手でつかむことは厳禁です。</a:t>
            </a:r>
            <a:endParaRPr lang="en-US" altLang="ja-JP" dirty="0"/>
          </a:p>
          <a:p>
            <a:endParaRPr kumimoji="1" lang="ja-JP" altLang="en-US" dirty="0"/>
          </a:p>
        </p:txBody>
      </p:sp>
      <p:sp>
        <p:nvSpPr>
          <p:cNvPr id="4" name="フッター プレースホルダー 3"/>
          <p:cNvSpPr>
            <a:spLocks noGrp="1"/>
          </p:cNvSpPr>
          <p:nvPr>
            <p:ph type="ftr" sz="quarter" idx="4294967295"/>
          </p:nvPr>
        </p:nvSpPr>
        <p:spPr>
          <a:xfrm>
            <a:off x="8077200" y="6551613"/>
            <a:ext cx="4114800" cy="288925"/>
          </a:xfrm>
        </p:spPr>
        <p:txBody>
          <a:bodyPr/>
          <a:lstStyle/>
          <a:p>
            <a:pPr>
              <a:defRPr/>
            </a:pPr>
            <a:r>
              <a:rPr lang="ja-JP" altLang="en-US" smtClean="0"/>
              <a:t>No data copy / No data transfer permitted</a:t>
            </a:r>
            <a:endParaRPr lang="en-US" altLang="ja-JP"/>
          </a:p>
        </p:txBody>
      </p:sp>
      <p:grpSp>
        <p:nvGrpSpPr>
          <p:cNvPr id="18" name="グループ化 17"/>
          <p:cNvGrpSpPr/>
          <p:nvPr/>
        </p:nvGrpSpPr>
        <p:grpSpPr>
          <a:xfrm>
            <a:off x="7483967" y="1160652"/>
            <a:ext cx="3348012" cy="2460730"/>
            <a:chOff x="7483967" y="1160652"/>
            <a:chExt cx="3348012" cy="2460730"/>
          </a:xfrm>
        </p:grpSpPr>
        <p:pic>
          <p:nvPicPr>
            <p:cNvPr id="8" name="図 7"/>
            <p:cNvPicPr>
              <a:picLocks noChangeAspect="1"/>
            </p:cNvPicPr>
            <p:nvPr/>
          </p:nvPicPr>
          <p:blipFill>
            <a:blip r:embed="rId3"/>
            <a:stretch>
              <a:fillRect/>
            </a:stretch>
          </p:blipFill>
          <p:spPr>
            <a:xfrm>
              <a:off x="7483967" y="1160652"/>
              <a:ext cx="3348012" cy="2460730"/>
            </a:xfrm>
            <a:prstGeom prst="rect">
              <a:avLst/>
            </a:prstGeom>
          </p:spPr>
        </p:pic>
        <p:sp>
          <p:nvSpPr>
            <p:cNvPr id="9" name="テキスト ボックス 8"/>
            <p:cNvSpPr txBox="1"/>
            <p:nvPr/>
          </p:nvSpPr>
          <p:spPr>
            <a:xfrm>
              <a:off x="7882275" y="2464962"/>
              <a:ext cx="389850" cy="338554"/>
            </a:xfrm>
            <a:prstGeom prst="rect">
              <a:avLst/>
            </a:prstGeom>
            <a:solidFill>
              <a:schemeClr val="bg1"/>
            </a:solidFill>
          </p:spPr>
          <p:txBody>
            <a:bodyPr wrap="none" rtlCol="0">
              <a:spAutoFit/>
            </a:bodyPr>
            <a:lstStyle/>
            <a:p>
              <a:r>
                <a:rPr kumimoji="1" lang="ja-JP" altLang="en-US" sz="1600" dirty="0"/>
                <a:t>㋐</a:t>
              </a:r>
            </a:p>
          </p:txBody>
        </p:sp>
        <p:sp>
          <p:nvSpPr>
            <p:cNvPr id="10" name="テキスト ボックス 9"/>
            <p:cNvSpPr txBox="1"/>
            <p:nvPr/>
          </p:nvSpPr>
          <p:spPr>
            <a:xfrm>
              <a:off x="9216266" y="1386703"/>
              <a:ext cx="415498" cy="369332"/>
            </a:xfrm>
            <a:prstGeom prst="rect">
              <a:avLst/>
            </a:prstGeom>
            <a:solidFill>
              <a:schemeClr val="bg1"/>
            </a:solidFill>
          </p:spPr>
          <p:txBody>
            <a:bodyPr wrap="none" rtlCol="0">
              <a:spAutoFit/>
            </a:bodyPr>
            <a:lstStyle/>
            <a:p>
              <a:r>
                <a:rPr kumimoji="1" lang="ja-JP" altLang="en-US" dirty="0"/>
                <a:t>㋑</a:t>
              </a:r>
            </a:p>
          </p:txBody>
        </p:sp>
      </p:grpSp>
      <p:grpSp>
        <p:nvGrpSpPr>
          <p:cNvPr id="19" name="グループ化 18"/>
          <p:cNvGrpSpPr/>
          <p:nvPr/>
        </p:nvGrpSpPr>
        <p:grpSpPr>
          <a:xfrm>
            <a:off x="7608168" y="3901159"/>
            <a:ext cx="3216197" cy="2318057"/>
            <a:chOff x="7608168" y="3901159"/>
            <a:chExt cx="3216197" cy="2318057"/>
          </a:xfrm>
        </p:grpSpPr>
        <p:pic>
          <p:nvPicPr>
            <p:cNvPr id="5" name="図 4"/>
            <p:cNvPicPr>
              <a:picLocks noChangeAspect="1"/>
            </p:cNvPicPr>
            <p:nvPr/>
          </p:nvPicPr>
          <p:blipFill>
            <a:blip r:embed="rId4"/>
            <a:stretch>
              <a:fillRect/>
            </a:stretch>
          </p:blipFill>
          <p:spPr>
            <a:xfrm>
              <a:off x="7608168" y="3901159"/>
              <a:ext cx="3216197" cy="2318057"/>
            </a:xfrm>
            <a:prstGeom prst="rect">
              <a:avLst/>
            </a:prstGeom>
          </p:spPr>
        </p:pic>
        <p:sp>
          <p:nvSpPr>
            <p:cNvPr id="11" name="テキスト ボックス 10"/>
            <p:cNvSpPr txBox="1"/>
            <p:nvPr/>
          </p:nvSpPr>
          <p:spPr>
            <a:xfrm>
              <a:off x="10109893" y="5343492"/>
              <a:ext cx="415498" cy="369332"/>
            </a:xfrm>
            <a:prstGeom prst="rect">
              <a:avLst/>
            </a:prstGeom>
            <a:solidFill>
              <a:schemeClr val="bg1"/>
            </a:solidFill>
          </p:spPr>
          <p:txBody>
            <a:bodyPr wrap="none" rtlCol="0">
              <a:spAutoFit/>
            </a:bodyPr>
            <a:lstStyle/>
            <a:p>
              <a:r>
                <a:rPr kumimoji="1" lang="ja-JP" altLang="en-US" dirty="0"/>
                <a:t>㋒</a:t>
              </a:r>
            </a:p>
          </p:txBody>
        </p:sp>
      </p:grpSp>
      <p:sp>
        <p:nvSpPr>
          <p:cNvPr id="12" name="線吹き出し 1 (枠付き) 11"/>
          <p:cNvSpPr/>
          <p:nvPr/>
        </p:nvSpPr>
        <p:spPr bwMode="auto">
          <a:xfrm>
            <a:off x="10334465" y="1948334"/>
            <a:ext cx="1448551" cy="313030"/>
          </a:xfrm>
          <a:prstGeom prst="borderCallout1">
            <a:avLst>
              <a:gd name="adj1" fmla="val 64654"/>
              <a:gd name="adj2" fmla="val -4726"/>
              <a:gd name="adj3" fmla="val 132901"/>
              <a:gd name="adj4" fmla="val -60379"/>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鏡体</a:t>
            </a:r>
          </a:p>
        </p:txBody>
      </p:sp>
      <p:sp>
        <p:nvSpPr>
          <p:cNvPr id="13" name="線吹き出し 1 (枠付き) 12"/>
          <p:cNvSpPr/>
          <p:nvPr/>
        </p:nvSpPr>
        <p:spPr bwMode="auto">
          <a:xfrm>
            <a:off x="10334466" y="4043297"/>
            <a:ext cx="1448551" cy="313030"/>
          </a:xfrm>
          <a:prstGeom prst="borderCallout1">
            <a:avLst>
              <a:gd name="adj1" fmla="val 64654"/>
              <a:gd name="adj2" fmla="val -4726"/>
              <a:gd name="adj3" fmla="val 114355"/>
              <a:gd name="adj4" fmla="val -35329"/>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鏡体</a:t>
            </a:r>
          </a:p>
        </p:txBody>
      </p:sp>
    </p:spTree>
    <p:extLst>
      <p:ext uri="{BB962C8B-B14F-4D97-AF65-F5344CB8AC3E}">
        <p14:creationId xmlns:p14="http://schemas.microsoft.com/office/powerpoint/2010/main" val="1555052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mn-lt"/>
              </a:rPr>
              <a:t>顕微鏡をセットする　</a:t>
            </a:r>
            <a:r>
              <a:rPr kumimoji="1" lang="en-US" altLang="ja-JP" dirty="0" smtClean="0">
                <a:latin typeface="+mn-lt"/>
              </a:rPr>
              <a:t>2/3</a:t>
            </a:r>
            <a:endParaRPr kumimoji="1" lang="ja-JP" altLang="en-US" dirty="0">
              <a:latin typeface="+mn-lt"/>
            </a:endParaRPr>
          </a:p>
        </p:txBody>
      </p:sp>
      <p:sp>
        <p:nvSpPr>
          <p:cNvPr id="3" name="コンテンツ プレースホルダー 2"/>
          <p:cNvSpPr>
            <a:spLocks noGrp="1"/>
          </p:cNvSpPr>
          <p:nvPr>
            <p:ph idx="1"/>
          </p:nvPr>
        </p:nvSpPr>
        <p:spPr>
          <a:xfrm>
            <a:off x="432596" y="1219201"/>
            <a:ext cx="6239667" cy="4978400"/>
          </a:xfrm>
        </p:spPr>
        <p:txBody>
          <a:bodyPr/>
          <a:lstStyle/>
          <a:p>
            <a:pPr marL="342900" indent="-342900">
              <a:buClr>
                <a:srgbClr val="FFC000"/>
              </a:buClr>
              <a:buFont typeface="Wingdings" panose="05000000000000000000" pitchFamily="2" charset="2"/>
              <a:buChar char="p"/>
            </a:pPr>
            <a:r>
              <a:rPr lang="ja-JP" altLang="en-US" dirty="0" smtClean="0"/>
              <a:t>設置場所</a:t>
            </a:r>
            <a:endParaRPr lang="en-US" altLang="ja-JP" dirty="0" smtClean="0"/>
          </a:p>
          <a:p>
            <a:pPr marL="696913" lvl="1" indent="-342900">
              <a:buClr>
                <a:srgbClr val="FFC000"/>
              </a:buClr>
              <a:buFont typeface="Wingdings" panose="05000000000000000000" pitchFamily="2" charset="2"/>
              <a:buChar char="u"/>
            </a:pPr>
            <a:r>
              <a:rPr lang="ja-JP" altLang="en-US" dirty="0" smtClean="0"/>
              <a:t>平らな場所に静かにおいて下さい。</a:t>
            </a:r>
            <a:endParaRPr lang="en-US" altLang="ja-JP" dirty="0" smtClean="0"/>
          </a:p>
          <a:p>
            <a:pPr marL="696913" lvl="1" indent="-342900">
              <a:buClr>
                <a:srgbClr val="FFC000"/>
              </a:buClr>
              <a:buFont typeface="Wingdings" panose="05000000000000000000" pitchFamily="2" charset="2"/>
              <a:buChar char="u"/>
            </a:pPr>
            <a:r>
              <a:rPr lang="ja-JP" altLang="en-US" dirty="0"/>
              <a:t>置く</a:t>
            </a:r>
            <a:r>
              <a:rPr lang="ja-JP" altLang="en-US" dirty="0" smtClean="0"/>
              <a:t>位置を変えるときは、</a:t>
            </a:r>
            <a:r>
              <a:rPr lang="ja-JP" altLang="en-US" dirty="0" smtClean="0">
                <a:solidFill>
                  <a:srgbClr val="FF0000"/>
                </a:solidFill>
              </a:rPr>
              <a:t>必ず持上げて移動</a:t>
            </a:r>
            <a:r>
              <a:rPr lang="ja-JP" altLang="en-US" dirty="0" smtClean="0"/>
              <a:t>してください。</a:t>
            </a:r>
            <a:endParaRPr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r>
              <a:rPr lang="ja-JP" altLang="en-US" dirty="0"/>
              <a:t>鏡</a:t>
            </a:r>
            <a:r>
              <a:rPr lang="ja-JP" altLang="en-US" dirty="0" smtClean="0"/>
              <a:t>筒（「きょうとう」・・・右図）の回転</a:t>
            </a:r>
            <a:endParaRPr lang="en-US" altLang="ja-JP" dirty="0" smtClean="0"/>
          </a:p>
          <a:p>
            <a:pPr marL="696913" lvl="1" indent="-342900">
              <a:buClr>
                <a:srgbClr val="FFC000"/>
              </a:buClr>
              <a:buFont typeface="Wingdings" panose="05000000000000000000" pitchFamily="2" charset="2"/>
              <a:buChar char="u"/>
            </a:pPr>
            <a:r>
              <a:rPr lang="ja-JP" altLang="en-US" dirty="0" smtClean="0"/>
              <a:t>収納時に鏡筒部分が逆方向に収納がされている場合があります。</a:t>
            </a:r>
            <a:endParaRPr lang="en-US" altLang="ja-JP" dirty="0" smtClean="0"/>
          </a:p>
          <a:p>
            <a:pPr marL="696913" lvl="1" indent="-342900">
              <a:buClr>
                <a:srgbClr val="FFC000"/>
              </a:buClr>
              <a:buFont typeface="Wingdings" panose="05000000000000000000" pitchFamily="2" charset="2"/>
              <a:buChar char="u"/>
            </a:pPr>
            <a:r>
              <a:rPr lang="ja-JP" altLang="en-US" dirty="0" smtClean="0">
                <a:solidFill>
                  <a:srgbClr val="FF0000"/>
                </a:solidFill>
              </a:rPr>
              <a:t>左手で上から軽く鏡筒を押さえた</a:t>
            </a:r>
            <a:r>
              <a:rPr lang="ja-JP" altLang="en-US" dirty="0" smtClean="0"/>
              <a:t>状態で</a:t>
            </a:r>
            <a:r>
              <a:rPr lang="ja-JP" altLang="en-US" dirty="0"/>
              <a:t>鏡</a:t>
            </a:r>
            <a:r>
              <a:rPr lang="ja-JP" altLang="en-US" dirty="0" smtClean="0"/>
              <a:t>筒固定つまみのネジを少しゆるめます。</a:t>
            </a:r>
            <a:endParaRPr lang="en-US" altLang="ja-JP" dirty="0" smtClean="0"/>
          </a:p>
          <a:p>
            <a:pPr marL="696913" lvl="1" indent="-342900">
              <a:buClr>
                <a:srgbClr val="FFC000"/>
              </a:buClr>
              <a:buFont typeface="Wingdings" panose="05000000000000000000" pitchFamily="2" charset="2"/>
              <a:buChar char="u"/>
            </a:pPr>
            <a:r>
              <a:rPr lang="ja-JP" altLang="en-US" dirty="0" smtClean="0"/>
              <a:t>そのまま１８０度鏡筒を回転させてください</a:t>
            </a:r>
            <a:r>
              <a:rPr lang="ja-JP" altLang="en-US" dirty="0" smtClean="0">
                <a:solidFill>
                  <a:srgbClr val="FF0000"/>
                </a:solidFill>
              </a:rPr>
              <a:t>。</a:t>
            </a:r>
            <a:endParaRPr lang="en-US" altLang="ja-JP" dirty="0" smtClean="0">
              <a:solidFill>
                <a:srgbClr val="FF0000"/>
              </a:solidFill>
            </a:endParaRPr>
          </a:p>
          <a:p>
            <a:pPr marL="696913" lvl="1" indent="-342900">
              <a:buClr>
                <a:srgbClr val="FFC000"/>
              </a:buClr>
              <a:buFont typeface="Wingdings" panose="05000000000000000000" pitchFamily="2" charset="2"/>
              <a:buChar char="u"/>
            </a:pPr>
            <a:endParaRPr lang="en-US" altLang="ja-JP" dirty="0" smtClean="0"/>
          </a:p>
          <a:p>
            <a:pPr lvl="1">
              <a:buClr>
                <a:srgbClr val="FFC000"/>
              </a:buClr>
            </a:pPr>
            <a:r>
              <a:rPr lang="ja-JP" altLang="en-US" sz="2400" dirty="0">
                <a:solidFill>
                  <a:srgbClr val="FF0000"/>
                </a:solidFill>
              </a:rPr>
              <a:t>㊟</a:t>
            </a:r>
            <a:r>
              <a:rPr lang="ja-JP" altLang="en-US" dirty="0" smtClean="0"/>
              <a:t>鏡筒を支えないままネジをゆるめすぎると、</a:t>
            </a:r>
            <a:r>
              <a:rPr lang="ja-JP" altLang="en-US" dirty="0" smtClean="0">
                <a:solidFill>
                  <a:srgbClr val="FF0000"/>
                </a:solidFill>
              </a:rPr>
              <a:t>鏡筒が落ちて壊れる可能性があります</a:t>
            </a:r>
            <a:r>
              <a:rPr lang="ja-JP" altLang="en-US" dirty="0" smtClean="0"/>
              <a:t>のでご注意下さい。（落下防止ピンはついておりますが、支えて操作する習慣を</a:t>
            </a:r>
            <a:r>
              <a:rPr lang="ja-JP" altLang="en-US" dirty="0" smtClean="0"/>
              <a:t>つけましょう。）</a:t>
            </a:r>
            <a:endParaRPr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kumimoji="1" lang="ja-JP" altLang="en-US" dirty="0"/>
          </a:p>
        </p:txBody>
      </p:sp>
      <p:pic>
        <p:nvPicPr>
          <p:cNvPr id="5" name="図 4"/>
          <p:cNvPicPr>
            <a:picLocks noChangeAspect="1"/>
          </p:cNvPicPr>
          <p:nvPr/>
        </p:nvPicPr>
        <p:blipFill>
          <a:blip r:embed="rId3"/>
          <a:stretch>
            <a:fillRect/>
          </a:stretch>
        </p:blipFill>
        <p:spPr>
          <a:xfrm>
            <a:off x="7158919" y="2564904"/>
            <a:ext cx="4609315" cy="1879966"/>
          </a:xfrm>
          <a:prstGeom prst="rect">
            <a:avLst/>
          </a:prstGeom>
        </p:spPr>
      </p:pic>
      <p:sp>
        <p:nvSpPr>
          <p:cNvPr id="6" name="線吹き出し 1 (枠付き) 5"/>
          <p:cNvSpPr/>
          <p:nvPr/>
        </p:nvSpPr>
        <p:spPr bwMode="auto">
          <a:xfrm>
            <a:off x="9788953" y="5517232"/>
            <a:ext cx="1723200" cy="313030"/>
          </a:xfrm>
          <a:prstGeom prst="borderCallout1">
            <a:avLst>
              <a:gd name="adj1" fmla="val -27617"/>
              <a:gd name="adj2" fmla="val 45573"/>
              <a:gd name="adj3" fmla="val -425822"/>
              <a:gd name="adj4" fmla="val 22420"/>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鏡筒固定つまみ</a:t>
            </a:r>
          </a:p>
        </p:txBody>
      </p:sp>
      <p:sp>
        <p:nvSpPr>
          <p:cNvPr id="7" name="線吹き出し 1 (枠付き) 6"/>
          <p:cNvSpPr/>
          <p:nvPr/>
        </p:nvSpPr>
        <p:spPr bwMode="auto">
          <a:xfrm>
            <a:off x="9756274" y="2167918"/>
            <a:ext cx="1448551" cy="313030"/>
          </a:xfrm>
          <a:prstGeom prst="borderCallout1">
            <a:avLst>
              <a:gd name="adj1" fmla="val 87837"/>
              <a:gd name="adj2" fmla="val 45373"/>
              <a:gd name="adj3" fmla="val 290550"/>
              <a:gd name="adj4" fmla="val 1745"/>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鏡筒</a:t>
            </a:r>
          </a:p>
        </p:txBody>
      </p:sp>
      <p:sp>
        <p:nvSpPr>
          <p:cNvPr id="4" name="フッター プレースホルダー 3"/>
          <p:cNvSpPr>
            <a:spLocks noGrp="1"/>
          </p:cNvSpPr>
          <p:nvPr>
            <p:ph type="ftr" sz="quarter" idx="12"/>
          </p:nvPr>
        </p:nvSpPr>
        <p:spPr/>
        <p:txBody>
          <a:bodyPr/>
          <a:lstStyle/>
          <a:p>
            <a:pPr>
              <a:defRPr/>
            </a:pPr>
            <a:r>
              <a:rPr lang="ja-JP" altLang="en-US" smtClean="0"/>
              <a:t>No data copy / No data transfer permitted</a:t>
            </a:r>
            <a:endParaRPr lang="en-US" altLang="ja-JP"/>
          </a:p>
        </p:txBody>
      </p:sp>
    </p:spTree>
    <p:extLst>
      <p:ext uri="{BB962C8B-B14F-4D97-AF65-F5344CB8AC3E}">
        <p14:creationId xmlns:p14="http://schemas.microsoft.com/office/powerpoint/2010/main" val="19851359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顕微鏡をセットする　</a:t>
            </a:r>
            <a:r>
              <a:rPr kumimoji="1" lang="en-US" altLang="ja-JP" dirty="0" smtClean="0"/>
              <a:t>3/3</a:t>
            </a:r>
            <a:endParaRPr kumimoji="1" lang="ja-JP" altLang="en-US" dirty="0"/>
          </a:p>
        </p:txBody>
      </p:sp>
      <p:sp>
        <p:nvSpPr>
          <p:cNvPr id="3" name="コンテンツ プレースホルダー 2"/>
          <p:cNvSpPr>
            <a:spLocks noGrp="1"/>
          </p:cNvSpPr>
          <p:nvPr>
            <p:ph idx="1"/>
          </p:nvPr>
        </p:nvSpPr>
        <p:spPr>
          <a:xfrm>
            <a:off x="432596" y="1219200"/>
            <a:ext cx="6239667" cy="4981575"/>
          </a:xfrm>
        </p:spPr>
        <p:txBody>
          <a:bodyPr/>
          <a:lstStyle/>
          <a:p>
            <a:pPr marL="342900" indent="-342900">
              <a:buClr>
                <a:srgbClr val="FFC000"/>
              </a:buClr>
              <a:buFont typeface="Wingdings" panose="05000000000000000000" pitchFamily="2" charset="2"/>
              <a:buChar char="p"/>
            </a:pPr>
            <a:r>
              <a:rPr kumimoji="1" lang="ja-JP" altLang="en-US" dirty="0" smtClean="0"/>
              <a:t>電源をつなぐ</a:t>
            </a:r>
            <a:endParaRPr kumimoji="1" lang="en-US" altLang="ja-JP" dirty="0" smtClean="0"/>
          </a:p>
          <a:p>
            <a:pPr marL="696913" lvl="1" indent="-342900">
              <a:buClr>
                <a:srgbClr val="FFC000"/>
              </a:buClr>
              <a:buFont typeface="Wingdings" panose="05000000000000000000" pitchFamily="2" charset="2"/>
              <a:buChar char="u"/>
            </a:pPr>
            <a:r>
              <a:rPr kumimoji="1" lang="ja-JP" altLang="en-US" dirty="0" smtClean="0"/>
              <a:t>本体のメインスイッチ㋐が「</a:t>
            </a:r>
            <a:r>
              <a:rPr kumimoji="1" lang="en-US" altLang="ja-JP" dirty="0" smtClean="0"/>
              <a:t>O</a:t>
            </a:r>
            <a:r>
              <a:rPr kumimoji="1" lang="ja-JP" altLang="en-US" dirty="0" smtClean="0"/>
              <a:t>」側になっていることを確認して下さい。</a:t>
            </a:r>
            <a:endParaRPr kumimoji="1" lang="en-US" altLang="ja-JP" dirty="0" smtClean="0"/>
          </a:p>
          <a:p>
            <a:pPr marL="696913" lvl="1" indent="-342900">
              <a:buClr>
                <a:srgbClr val="FFC000"/>
              </a:buClr>
              <a:buFont typeface="Wingdings" panose="05000000000000000000" pitchFamily="2" charset="2"/>
              <a:buChar char="u"/>
            </a:pPr>
            <a:r>
              <a:rPr lang="en-US" altLang="ja-JP" dirty="0" smtClean="0"/>
              <a:t>AC</a:t>
            </a:r>
            <a:r>
              <a:rPr lang="ja-JP" altLang="en-US" dirty="0" smtClean="0"/>
              <a:t>アダプタの端子㋑㋔を本体㋒及び電源コード㋓とつなぎ、電源コードをコンセントにつないで下さい。</a:t>
            </a:r>
            <a:endParaRPr lang="en-US" altLang="ja-JP" dirty="0" smtClean="0"/>
          </a:p>
          <a:p>
            <a:pPr marL="696913" lvl="1" indent="-342900">
              <a:buClr>
                <a:srgbClr val="FFC000"/>
              </a:buClr>
              <a:buFont typeface="Wingdings" panose="05000000000000000000" pitchFamily="2" charset="2"/>
              <a:buChar char="u"/>
            </a:pPr>
            <a:r>
              <a:rPr lang="ja-JP" altLang="en-US" dirty="0" smtClean="0"/>
              <a:t>㋑、㋓は</a:t>
            </a:r>
            <a:r>
              <a:rPr lang="ja-JP" altLang="en-US" dirty="0" smtClean="0">
                <a:solidFill>
                  <a:srgbClr val="FF0000"/>
                </a:solidFill>
              </a:rPr>
              <a:t>しっかり奥まで差し込み</a:t>
            </a:r>
            <a:r>
              <a:rPr lang="ja-JP" altLang="en-US" dirty="0" smtClean="0"/>
              <a:t>ます。</a:t>
            </a:r>
            <a:endParaRPr lang="en-US" altLang="ja-JP" dirty="0" smtClean="0"/>
          </a:p>
          <a:p>
            <a:pPr lvl="1">
              <a:buClr>
                <a:srgbClr val="FFC000"/>
              </a:buClr>
            </a:pPr>
            <a:endParaRPr lang="en-US" altLang="ja-JP" dirty="0"/>
          </a:p>
          <a:p>
            <a:pPr lvl="1">
              <a:buClr>
                <a:srgbClr val="FFC000"/>
              </a:buClr>
            </a:pPr>
            <a:r>
              <a:rPr lang="ja-JP" altLang="en-US" sz="2400" dirty="0">
                <a:solidFill>
                  <a:srgbClr val="FF0000"/>
                </a:solidFill>
              </a:rPr>
              <a:t>㊟</a:t>
            </a:r>
            <a:r>
              <a:rPr lang="ja-JP" altLang="en-US" dirty="0" smtClean="0"/>
              <a:t>３芯２芯アダプタを使用する場合、アース端子がコンセントに接触しないようご注意下さい。</a:t>
            </a:r>
            <a:endParaRPr lang="en-US" altLang="ja-JP" dirty="0" smtClean="0"/>
          </a:p>
          <a:p>
            <a:pPr marL="696913" lvl="1" indent="-342900">
              <a:buClr>
                <a:srgbClr val="FFC000"/>
              </a:buClr>
              <a:buFont typeface="Wingdings" panose="05000000000000000000" pitchFamily="2" charset="2"/>
              <a:buChar char="u"/>
            </a:pPr>
            <a:endParaRPr kumimoji="1" lang="en-US" altLang="ja-JP" dirty="0"/>
          </a:p>
          <a:p>
            <a:pPr marL="696913" lvl="1" indent="-342900">
              <a:buClr>
                <a:srgbClr val="FFC000"/>
              </a:buClr>
              <a:buFont typeface="Wingdings" panose="05000000000000000000" pitchFamily="2" charset="2"/>
              <a:buChar char="u"/>
            </a:pP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8" name="AutoShape 2" descr="data:image/jpeg;base64,/9j/4AAQSkZJRgABAQAAAQABAAD/2wBDABQODxIPDRQSEBIXFRQYHjIhHhwcHj0sLiQySUBMS0dARkVQWnNiUFVtVkVGZIhlbXd7gYKBTmCNl4x9lnN+gXz/2wBDARUXFx4aHjshITt8U0ZTfHx8fHx8fHx8fHx8fHx8fHx8fHx8fHx8fHx8fHx8fHx8fHx8fHx8fHx8fHx8fHx8fHz/wAARCAElANA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WZm3NycZ9aUM56E1rxKvkpkD7o7Vy2r6w91cBLCfbap95kGC7d+fSuCWGlvzHZSbqy5YxJpdWt494SUyun8Kc5/HpVZtbmMYMcGHz0d+1XYNJsGsAyxyeYU3cMN2f5UNp9kGeMooKw78+aS4OM/dq40Eut/mbL2O0rlE61Ou3/R92R82JMYPtVmLVYJrjyA0iufulhgN+NPk0/T0Mu0yHZGrkHgAHHOf6VFfWNulhLJbRxyKGyJBIchSeOCMH0olQTX/BLtRk0o3Vy9l+CCxB6EUZf/arH0nVjpH7tkaW2dxn5v8AVj1Arsyyqu4kBQM5PGBULCt7TOarzUpcsomIWcDJLAUDzD0LVspJHOu6J1dQeqkHmoWtma7E24YGMDmn9Uf85n7a32TM/eHu1LiXj73NaBs8g5bkgZJ5Jwc9aRrST7MY1YB9xYHsPSn9Uf8AMxe28ih+8zj5s+lGJT0D/rVoxpdBEhnikMOAcPnp6gdKsPAxmDCCIDJJO7luCMHj3FH1R/zsbq23iZoWY9A/60bZvR/1rSlt3e3Zd3zHGAMbRjoOc0ogZVVFYAKuDIR82PQY6fWj6o/5mL23kZuyb0f9aTZP/dk/Wr8r24P2lpkEKHJbfnJ6Y/Spra5juY98ciNnnCtnH1o+qf32P2jtflMrZP8A3ZP1pfLn/uyfrW1UNteQXe77PIJNhw2O1H1T+8xe1dr8pl+Xcf3ZP1o8q4/uyfrWql1BJM0KSo0q/eQHkVLR9U/vMHVa3Ri+Vcf3ZKXyrj+7JWsJ4WlMSyoZB1QMMj8KJZ4oMedKkeem5gM0fVP7zD2r25TJ8m5/uvSiK4DAsr4B5zWxTZv9S/8AummsLZ35mL2vkU9RnFtos0pTeFh5XOM5GK4pAFQBRgAcV36oJLZUYAhkA5GR09K4Wa1uLGQw3abXydrdnA7iuioduXTipOL3Ztw2VrFYLOjbTMhV/wDSAoPt0/Sq9hNdXMVwLqeVYI4uvQdQMflmm/Z2ksYraylLmf5pIy4KjAznpx0qV3+3XT24uHltY4S4weNwHf8AGpNOkru/5pIv3FqgjnRpJREVBZQ+QBgnnjpgYrN+SXT76ON5Wt7dgYTuO0gnpSSx33kyM+pwONp3KsuSw9MYp9wFOh74oZ0h37VSRjgf7XHv60ChHlsua92v69TH/h9K6u0Nw3hnN2d0xhbJJzkc4/TFctBCby5SzjbbJLkBgM7Rjqa7JrUWujNaxAtshKj1JxTgtGGOnFzjHqjB0fWYNOtDDLHIzFi2VxWmlzF4htJ4IvMh2lSWIB7/AP1qTw5blLBhPDtbzD99ecYHrV6+aW3tHeyhVpuMKF6804p212MK86bqvkXvX3voZf8AwjC97yT/AL5/+vS+HnlivLuzaQvHEflz6g4pBqGuf8+S/wDfP/16doUF1Hf3M91CYvNGcnpknNJWurFzc3Tl7WSfbYzdM1FNMuLkvE0nmNgbe2Ca2LPWU1OV7VIniLRt85Ocf5zUGgW0sV1dmeFkVj8pYdeTW1N8kMjRKpcKSoA6nHFOKdiMTOm5tJa6a3MeHRLuCaNk1FyisCVORkenWp7zUgb59N+z+YXQ/wAeM/LnFUv7S1sj/jyH/fB/xqfSNNuFu2v9QP75vuqTyPc/hxQn0iOUd51mnZaW7/IxLOGaeVNPkkaCKRt21x3+lWY44rXWreLTJXlJIWQ9vf8ADFauv2D3Mcdxagm4iPG3qR/9Y1csLSOFfPeBI7mQZkwc898UuXWxpPFJw5u/Tz7syBpl/I7omqqzr95RISR9aq6JaXFzOzwXBiWJ13jJ+fn/AOtVy5sr+x1KW709VkWbORwcZ6j86n0yXUfte25tooYSCWKqBz270W1B1ZeybTTuvL8iHTsf8JPef7rfzFX9X1N9Pa3CRq/mkg5PTGP8ap6jp1wl99u02RRIfvLuH9eKhgsb2+vI59VkRUiOQm4c/lT1Whm/ZzaqSaslt12FtBjxZcfQ/wAhT/FYzHa/75/pUdzp16dVkurWaNAzcHzMHFO1bT7y+vGdJ4jACCis/TgZpa2asXGUPawnzLRHQr90fSmzf6l/900iyR4A3r09aSWRDE4DKTtPetTzBYlUxJx/CKrajpVrqSqLhDuQ/K6nDD8atQ/6lP8AdFPoDY5u6sNaj8yCGZHswp27Thto6KeOTWUj6hBZzRiC4hgBHmKY8Hn9a7mkqHBHVDFTgrWT+RwVrFcTOWtbeUvEN/3COnpnqfatWHTtY1GJ3uJ2tS+FKyc5X6Dp9KdrPiS707U5baKGF40CkFgc8gH1roLGV7iygmlCh5EDEL0GRmhQSHUxlSe9iKx023sYlWONWkChWlKjc31NWvLT+4v5U6q97dxWNpJczthIxk+/oKs5W23dk2xf7o/KgIn90flXL6d4vDybdQiEaMflkjyQo9CP6108ciTRrJE6ujDKspyDQIXav90flRsX+6Pypao6xqDadpr3cSrIVK4BPByaALuxf7o/KjYv90flXH/8Jlc/8+sP5mj/AITC7PS2h/M0AdjgegpNqnsDXJv4ivL2xYQ2wMkZ/wBIVM5KHgbfQ1s+H9Pm06zaKWZnRm3Row5jB7H3oA1No7AUbR6ClooATAHajFLUVxL5FvJLjdsUnHrQBJiiqOm6kb9pB5PlhAOd2c5/Cr9ABSUUtABTJv8AUv8A7pp9Mm/1L/7poAIf9Sn+6KfTIf8AUp/uin0AFFFFAHA+KB/xPp/91f8A0EV2mmf8gy0/64p/IVxfin/kOz/7q/8AoIrpY9Xs9N0i0NxKN/kpiNeWPA7f40Aa0kiRRtJIwRFGSxOABWXpetW+sz3VuIxsT7gYf6xehOPr/MVymrazdavII9pSHPyQJyWPbPqa6Dw3oL2TC8uyRcEELGDwgPr6mgBmp+Eop5VewcQBmHmIeVx3I9D7V0FtbxWlukEChY4xhRT5JEiQvI6og6sxwBXLax4qBVoNMPPQzkcD/dH9aALHifWhBE1javmdxiRh/wAs1/xNJ4YV7/Rmt76ES2qNtiL/AMQHb8D/AJ4rE0XRZtWm8yQstqGzJIern0H+Nd5DFHBEsUSBI0GFUdhQBS/sPTB/y5RflXKeJTZxXq21lDHGIR+8ZB1Y9vw/rW7rviGOxVre0YSXR4JHIj9z7+1cesMzW73flO8QbDzHkbqQHa+F7A2emCSRcS3B3tnsOw/Ln8a2CQoJJAA6k1zWh+JhMVttRIWQ8JN0Vvr6Gr/iCZlhigQkeaefoO360wY6bXbdGKxI0uO44FSWesW904jIaOQ9A3Q/jWZfWscVxaWUQG7jew6kk/8A1qs+IYI1jjmQBZN2MjjNMm7JdUtb6a5VrVysewA4fHOTWXdJeW2EuJm+cfd35yK3jepBYRzznkoDjuxxWGqyalJcXUpwqKT9OOBQDK8TSBwsUhjLnGQ2B+NX/wCzNUyP3x/7+Gqdvam6t53T78WDt9RzmtXSNUEqrb3DYkHCsf4v/r0CRr0tFFIsKZN/qX/3TT6ZN/qX/wB00AEP+pT/AHRT6ZD/AKlP90U+gAooooA4jxbaTQ6kbx1/0eUABx2IHQ1V0/w/fX5DiPyIj/y0kGM/QdTXoBUMMMAR70tAGZpWh2mljdGvmT95X6/h6VeuVle3kW3kEcpU7GIyAe1S0UAebStqWpXTQT+fcToxDR9Qp+nQVv6X4TOVl1NgcciFDx+J/wAK6dI0jLFEVS53MQMZPqafQA1EWNAkahVUYCqMAVgeLBqMdqJrW4ZbYcSogww989ce1dDRQBw2j+GZ73bLdhre267ejv8A4V2kVtDFbi3jiVYQu0JjjFS0UAcVrXhqWG7T+z4y8M7bQv8AzyP+Fbs2ky/2Tb24mM08A4dv4vb/AA+lbFFAGJp1ndGZ726QtKoIRWOCxx+lQpHda1cq8yGK3Q4x0+oHqa6GigVjN1HSlvGjdH8tlwvPI2+wqpf6OEVpYnCxxpnaRycVu0yQx7CJSu0jkN0xQFjl7CybUC4SQJsweRnrWo+hxvPE27CADzFH8RHpWhGltb5MaxR54JGBmn+dFjPmJjOM7h1oBIeAAAB0FLUfnRYJ8xMDr8w4oWaJ22pIjN6BgTQMkpk3+pf/AHTT6ZN/qX/3TQAQ/wCpT/dFPpkP+pT/AHRT6AK7BvMYiUDPYt0/CmMoIx54yVxnd1NK5jMrght2OSADiovJt9yMHYhenHFUBIY5AEVpgOOcscnildJC4YzKgPGA3+c037RD8pLMSCR0+lEgi2EP5gCYGcdcUALFBIikNMTlsjmjymYuqzDnkYJyKWUxwhVcud38vT9aFljMjBS+7IBHr7UtQI3h3Bj54Uldo+bvTUgMe0m4BCHnJ96di23NH8wO4Z+Xv0pWW33MMPzksAOtMAeMSylhOAWXG0Htj0psNsEx++VuM/hmn/ukKhhIGZMAH0qMTW6rGD5mH+XkCgB8MARWHnghiOV9qlEajJEgBY7s5/hqKN4FI8sPyccen+eKVpYolUMHIz3PX/OKQCvHEQxWQI2clsYAqSIASt8wZgMHg8VG/knAPmHeeev51JGyec6qhDDqSOtAE9FJRSAWs3Uo980bBHcqpOAOP8/4VoiloAxvKkSCJVVgd5OCDx09BTbeC4a1kTEhLMcZGDyCM89s/jW3RQBjW0NwvmKYjmRA5Hvkf0q3BGY7hVKMOSRnk4x6jjrV6igApk3+pf8A3TT6ZN/qX/3TQAQ/6lP90U+mQ/6lP90U+gCo8yCcqYu+NwPXimmVA4XyQR0yDxVhzJkhRx61ExugpKjLAdDjk0wGN5UZA8gENnvmnNKOAYc55YZ4z/jSxtdHblR75/z9aEN1xuAxz2pgK7r5bN5YZs/dHXrzUSOvmc24Cnqevc/4VKTcgHoSDwBgZ6//AFqcDNvyQSuenHT60gI3cKz4hVsfdOeDTo3DOAYlUbfx/wD1Uo89XyfmHccUjC4ydrfTp/nNAEMczMWzCnykYO08e9SqQzYa2U45AAGR+f8AnilHncFt2cHOCMZ7Uipc4UM/T7x45pgEhIzsgU8cjbmkLknmBWGCScdT27U7bPx854ycHHXj9OtOCyg9SQSQST0HYikAxGY7Q0Kc/ewP8+lSRkbiBHtxnnGO/FQ+XdFZMuASRtx2q0ucYI6cA560ALRRRSEApaQUtAwooooAKKKKACmTf6l/900+mTf6l/8AdNABD/qU/wB0U+mQ/wCpT/dFEsscMZkldY0HVmOAKAElmigAM0iRgnALMBk1mahqw2iLT5VebcMuF3Io789D6YFVNWvo754IrZPOVXyDjAdsEADPbkkmpIdLQKDdN5rf3FOEH4d/xrkr4mNLQ2jBWvIX+3ZwNhhg3+vmnH5Y/rTrPVpIi4vyXDNuWSNOFHpgc/jzUn2O127fs0O302Co5NMt3B8oG3fs0fA/EdDXIsfrqacsOxpWt/bXjOtvIWZACwKkYz9R7VYrl45LmyvDjas6ryD9yZPX2/p71uaffi/SQiJ4mjbawbBGcZ4I616NOqpoxqU+XVbFyigUVqZhRSUv1oAKKKDQAUUUySSOJcyOqD1Y4oAfRVf7fZ5x9qhz/vipkdZBlHVh6g5oG4tbocKWmswQFmOAOpoRg6hlOQehouIdRRRQAUUUUAFMm/1L/wC6afTJv9S/+6aACH/Up/uimXcMNxbSR3ABiZfmz29/wp8P+pT/AHRVfULEahB5LTSRrnPyEfN7H1HtQBhaVma5jeTrHDuH1PGfyB/OtKOA3txOrSyRpDhVEbYOSMkn16j9azbWb7JfN55XaSYZHHQMDwfYHn86tX+lpeyI5nmhKsG/dMBuIzg/Xk14zlGnXvUWljpqXb0LFpI8turS48wEqxHQkHBP6VCVd7GbUfOdWjLFEBwm1SRgjuTg/nTJLyK0njtlmjiSMAGN1Ys2fQ/5yaRtGgOoC78ybjnyt3ydc/lnnFZ0pU6cnKotHsQ7vYXVQNlvLj5hJt/Ajp+ePyqzoU8f2drUkCeNmYr/AHgWJBHqOcVT1SUSTQ268lD5j+3BAH4/0q3oltE0ZvWw87FkB/55gHGB+WTXXgU1FFz/AIevc1ulFRzTR28TSzOERepNZr6pcyH9zAkS9jKck/gOn516RzGtRWJ9u1D/AJ62/wD36P8A8VThqN8Oot3/AAZf6mlcLGwc4ODg1UuL5NOtBLeON3QAdWPtVdNYYH/SLR1H96Ng4/of0qhLYf2jeNeR3S3KZxsxgxD0x/8AqqJvlXMjWlGLlabsiKXVNQv2xD/osZ6BeXP41GNJaVvMuHZmPVnYk1O1ykQKWy893PWqU1wCf3jlz9a54QxFfVaIqeOhSfLTRY/sy2HBkj/L/wCvTf7Jwd9tLtYdCjYNVPtSen60+OdWIwSp7HNafUqy1UjP+0ai+KOhcg1S/wBOcJeZuIOjEj5hWvJqtlD5b/a0CFeEUbmP4DmuenvHu08kY2KcNL3b2H+NQIIol2phR7UQc0rT3Kq1oTScVZnTpr+ns2GlaMerxlR+eK0UdZEDxsrowyGU5BriQCDycip7K8l0yXfAC8LHMkPr7r6H+daqfcwudjRUdvPHcwJNCweNxkEVJVlBTJv9S/8Aumn0yb/Uv/umgAh/1Kf7op9Mh/1Kf7op9AGBqmmw2Vu1xE0hUuA8bHeH3HBx3zk1VSS8sQow0cLfcW4XI+gOcj6GupqC4toLto1uEEnltvVT0zgjJHfrWFSjCe5rGo0rPU5WXbd3BleKJnONwWdsHHToOKml1Gd0y9ysMQ43xJx/30c1v3mn2t4qRyx42nIKcH3GfQ+lTyxQtbtDJGphK7SmOMVn9Wi93sV7WPSJgW+kXU1vuQrbq5z85LSEHqSexx9a3re3itYligjEaDoBUtRz3ENsnmTypGmcZY4rojBR2M5TctzmfFGs/ZdSggWNZBEu9gTj5j0/IZ/OprF7u+s0uktPkfOAJBnjjPOKeLTR9XubuS62SS7+GLlTs2jGOenWucsPEl/YxLHC0bwJwiOnQfUYNXYg3J7+3tZ/IvC1vNjO1hnj6jIqSO7tplzFPG3tu5/Ks6TRL/X1XVfNhjeccRNkBQOBzz6Z/GodOtodE1UjXUQB4z5Yx5inJ68fQ0rDubgpjxZcSRsYpl+7IvUf4j2NQatc6XHpUlzpkyLOCAgjcjvz8n0z2rH0/WL64uoLYtG7SuE3MnTJ68YpWC5uzwvqSOqqseoRjJVeFmXpken+farFl4ehjUPfN5r/ANwHCr/jVK/uZNLv7JJ0QyPIPLeNs/LnDAgj0PvXUkc1pzytYlRSd0UvI05LZpDDAsKAlmKDgCuZvzZ3JH9nwzQZPzM2ApX2Gcg/lVnV75b2byITi0hY5IPEj/4D+f0FUPM9FNZe0khSfYUMoUKikqBgACnDGOBSKcjI49qCCRwcVmSKQGGDTcKnPSjYBjbwR+tKSQeFzQBb0u//ALOufnY/ZJT847I3976ev511nX6Vw+QVIYYHQiup0SO5h09I7og4/wBXz8wTsD7j/CtIvoUmaFMm/wBS/wDummz3MFqm+4lSJfVmxSy/6l/901ZQsP8AqU/3RT6ZD/qU/wB0U+gBCcAmmkhvl6FhT6bkEkDqKTAMhcAn2FIMLheTmlAyAWGG/lSbiAxI4B4x3pAOU5AOMVkapaTG9S7SIzoE2FR95DnqB79+/ArYqlqsrRWTKhKvKwjUjtk4J/AZNPoNbmGbm0uUw2HUdQ6Hj8x9aqzWejSHDmOIn+6+2tS31Sw0h5ILqQRO8gCjaT8m0BT9P/r1o6tZ297ZlbpzHHGfM3qcFcdf0zSWquN6Oxi2+orZRJDb6hGYoxhVdQ2B+GDWXqsM+rzvdxO1yUULtihbC47d/XNTR6WxFuJUljEzKoYODsyeSe+SOMcjJrpdIsoLGKWO2uDOpkJYkglTgDHH0oi7jkkjl/D2lSZXUPMiB+ZRG6b8djkZGDU+qwt59vBZ2cUGoO+5LiEbF2gc5Hbt61p+JbSzWIXs0QL8o2BywwcH6jGc+maZozySaVC8rFmIIBbk4zxUSk4u5UYqSsZt7bSSahaPdzy3r2wBmZEAEag559cjPvXVXk8CWbPMxMUg2gLnc2ewxzmse8tx5RQzra2p5k2j5pGJ6ZPr+Zq3cR3M+kW80seJ4SJGQDGRgg8djg5x604SbQpRSZXtrDTr1DFAk1tJGAdr9cfTkEU+WDS7E+VLFJM4GWIBYqPU46VGsywzW90GAQMFZs8bG4OfbofwolngfUpxDPFL5gVxtcHtgjj/AHf1qrIfslz2KmpWaWjJLA2+3lGUbrj8ao8Z3HNdBZ3kFtYrBKDIyuwWNV3EgMcfQfWrKalbyqY0gmd16xCLkent+tS4mLg0c7BbT3P+oiZx644/OtCHQJ3x50qR+w+Y1dvV1K6tHjt1S0PUHzMsfbjhfrk1hWENlDeM+oXSFh8hRCzh84PLDr6Y9aFFC5TYittLtJMAm5nX+FfnYH6Dp+NMa+uZ9ZWzuA9rA65RVIDseoJI6dG4FXo5m2+XZWTBBwC48pR+BGf0qpfaReXk8Nx9qijmiPG2M4Azn155+nWmrlWsaEVjbRElYVLHq7/Mx+pPNR2bZ094ycmHdET/ALvA/TFKdP8AO/4/J5Jh/cHyJ+Q5P4k1OYo4bZo4UWNApwqjAFEU1uMfD/qU/wB0U+mQ/wCpT/dFPqxBTVOV3YwTTTISxWNQSOpJ4FIJGBKsnzYyMHg0mA4fOFYZA64pcncBjjHWoZrkRuqjHX5vaps5XK4PHFZxqRk2k9UNpoUEnORjmqOroxsxIoLeTIshAGSQDz+mavClrS10GxgXNpb36oZollUYMcgPI+hpzIZWMctxJO6AMEkPyj0JAAzyO9WpdL8os9nP9nUksY2XdGPXA4I/A4rG+1/aNsrQyo4yEmt2HK54yG7d8HNYOMo6G/PB6svLbyyQyQ3cvnK/RlG1lP4eh6VX0ezl0ITrEouRMwO5pNhGPbB9etR/bAylZb2RAep+z4b8xkVZS8sY4ljWZQiAAAk5/WpTlHYbUJEWozSKXvb2GGeLAVYs52c9sjBJz7dKqSa+u1UtIAnGAz4wvtgVoHUrVRiPfL/soh/mcD9aozQx3bR+ZbRRQxA7IwBn8SP5VS1d5ImTUVaLM6VpJ5BLNK7yKcq2fun29K17bUbjU4/s1w+zyl+fYcGb3PoPUD+VYqnLNtyY8/Ix6ke9WtOONRjwcEqwPuP/ANeK62ly6GMHeauX2voIp47YofLc7EwpwD6EY6VZLwJcJCzIJmGVXuRTvLVZGkCAyEYyf5Vi2zzy3cbh2efd8+QflU43AjoB196yO3VCR3l4HnaKFUZ5PmIjPB4GMnit7SZJvLZYbZzdYXz5JnAXdjtjPHXGBVa8lTYYdw3Hk/7K9yfStbSY2W3eaRSrTPvAPULgAfoM/jTephUXKtyC+/0e2aXUrqRoz8vlQLsDE9vU/nXM6Tbi9v7eFSWCOHZWIwEU55A69vzrY8Um4aW3jWRfKKs+3HIZQec+4OKl8LiYC4SZkKwkJGAgBA5ycgdz/KmmlojBps36KKKACmTf6l/900+mTf6l/wDdNABD/qU/3RT6ZD/qU/3RT6AIoOULf3mJx6VV1O6NrGHUfOAdpPTJ4q1bj92Xzy5LH2rO1k74nWQhFQblPrWdSXJFsGm07bmI7F8M7M0hJ3E1o6PfPHMIJWLRt90k/dNZSidwSkLMB1wC2PrtBwfarOmlWucSfK3IXnOT6ex9jisJ81OLlbY5KUKnOjrKinuIbdd080cQ9XYCsFb2W8aVWm8uzgHPlkhm5I5I6DjOB6isjVGsWuIpLRt5xtcjJHscmt4T57aHc42VzV1zXIJrNrexk3lziR8EKF7jPv0/E1SZbm5iXbbSJGykMrEA8jjAqDTY1kv13DIjUuB78AfzrakkEaPI3RQSazrT5ZcqCEOZXZlJ9yWIWcb3SsNoMIA2nHXHHr3pfKu7eAbUZgnYKDx+BrQtkMcC7v8AWP8AO59WNSA4rm57PQ15U1qUldZFDxkMp7iobi3eZWEczR7xhgeVI+narF1GIplnQYDnbIPUnofr2/GkrojK6ujnlHldirZ6Td3jyJG0CeWQCSx6HoQMfWtRdPstJgYXAW9u5R8qsnX0wOdoz1NP0MkahOOxiX9Cf8atXdhcNdvcW7RuHABVyVIx6HB4rpUm0OKV9TLS2jRkiaSVpNpYkSMB/Pjrx9KkNtEfvb2/3pGP9aS03SBrh8bpAF2r0UDPfvyTTluYHk8tJkaT+6GBNSdySsPsbW3/ALRRGjHllCyp/DvBHJHc4Pf0roKx9Nj83UHk7Qx7f+BNz/ID86uapd/Y7GSQEBz8qZ9T3/Dr+FPoclTWWhhaixv9Qcg4gVhGxHpyBj6kt+QqfRZWiv8AZIMecGxjuMllP/oY/Cn/AGX7LocOQQ8kiM2eo5GB+AwKjuUMOn6beoOUVdw7n+If1H/Aqzt71xX0sdHRSKwdQynKsMgjvS1qQFVru5WPEWCzyA9Ow9TVmqt5apNiUlleMZBHfHODUyvb3Rq3Unh/1Kf7opXcIpZjgCmROghTLAYUd6p3E3mtgfcHT3rCviI0o36lQg5MntHMnmnoN3C+lY2sA+aiO7MoYlmHU4xnp6KW/Kr8TiOZXOcDrj0pupJGyCYBgnDK8Y+YN6gVlTre0pKe7T1LcbNokhx5SeXs8oAbdnTFZer+XPIFhw0gG1mXsSRtBPrnn6Zp1ppjXcbSGKOM7uRJCyE+5GaE8uCcxyLKRCcRhLdlQepAGcn3rsrVuWm2lc56cFzLUqQWclhLKollUSdBDFlWX0HXaQTjntUttob3SLHMILdQF3Kq7mOARnPAzznv0FaMUyTJujJIyRyCCCOvBpzSCJTKz7FQbix7V46xtRSXMvU7HBW0ILrTbbTpLaS2j27i0bsSSTkZGSf939ajnjMsEsY4LqQPyqG71tb+FQCtuscitiTJaTHsAcDv1J46VWbWgpH7gMScDDEAnsOQDXfVi5S5kRDRWZfgk86COQfxKDTbqMyWsqL94qcfXtSW0dxb2yrcWzo5OT86YySTgc1H/adorlXZ1ZSQwMZ4I61i4ST2KTTH3AN1YnycbnUMmeOeoqsZDG4S4QxOehPKt9D/AJNT6a6yWpCHKI5VW9R9O3WpJZVkzbRhJZX42nkL7t6CnGTi7EyipK5a0BQZ7uTPK7Y8fgTn9f0q7q8TzafIsalzlSyDqyggkflSWENpp9uIYWHbcxySxx1NWftMX98V1qpTS+JfeZKLXQ5uS7RhFHbSAbmCMFQsyL6hR0x71bu4vsd0o8lxbpEqRsiFvXOcd+lbH2iHOdwz9KPtMP8AfH5Ue1p/zI0c5OV7GZo0rC6njWObyHHmB2QgbuhAJ9sUapFNc6tZRNBI9qvzOyjK556/kPwJrT+1Q/3/ANKPtUP9/wDQ0e1p/wAyIak3exW1pXbTXaNGkZGVwqDJOCO1ILb7RoaQAFWMKhdwIKsAMZB9CBVr7VD/AH/0NH2qH+/+hpe2pfzL7xcsuxT0Kd5bBYpopY5IP3ZEiFcgdMZ68VpVB9qh/vfoaPtUP979KPb0v5kHLLsT1Xu3ZI8qN2fl+meppftcP94/lTJbiF0I6nBxkdDR7ek/tIOWXYpUUd6ZLMkI+Y4zxnsK+fkm5tLudi2RJUuno8tospf77FlUjK7c8cfTB/GqDSwTx7WlYiXKAgEc+1PVmiRQt/MqKOB8uMDj+7XVhqiotuVyKkJS0saBS4jdAiq6McON+No9R/hVpmCIzMcKoyT7ViCdpFDjUJtpOM/KBn/vmopZY5N8M1/cMGBVlzgEdxwK7Xi4vv8AcZ+wn2JrPP2ZGYYaTMhHpuOf61X1kTNYGOCFpS7DcF6gA5/pVuSeKIfOwGOMUguoMj94BngZ715aclPnt1N+V20OaKyKcNFKp9ChFRnl9zK2wA8lTgV04v7cg4fgDJODRJeW4XLHcucZC5Fdqxc+sC7T2scvmFsZZWwMDJzgegpwkjUABlAHvXRtLb5YBQxXkqVzU0JidA8aKO/3cU3jLK/KLVdDmoJntpJGbTJblXA2kggDH4c//WrRs9WYssQ0meFGOCUXge/QVsZNGSa5amIjU+KP4sz5Xe9xMUYpSMdaMd65SxKKWjFACUUdaKACigc0pGOtACUUZA6nFLSASjuKMjIXI3HoM8mkVgx+Ug89jV017yE9gYkA469BVe9SP7KRKW2g5yOuasHmQe2TUN9IIrcMy7huAIzitP8Al5Zdyqe6sUQtsYQQZAq5PAzx/nvUrtCGEBErEklcgHGe2KrGeHygWtycdi5x26VOJITOJFhyRjkOc57YFdLT63Olp9bjT5MKjG8fOQqYU4/xp/k273ZGZCSeTjgkg1G1+XjKvCAEwy4Y5B+v4077UGjEv2dSXfDYJ7Dj+dK0gtIfK1u0O9/McAhCT/Fycc9PyqNjBFJGN0rkDdwQB+NOM4WX7P5JKMwXBYnHTp6c+lLKI1DK0CsVGfkkJ79CfWktNCVpoxqiAT+VGj5244I5x/8AqqVbOG7hU/PGBxxj5vf3qaybzlaVk2ucKRuz0qwoCgKowB0rKdRp2W5EptPTci+zITliW+XaOnAp7jb8yj7vYelPorHmb3Mm7hXNau0sWruS7qHj4AkAyAP8c8HrXQeZ5ahQrPJg4RBkkDvUCQ2d6ksnlBzKQJNw5yP5VvRfsm5yWmxMotrQqeHjhbgBy6goeTnqvP61Xu45I59SunupLYLtMQBx5hxx9a0IhbafMYLeDZvI3EN/jU0ljaTXInlhjkmHRjz09q2k3Tn7SS0ktDKMoy91PVD4XaWwR5iY2eIF2HBUkcmsLTPOjiRre+RJJVMjx3BJGCcAj34roJmQRMZsbCOQe/tVGOOyvtsclov7sYXIyAvpmlRUnTlNR93qE5xUlFvVj9a3f2ROY85AByPTIzVW5vlkjtbqzkcpFMIn/uuCOfrV65ukhIQIJFIwRnjHpU8caQoEjRUQdFAwKnllShFyjve36jU4zk0nsVdXkihsWNxG0kZYAhW29+uar6Za2FrMfs959omYEDL54+lahUMCrAEHggjINUbT7P8AamWK1hiK5w6qAaVKMp0pKN9NWE5xhJKT3IddkDRw2Xyq87ZEjttVMc8mrdg8jK/nXcV04I5iAAX24qS4FuyhLlY2BPCuM1G/k6fHuhgRAxwQgC5pRi6kI04x1e3mOU4xvJvYx9SfZqN1Ol26PBGNnzD7xP3R7YrV0uKeKGRbhAjGUlcY5XjHSonu7eQhntEcg5BYA8/lVy2n+0Jv27ecdc111aNenCPPCyuuxjTr0qkmoyuyT/lp+Bplzu+zuUAJAzgjOac/Hzf3Tz9KbclxEDGCSGU4U8kZ5rz3/E+Z1x6FMs6JEEWFg55O3APNLJPKJ5QEyQPlyvK+9WGNw2MLh2zgZG1B7+p+lMdZhKWQtjBUbn/i9celaqS6mqae5UgknaL5olXnG/y+g/z/ACp/mSbtjRoikg7NnHQUrpdCIne23cCcuCTyen6UySG7IjCh8gfMA/v9a00b6GmjfQbFLcMkhCgso3L8g49/ypZZrkKhUYBAYhUzzn6VqhgqjeQpx3oDrnG4ZPI561l7XX4TP2mt+UzElu1mkAQqnJ4SpJprjy18oybmOCCmCPbNXvMT++vr1pQwYZUgg9xUuprflE563sUklu/OAZSUwAAVxu4Gee1PsnmYyLMG4OQWHT296t01yQvHU8Cpc1JWsS5XWxEquk63cQDSKrKFY4BBNOhWX5pLllaZzltowB7VIAFAA6DiqGou3mpFkhMZPvzXTh4zxMlQTstznr1vYw52rkd4u+92gg7sAVNDaG1k853G1Ac4HPSqjIolCQMZBxg4xzVm1uJHfyJV8wHIOeo+te3iIVYYeMab91LVbO3z2PGoyhKs3Nat6drkZ82/mwPlVe390f41oQxJAm2MfU9zVKe0kgPmQElR6dVp9vf7iFm4zwHH9a5MVCVeinhn7i6Lf59zooSjSqNVl7z69PkVbiFYJNivvOMnjGPapjYTOpd3Bk9Dz+tQSxvE/wC9+8xPXvz1q7Nfom5UVi4454ArsrTxCjTVD3m93b+tDmpxotzdXRdEV4991btEWH7s7st6YPFRQ25nSRgQAgzz3qSPMNpI54MuEXPp3NOhmSG1dCDvkBI44x0q3KcFP2K6pL9RKMZOPtO2v6ELfPbqSclG2g+xGa0PNj+yJJOAwIHBGcmoLGFJbdxIMru4/CpZ7NZDHt+VVGCB6e1cWKq0J1VRm2uVvVfl9500KdWNN1Iq90UXL3DlkiwB/Ci9KuWd0GdYWQIegxVVZ5VTekuwg4EQ6YqVD9p1FXjUhQQT+Fdtakpx5ZxtFbO+zXfvc56U3GSlF6t6ruaI71BcI/lBY8YDBhntg5qcd/rS18tJ2m/U9+OlmVmhlcA71LNndIOoB7Cj7KfOL/IAQVxjJx6/WpygzkcH2pQCOrE/WjnfQrmZQj05kjMbkFd+eG6jBpyWDKsY3DcoGW9MHPFXqKbrTZTqSZTu7SW5KHegZc+2eaatnIGjJWIhcZ9Tj8P84q9RQqskrC53axVW0KrMq7FEhOHC8j2p9nA1vD5bEHngDoKnIBGD0qs0EhuQwdvL46NimpOSs2S5O1iwzAe57AdaTGMu5AwPwUVGImCkA8nGT361VuRP5QhKkh85xk/QfrTjTT0TIbLpkQLuLrg98011huAVJV9voelZqxSrIu5HU5U8KWHr+FNVrxjue0wdxzw3Q/5/Sto0eR80JakyakrSWhoww2yODGVLkZX5snHqKm2KHL4AYjBPeshZLzOfspQL8qlVYcc+/ritXYwCgHJxyxPT8PWprc7fNKd2/MUIQirRViSohbxLKZQg3H9KUoTIDubHU88fSng56jFYKUoL3XuW4xl8S2I5beOZgzgkjpzR9nh3lzGCx5JNS0U1WqJcqk7CdKDd2kNdVkXa6hl9DUT2kL7dyZ2jAwSOKnopQq1IfDJocqcJfErjVVUUKgCqOgFLRS1DbbuykrKyIHtYJGLNGMnrgkVJHGsY2xqFHtTqO9bRrVJOMZSbRHs4Ru0tRcUYoor23gqD1cfxZze1n3FxRiiij6jh/wCX8X/mP2s+4YoxRRR9Rw/8v4v/ADD2s+4mKMUUUfUcP/L+L/zD2s+4uKMUUUfUcP8Ay/i/8w9rPuGKMUUUfUcP/L+L/wAw9rPuFFFFH1HD/wAv4v8AzD2s+4fjSYooo+o4f+X8X/mHtZ9wxRiiij6jh/5fxf8AmHtZ9wxRiiij6jh/5fxf+Ye1n3DFGKKKPqOH/l/F/wCYe1n3DFGKKKPqOH/l/F/5h7WfcMUYoooWCoLVR/Fh7Wfc/9k="/>
          <p:cNvSpPr>
            <a:spLocks noChangeAspect="1" noChangeArrowheads="1"/>
          </p:cNvSpPr>
          <p:nvPr/>
        </p:nvSpPr>
        <p:spPr bwMode="auto">
          <a:xfrm>
            <a:off x="-30956"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9942" y="4535287"/>
            <a:ext cx="1028700" cy="1524000"/>
          </a:xfrm>
          <a:prstGeom prst="rect">
            <a:avLst/>
          </a:prstGeom>
        </p:spPr>
      </p:pic>
      <p:sp>
        <p:nvSpPr>
          <p:cNvPr id="19" name="楕円 18"/>
          <p:cNvSpPr/>
          <p:nvPr/>
        </p:nvSpPr>
        <p:spPr bwMode="auto">
          <a:xfrm>
            <a:off x="4334292" y="5422068"/>
            <a:ext cx="720080" cy="576064"/>
          </a:xfrm>
          <a:prstGeom prst="ellipse">
            <a:avLst/>
          </a:prstGeom>
          <a:noFill/>
          <a:ln w="635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nvGrpSpPr>
          <p:cNvPr id="11" name="グループ化 10"/>
          <p:cNvGrpSpPr/>
          <p:nvPr/>
        </p:nvGrpSpPr>
        <p:grpSpPr>
          <a:xfrm>
            <a:off x="7179603" y="1231331"/>
            <a:ext cx="4662607" cy="4717950"/>
            <a:chOff x="7179603" y="1231331"/>
            <a:chExt cx="4662607" cy="4717950"/>
          </a:xfrm>
        </p:grpSpPr>
        <p:pic>
          <p:nvPicPr>
            <p:cNvPr id="7" name="図 6"/>
            <p:cNvPicPr>
              <a:picLocks noChangeAspect="1"/>
            </p:cNvPicPr>
            <p:nvPr/>
          </p:nvPicPr>
          <p:blipFill>
            <a:blip r:embed="rId4"/>
            <a:stretch>
              <a:fillRect/>
            </a:stretch>
          </p:blipFill>
          <p:spPr>
            <a:xfrm>
              <a:off x="7179603" y="1231331"/>
              <a:ext cx="4662607" cy="4717950"/>
            </a:xfrm>
            <a:prstGeom prst="rect">
              <a:avLst/>
            </a:prstGeom>
            <a:solidFill>
              <a:schemeClr val="bg1"/>
            </a:solidFill>
          </p:spPr>
        </p:pic>
        <p:sp>
          <p:nvSpPr>
            <p:cNvPr id="12" name="テキスト ボックス 11"/>
            <p:cNvSpPr txBox="1"/>
            <p:nvPr/>
          </p:nvSpPr>
          <p:spPr>
            <a:xfrm>
              <a:off x="7636331" y="3131676"/>
              <a:ext cx="415498" cy="369332"/>
            </a:xfrm>
            <a:prstGeom prst="rect">
              <a:avLst/>
            </a:prstGeom>
            <a:solidFill>
              <a:schemeClr val="bg1"/>
            </a:solidFill>
          </p:spPr>
          <p:txBody>
            <a:bodyPr wrap="none" rtlCol="0">
              <a:spAutoFit/>
            </a:bodyPr>
            <a:lstStyle/>
            <a:p>
              <a:r>
                <a:rPr kumimoji="1" lang="ja-JP" altLang="en-US" dirty="0"/>
                <a:t>㋐</a:t>
              </a:r>
            </a:p>
          </p:txBody>
        </p:sp>
        <p:sp>
          <p:nvSpPr>
            <p:cNvPr id="13" name="テキスト ボックス 12"/>
            <p:cNvSpPr txBox="1"/>
            <p:nvPr/>
          </p:nvSpPr>
          <p:spPr>
            <a:xfrm>
              <a:off x="10920536" y="2420888"/>
              <a:ext cx="415498" cy="369332"/>
            </a:xfrm>
            <a:prstGeom prst="rect">
              <a:avLst/>
            </a:prstGeom>
            <a:solidFill>
              <a:schemeClr val="bg1"/>
            </a:solidFill>
          </p:spPr>
          <p:txBody>
            <a:bodyPr wrap="none" rtlCol="0">
              <a:spAutoFit/>
            </a:bodyPr>
            <a:lstStyle/>
            <a:p>
              <a:r>
                <a:rPr kumimoji="1" lang="ja-JP" altLang="en-US" dirty="0"/>
                <a:t>㋑</a:t>
              </a:r>
            </a:p>
          </p:txBody>
        </p:sp>
        <p:sp>
          <p:nvSpPr>
            <p:cNvPr id="14" name="テキスト ボックス 13"/>
            <p:cNvSpPr txBox="1"/>
            <p:nvPr/>
          </p:nvSpPr>
          <p:spPr>
            <a:xfrm>
              <a:off x="8976320" y="3429000"/>
              <a:ext cx="415498" cy="369332"/>
            </a:xfrm>
            <a:prstGeom prst="rect">
              <a:avLst/>
            </a:prstGeom>
            <a:solidFill>
              <a:schemeClr val="bg1"/>
            </a:solidFill>
          </p:spPr>
          <p:txBody>
            <a:bodyPr wrap="none" rtlCol="0">
              <a:spAutoFit/>
            </a:bodyPr>
            <a:lstStyle/>
            <a:p>
              <a:r>
                <a:rPr kumimoji="1" lang="ja-JP" altLang="en-US" dirty="0"/>
                <a:t>㋒</a:t>
              </a:r>
            </a:p>
          </p:txBody>
        </p:sp>
        <p:sp>
          <p:nvSpPr>
            <p:cNvPr id="15" name="テキスト ボックス 14"/>
            <p:cNvSpPr txBox="1"/>
            <p:nvPr/>
          </p:nvSpPr>
          <p:spPr>
            <a:xfrm>
              <a:off x="9048328" y="5301208"/>
              <a:ext cx="415498" cy="369332"/>
            </a:xfrm>
            <a:prstGeom prst="rect">
              <a:avLst/>
            </a:prstGeom>
            <a:solidFill>
              <a:schemeClr val="bg1"/>
            </a:solidFill>
          </p:spPr>
          <p:txBody>
            <a:bodyPr wrap="none" rtlCol="0">
              <a:spAutoFit/>
            </a:bodyPr>
            <a:lstStyle/>
            <a:p>
              <a:r>
                <a:rPr kumimoji="1" lang="ja-JP" altLang="en-US" dirty="0"/>
                <a:t>㋓</a:t>
              </a:r>
            </a:p>
          </p:txBody>
        </p:sp>
        <p:sp>
          <p:nvSpPr>
            <p:cNvPr id="18" name="フリーフォーム 17"/>
            <p:cNvSpPr/>
            <p:nvPr/>
          </p:nvSpPr>
          <p:spPr bwMode="auto">
            <a:xfrm>
              <a:off x="7484437" y="5085184"/>
              <a:ext cx="661737" cy="673768"/>
            </a:xfrm>
            <a:custGeom>
              <a:avLst/>
              <a:gdLst>
                <a:gd name="connsiteX0" fmla="*/ 36095 w 661737"/>
                <a:gd name="connsiteY0" fmla="*/ 0 h 673768"/>
                <a:gd name="connsiteX1" fmla="*/ 661737 w 661737"/>
                <a:gd name="connsiteY1" fmla="*/ 204536 h 673768"/>
                <a:gd name="connsiteX2" fmla="*/ 661737 w 661737"/>
                <a:gd name="connsiteY2" fmla="*/ 673768 h 673768"/>
                <a:gd name="connsiteX3" fmla="*/ 0 w 661737"/>
                <a:gd name="connsiteY3" fmla="*/ 649705 h 673768"/>
                <a:gd name="connsiteX4" fmla="*/ 36095 w 661737"/>
                <a:gd name="connsiteY4" fmla="*/ 0 h 673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737" h="673768">
                  <a:moveTo>
                    <a:pt x="36095" y="0"/>
                  </a:moveTo>
                  <a:lnTo>
                    <a:pt x="661737" y="204536"/>
                  </a:lnTo>
                  <a:lnTo>
                    <a:pt x="661737" y="673768"/>
                  </a:lnTo>
                  <a:lnTo>
                    <a:pt x="0" y="649705"/>
                  </a:lnTo>
                  <a:lnTo>
                    <a:pt x="36095" y="0"/>
                  </a:lnTo>
                  <a:close/>
                </a:path>
              </a:pathLst>
            </a:custGeom>
            <a:solidFill>
              <a:schemeClr val="bg1"/>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sp>
          <p:nvSpPr>
            <p:cNvPr id="10" name="テキスト ボックス 9"/>
            <p:cNvSpPr txBox="1"/>
            <p:nvPr/>
          </p:nvSpPr>
          <p:spPr>
            <a:xfrm>
              <a:off x="8184232" y="5301208"/>
              <a:ext cx="469282" cy="430887"/>
            </a:xfrm>
            <a:prstGeom prst="rect">
              <a:avLst/>
            </a:prstGeom>
            <a:solidFill>
              <a:schemeClr val="bg1"/>
            </a:solidFill>
          </p:spPr>
          <p:txBody>
            <a:bodyPr wrap="square" lIns="0" tIns="0" rIns="0" bIns="0" rtlCol="0">
              <a:spAutoFit/>
            </a:bodyPr>
            <a:lstStyle/>
            <a:p>
              <a:pPr algn="ctr">
                <a:spcBef>
                  <a:spcPts val="600"/>
                </a:spcBef>
                <a:buClr>
                  <a:schemeClr val="accent1"/>
                </a:buClr>
              </a:pPr>
              <a:r>
                <a:rPr kumimoji="1" lang="ja-JP" altLang="en-US" noProof="0" dirty="0" smtClean="0"/>
                <a:t>㋔</a:t>
              </a:r>
              <a:endParaRPr kumimoji="1" lang="en-US" altLang="ja-JP" noProof="0" dirty="0" smtClean="0"/>
            </a:p>
            <a:p>
              <a:pPr algn="ctr">
                <a:spcBef>
                  <a:spcPts val="600"/>
                </a:spcBef>
                <a:buClr>
                  <a:schemeClr val="accent1"/>
                </a:buClr>
              </a:pPr>
              <a:endParaRPr kumimoji="1" lang="ja-JP" altLang="en-US" sz="400" noProof="0" dirty="0" smtClean="0"/>
            </a:p>
          </p:txBody>
        </p:sp>
      </p:grpSp>
    </p:spTree>
    <p:extLst>
      <p:ext uri="{BB962C8B-B14F-4D97-AF65-F5344CB8AC3E}">
        <p14:creationId xmlns:p14="http://schemas.microsoft.com/office/powerpoint/2010/main" val="3070507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顕微鏡の操作を理解する。</a:t>
            </a:r>
            <a:r>
              <a:rPr kumimoji="1" lang="en-US" altLang="ja-JP" dirty="0" smtClean="0"/>
              <a:t>1/5</a:t>
            </a:r>
            <a:endParaRPr kumimoji="1" lang="ja-JP" altLang="en-US" dirty="0"/>
          </a:p>
        </p:txBody>
      </p:sp>
      <p:sp>
        <p:nvSpPr>
          <p:cNvPr id="3" name="コンテンツ プレースホルダー 2"/>
          <p:cNvSpPr>
            <a:spLocks noGrp="1"/>
          </p:cNvSpPr>
          <p:nvPr>
            <p:ph idx="1"/>
          </p:nvPr>
        </p:nvSpPr>
        <p:spPr>
          <a:xfrm>
            <a:off x="432596" y="1219200"/>
            <a:ext cx="5087341" cy="5090121"/>
          </a:xfrm>
        </p:spPr>
        <p:txBody>
          <a:bodyPr/>
          <a:lstStyle/>
          <a:p>
            <a:pPr marL="342900" indent="-342900">
              <a:buClr>
                <a:srgbClr val="FFC000"/>
              </a:buClr>
              <a:buFont typeface="Wingdings" panose="05000000000000000000" pitchFamily="2" charset="2"/>
              <a:buChar char="p"/>
            </a:pPr>
            <a:r>
              <a:rPr kumimoji="1" lang="ja-JP" altLang="en-US" dirty="0" smtClean="0"/>
              <a:t>メインスイッチ</a:t>
            </a: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r>
              <a:rPr lang="ja-JP" altLang="en-US" dirty="0" smtClean="0"/>
              <a:t>明るさ調整つまみ</a:t>
            </a:r>
            <a:endParaRPr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r>
              <a:rPr kumimoji="1" lang="ja-JP" altLang="en-US" dirty="0" smtClean="0"/>
              <a:t>コンデンサー</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pic>
        <p:nvPicPr>
          <p:cNvPr id="11" name="図 10"/>
          <p:cNvPicPr>
            <a:picLocks noChangeAspect="1"/>
          </p:cNvPicPr>
          <p:nvPr/>
        </p:nvPicPr>
        <p:blipFill>
          <a:blip r:embed="rId3"/>
          <a:stretch>
            <a:fillRect/>
          </a:stretch>
        </p:blipFill>
        <p:spPr>
          <a:xfrm>
            <a:off x="839416" y="4507544"/>
            <a:ext cx="1932671" cy="1441736"/>
          </a:xfrm>
          <a:prstGeom prst="rect">
            <a:avLst/>
          </a:prstGeom>
        </p:spPr>
      </p:pic>
      <p:sp>
        <p:nvSpPr>
          <p:cNvPr id="12" name="テキスト ボックス 11"/>
          <p:cNvSpPr txBox="1"/>
          <p:nvPr/>
        </p:nvSpPr>
        <p:spPr>
          <a:xfrm>
            <a:off x="3954423" y="1219200"/>
            <a:ext cx="2730235" cy="830997"/>
          </a:xfrm>
          <a:prstGeom prst="rect">
            <a:avLst/>
          </a:prstGeom>
          <a:solidFill>
            <a:schemeClr val="bg1"/>
          </a:solidFill>
          <a:ln w="6350">
            <a:solidFill>
              <a:schemeClr val="tx1"/>
            </a:solidFill>
          </a:ln>
        </p:spPr>
        <p:txBody>
          <a:bodyPr wrap="none" rtlCol="0">
            <a:spAutoFit/>
          </a:bodyPr>
          <a:lstStyle/>
          <a:p>
            <a:pPr marL="285750" indent="-285750">
              <a:buClr>
                <a:schemeClr val="accent6"/>
              </a:buClr>
              <a:buFont typeface="Wingdings" panose="05000000000000000000" pitchFamily="2" charset="2"/>
              <a:buChar char="p"/>
            </a:pPr>
            <a:r>
              <a:rPr lang="en-US" altLang="ja-JP" sz="1600" b="1" dirty="0" smtClean="0"/>
              <a:t>LED</a:t>
            </a:r>
            <a:r>
              <a:rPr lang="ja-JP" altLang="en-US" sz="1600" b="1" dirty="0" smtClean="0"/>
              <a:t>照明</a:t>
            </a:r>
            <a:r>
              <a:rPr kumimoji="1" lang="ja-JP" altLang="en-US" sz="1600" b="1" dirty="0"/>
              <a:t>の電源です。</a:t>
            </a:r>
            <a:endParaRPr kumimoji="1" lang="en-US" altLang="ja-JP" sz="1600" b="1" dirty="0"/>
          </a:p>
          <a:p>
            <a:pPr marL="285750" indent="-285750">
              <a:buClr>
                <a:schemeClr val="accent6"/>
              </a:buClr>
              <a:buFont typeface="Wingdings" panose="05000000000000000000" pitchFamily="2" charset="2"/>
              <a:buChar char="p"/>
            </a:pPr>
            <a:r>
              <a:rPr lang="en-US" altLang="ja-JP" sz="1600" b="1" dirty="0"/>
              <a:t>Ⅰ</a:t>
            </a:r>
            <a:r>
              <a:rPr lang="ja-JP" altLang="en-US" sz="1600" b="1" dirty="0"/>
              <a:t>　：　電源ＯＮ状態</a:t>
            </a:r>
            <a:endParaRPr lang="en-US" altLang="ja-JP" sz="1600" b="1" dirty="0"/>
          </a:p>
          <a:p>
            <a:pPr marL="285750" indent="-285750">
              <a:buClr>
                <a:schemeClr val="accent6"/>
              </a:buClr>
              <a:buFont typeface="Wingdings" panose="05000000000000000000" pitchFamily="2" charset="2"/>
              <a:buChar char="p"/>
            </a:pPr>
            <a:r>
              <a:rPr kumimoji="1" lang="ja-JP" altLang="en-US" sz="1600" b="1" dirty="0"/>
              <a:t>〇　：　電源ＯＦＦ状態</a:t>
            </a:r>
          </a:p>
        </p:txBody>
      </p:sp>
      <p:sp>
        <p:nvSpPr>
          <p:cNvPr id="13" name="テキスト ボックス 12"/>
          <p:cNvSpPr txBox="1"/>
          <p:nvPr/>
        </p:nvSpPr>
        <p:spPr>
          <a:xfrm>
            <a:off x="4361607" y="2651914"/>
            <a:ext cx="2316660" cy="584775"/>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kumimoji="1" lang="en-US" altLang="ja-JP" sz="1600" b="1" dirty="0" smtClean="0"/>
              <a:t>LED</a:t>
            </a:r>
            <a:r>
              <a:rPr kumimoji="1" lang="ja-JP" altLang="en-US" sz="1600" b="1" dirty="0" smtClean="0"/>
              <a:t>照明</a:t>
            </a:r>
            <a:r>
              <a:rPr kumimoji="1" lang="ja-JP" altLang="en-US" sz="1600" b="1" dirty="0"/>
              <a:t>の明るさを調整します。</a:t>
            </a:r>
            <a:endParaRPr kumimoji="1" lang="en-US" altLang="ja-JP" sz="1600" b="1" dirty="0"/>
          </a:p>
        </p:txBody>
      </p:sp>
      <p:pic>
        <p:nvPicPr>
          <p:cNvPr id="8" name="図 7"/>
          <p:cNvPicPr>
            <a:picLocks noChangeAspect="1"/>
          </p:cNvPicPr>
          <p:nvPr/>
        </p:nvPicPr>
        <p:blipFill>
          <a:blip r:embed="rId4"/>
          <a:stretch>
            <a:fillRect/>
          </a:stretch>
        </p:blipFill>
        <p:spPr>
          <a:xfrm>
            <a:off x="7394720" y="1168029"/>
            <a:ext cx="3933825" cy="4562475"/>
          </a:xfrm>
          <a:prstGeom prst="rect">
            <a:avLst/>
          </a:prstGeom>
        </p:spPr>
      </p:pic>
      <p:sp>
        <p:nvSpPr>
          <p:cNvPr id="23" name="線吹き出し 1 (枠付き) 22"/>
          <p:cNvSpPr/>
          <p:nvPr/>
        </p:nvSpPr>
        <p:spPr bwMode="auto">
          <a:xfrm>
            <a:off x="10340692" y="5830188"/>
            <a:ext cx="1448551" cy="313030"/>
          </a:xfrm>
          <a:prstGeom prst="borderCallout1">
            <a:avLst>
              <a:gd name="adj1" fmla="val -13707"/>
              <a:gd name="adj2" fmla="val 48780"/>
              <a:gd name="adj3" fmla="val -188422"/>
              <a:gd name="adj4" fmla="val -7473"/>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メインスイッチ</a:t>
            </a:r>
          </a:p>
        </p:txBody>
      </p:sp>
      <p:sp>
        <p:nvSpPr>
          <p:cNvPr id="24" name="線吹き出し 1 (枠付き) 23"/>
          <p:cNvSpPr/>
          <p:nvPr/>
        </p:nvSpPr>
        <p:spPr bwMode="auto">
          <a:xfrm>
            <a:off x="7948658" y="5830188"/>
            <a:ext cx="1952607" cy="337068"/>
          </a:xfrm>
          <a:prstGeom prst="borderCallout1">
            <a:avLst>
              <a:gd name="adj1" fmla="val -18037"/>
              <a:gd name="adj2" fmla="val 59818"/>
              <a:gd name="adj3" fmla="val -160123"/>
              <a:gd name="adj4" fmla="val 89985"/>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明るさ調整つまみ</a:t>
            </a:r>
          </a:p>
        </p:txBody>
      </p:sp>
      <p:sp>
        <p:nvSpPr>
          <p:cNvPr id="16" name="線吹き出し 1 (枠付き) 15"/>
          <p:cNvSpPr/>
          <p:nvPr/>
        </p:nvSpPr>
        <p:spPr bwMode="auto">
          <a:xfrm>
            <a:off x="7224382" y="4363758"/>
            <a:ext cx="1448551" cy="313030"/>
          </a:xfrm>
          <a:prstGeom prst="borderCallout1">
            <a:avLst>
              <a:gd name="adj1" fmla="val 1594"/>
              <a:gd name="adj2" fmla="val 52487"/>
              <a:gd name="adj3" fmla="val -114699"/>
              <a:gd name="adj4" fmla="val 125190"/>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コンデンサ</a:t>
            </a:r>
          </a:p>
        </p:txBody>
      </p:sp>
      <p:pic>
        <p:nvPicPr>
          <p:cNvPr id="7" name="図 6"/>
          <p:cNvPicPr>
            <a:picLocks noChangeAspect="1"/>
          </p:cNvPicPr>
          <p:nvPr/>
        </p:nvPicPr>
        <p:blipFill>
          <a:blip r:embed="rId5"/>
          <a:stretch>
            <a:fillRect/>
          </a:stretch>
        </p:blipFill>
        <p:spPr>
          <a:xfrm>
            <a:off x="2423592" y="1136334"/>
            <a:ext cx="1368152" cy="1524512"/>
          </a:xfrm>
          <a:prstGeom prst="rect">
            <a:avLst/>
          </a:prstGeom>
        </p:spPr>
      </p:pic>
      <p:pic>
        <p:nvPicPr>
          <p:cNvPr id="15" name="図 14"/>
          <p:cNvPicPr>
            <a:picLocks noChangeAspect="1"/>
          </p:cNvPicPr>
          <p:nvPr/>
        </p:nvPicPr>
        <p:blipFill>
          <a:blip r:embed="rId6"/>
          <a:stretch>
            <a:fillRect/>
          </a:stretch>
        </p:blipFill>
        <p:spPr>
          <a:xfrm>
            <a:off x="2543964" y="2716622"/>
            <a:ext cx="1607820" cy="1213173"/>
          </a:xfrm>
          <a:prstGeom prst="rect">
            <a:avLst/>
          </a:prstGeom>
        </p:spPr>
      </p:pic>
      <p:sp>
        <p:nvSpPr>
          <p:cNvPr id="20" name="テキスト ボックス 19"/>
          <p:cNvSpPr txBox="1"/>
          <p:nvPr/>
        </p:nvSpPr>
        <p:spPr>
          <a:xfrm>
            <a:off x="1415481" y="5661248"/>
            <a:ext cx="294803" cy="261610"/>
          </a:xfrm>
          <a:prstGeom prst="rect">
            <a:avLst/>
          </a:prstGeom>
          <a:solidFill>
            <a:schemeClr val="bg1"/>
          </a:solidFill>
        </p:spPr>
        <p:txBody>
          <a:bodyPr wrap="square" rtlCol="0">
            <a:spAutoFit/>
          </a:bodyPr>
          <a:lstStyle/>
          <a:p>
            <a:r>
              <a:rPr kumimoji="1" lang="ja-JP" altLang="en-US" sz="1100" dirty="0"/>
              <a:t>㋐</a:t>
            </a:r>
          </a:p>
        </p:txBody>
      </p:sp>
      <p:sp>
        <p:nvSpPr>
          <p:cNvPr id="21" name="テキスト ボックス 20"/>
          <p:cNvSpPr txBox="1"/>
          <p:nvPr/>
        </p:nvSpPr>
        <p:spPr>
          <a:xfrm>
            <a:off x="2423592" y="5399638"/>
            <a:ext cx="288032" cy="261610"/>
          </a:xfrm>
          <a:prstGeom prst="rect">
            <a:avLst/>
          </a:prstGeom>
          <a:solidFill>
            <a:schemeClr val="bg1"/>
          </a:solidFill>
        </p:spPr>
        <p:txBody>
          <a:bodyPr wrap="square" rtlCol="0">
            <a:spAutoFit/>
          </a:bodyPr>
          <a:lstStyle/>
          <a:p>
            <a:r>
              <a:rPr kumimoji="1" lang="ja-JP" altLang="en-US" sz="1100" dirty="0"/>
              <a:t>㋑</a:t>
            </a:r>
          </a:p>
        </p:txBody>
      </p:sp>
      <p:sp>
        <p:nvSpPr>
          <p:cNvPr id="14" name="テキスト ボックス 13"/>
          <p:cNvSpPr txBox="1"/>
          <p:nvPr/>
        </p:nvSpPr>
        <p:spPr>
          <a:xfrm>
            <a:off x="3029351" y="4636495"/>
            <a:ext cx="3672607" cy="1569660"/>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㋐は、内蔵する絞りを広げたり、絞ったりするレバーで、観察像の</a:t>
            </a:r>
            <a:r>
              <a:rPr lang="ja-JP" altLang="en-US" sz="1600" b="1" dirty="0">
                <a:solidFill>
                  <a:srgbClr val="FF0000"/>
                </a:solidFill>
              </a:rPr>
              <a:t>コントラストを調整</a:t>
            </a:r>
            <a:r>
              <a:rPr kumimoji="1" lang="ja-JP" altLang="en-US" sz="1600" b="1" dirty="0"/>
              <a:t>します。</a:t>
            </a:r>
            <a:endParaRPr kumimoji="1" lang="en-US" altLang="ja-JP" sz="1600" b="1" dirty="0"/>
          </a:p>
          <a:p>
            <a:pPr marL="285750" indent="-285750">
              <a:buClr>
                <a:schemeClr val="accent6"/>
              </a:buClr>
              <a:buFont typeface="Wingdings" panose="05000000000000000000" pitchFamily="2" charset="2"/>
              <a:buChar char="p"/>
            </a:pPr>
            <a:r>
              <a:rPr lang="ja-JP" altLang="en-US" sz="1600" b="1" dirty="0"/>
              <a:t>㋑はコンデンサの高さを調整するつまみです。</a:t>
            </a:r>
            <a:endParaRPr lang="en-US" altLang="ja-JP" sz="1600" b="1" dirty="0"/>
          </a:p>
          <a:p>
            <a:pPr marL="285750" indent="-285750">
              <a:buClr>
                <a:schemeClr val="accent6"/>
              </a:buClr>
              <a:buFont typeface="Wingdings" panose="05000000000000000000" pitchFamily="2" charset="2"/>
              <a:buChar char="p"/>
            </a:pPr>
            <a:r>
              <a:rPr lang="ja-JP" altLang="en-US" sz="1600" b="1" dirty="0"/>
              <a:t>一番上に上げましょう。</a:t>
            </a:r>
            <a:endParaRPr lang="en-US" altLang="ja-JP" sz="1600" b="1" dirty="0"/>
          </a:p>
        </p:txBody>
      </p:sp>
    </p:spTree>
    <p:extLst>
      <p:ext uri="{BB962C8B-B14F-4D97-AF65-F5344CB8AC3E}">
        <p14:creationId xmlns:p14="http://schemas.microsoft.com/office/powerpoint/2010/main" val="24286278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顕微鏡の操作を理解する。</a:t>
            </a:r>
            <a:r>
              <a:rPr kumimoji="1" lang="en-US" altLang="ja-JP" dirty="0" smtClean="0"/>
              <a:t>2/5</a:t>
            </a:r>
            <a:endParaRPr kumimoji="1" lang="ja-JP" altLang="en-US" dirty="0"/>
          </a:p>
        </p:txBody>
      </p:sp>
      <p:sp>
        <p:nvSpPr>
          <p:cNvPr id="3" name="コンテンツ プレースホルダー 2"/>
          <p:cNvSpPr>
            <a:spLocks noGrp="1"/>
          </p:cNvSpPr>
          <p:nvPr>
            <p:ph idx="1"/>
          </p:nvPr>
        </p:nvSpPr>
        <p:spPr>
          <a:xfrm>
            <a:off x="432596" y="1219200"/>
            <a:ext cx="5087341" cy="5090121"/>
          </a:xfrm>
        </p:spPr>
        <p:txBody>
          <a:bodyPr/>
          <a:lstStyle/>
          <a:p>
            <a:pPr marL="342900" indent="-342900">
              <a:buClr>
                <a:srgbClr val="FFC000"/>
              </a:buClr>
              <a:buFont typeface="Wingdings" panose="05000000000000000000" pitchFamily="2" charset="2"/>
              <a:buChar char="p"/>
            </a:pPr>
            <a:r>
              <a:rPr kumimoji="1" lang="en-US" altLang="ja-JP" dirty="0" smtClean="0"/>
              <a:t>X</a:t>
            </a:r>
            <a:r>
              <a:rPr kumimoji="1" lang="ja-JP" altLang="en-US" dirty="0" smtClean="0"/>
              <a:t>軸ハンドル　</a:t>
            </a:r>
            <a:r>
              <a:rPr kumimoji="1" lang="en-US" altLang="ja-JP" dirty="0" smtClean="0"/>
              <a:t>Y</a:t>
            </a:r>
            <a:r>
              <a:rPr kumimoji="1" lang="ja-JP" altLang="en-US" dirty="0" smtClean="0"/>
              <a:t>軸ハンドル</a:t>
            </a: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r>
              <a:rPr lang="ja-JP" altLang="en-US" dirty="0" smtClean="0"/>
              <a:t>クレン</a:t>
            </a:r>
            <a:r>
              <a:rPr lang="ja-JP" altLang="en-US" dirty="0"/>
              <a:t>メル</a:t>
            </a:r>
            <a:endParaRPr lang="en-US" altLang="ja-JP" dirty="0" smtClean="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a:buClr>
                <a:srgbClr val="FFC000"/>
              </a:buClr>
            </a:pP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11" name="テキスト ボックス 10"/>
          <p:cNvSpPr txBox="1"/>
          <p:nvPr/>
        </p:nvSpPr>
        <p:spPr>
          <a:xfrm>
            <a:off x="3690695" y="2058073"/>
            <a:ext cx="2981568" cy="1323439"/>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kumimoji="1" lang="ja-JP" altLang="en-US" sz="1600" b="1" dirty="0"/>
              <a:t>標本を動かすハンドルです。</a:t>
            </a:r>
            <a:endParaRPr kumimoji="1" lang="en-US" altLang="ja-JP" sz="1600" b="1" dirty="0"/>
          </a:p>
          <a:p>
            <a:pPr marL="285750" indent="-285750">
              <a:buClr>
                <a:schemeClr val="accent6"/>
              </a:buClr>
              <a:buFont typeface="Wingdings" panose="05000000000000000000" pitchFamily="2" charset="2"/>
              <a:buChar char="p"/>
            </a:pPr>
            <a:r>
              <a:rPr kumimoji="1" lang="ja-JP" altLang="en-US" sz="1600" b="1" dirty="0"/>
              <a:t>上側　</a:t>
            </a:r>
            <a:r>
              <a:rPr kumimoji="1" lang="en-US" altLang="ja-JP" sz="1600" b="1" dirty="0" smtClean="0"/>
              <a:t>Y</a:t>
            </a:r>
            <a:r>
              <a:rPr kumimoji="1" lang="ja-JP" altLang="en-US" sz="1600" b="1" dirty="0" smtClean="0"/>
              <a:t>方向</a:t>
            </a:r>
            <a:r>
              <a:rPr kumimoji="1" lang="ja-JP" altLang="en-US" sz="1600" b="1" dirty="0"/>
              <a:t>（ステージ前後）</a:t>
            </a:r>
            <a:endParaRPr kumimoji="1" lang="en-US" altLang="ja-JP" sz="1600" b="1" dirty="0"/>
          </a:p>
          <a:p>
            <a:pPr marL="285750" indent="-285750">
              <a:buClr>
                <a:schemeClr val="accent6"/>
              </a:buClr>
              <a:buFont typeface="Wingdings" panose="05000000000000000000" pitchFamily="2" charset="2"/>
              <a:buChar char="p"/>
            </a:pPr>
            <a:r>
              <a:rPr kumimoji="1" lang="ja-JP" altLang="en-US" sz="1600" b="1" dirty="0"/>
              <a:t>下側　</a:t>
            </a:r>
            <a:r>
              <a:rPr kumimoji="1" lang="en-US" altLang="ja-JP" sz="1600" b="1" dirty="0" smtClean="0"/>
              <a:t>X</a:t>
            </a:r>
            <a:r>
              <a:rPr kumimoji="1" lang="ja-JP" altLang="en-US" sz="1600" b="1" dirty="0" smtClean="0"/>
              <a:t>方向</a:t>
            </a:r>
            <a:r>
              <a:rPr kumimoji="1" lang="ja-JP" altLang="en-US" sz="1600" b="1" dirty="0"/>
              <a:t>（クレンメルを左右</a:t>
            </a:r>
            <a:r>
              <a:rPr lang="ja-JP" altLang="en-US" sz="1600" b="1" dirty="0"/>
              <a:t>に移動）</a:t>
            </a:r>
            <a:endParaRPr kumimoji="1" lang="en-US" altLang="ja-JP" sz="1600" b="1" dirty="0"/>
          </a:p>
        </p:txBody>
      </p:sp>
      <p:sp>
        <p:nvSpPr>
          <p:cNvPr id="12" name="テキスト ボックス 11"/>
          <p:cNvSpPr txBox="1"/>
          <p:nvPr/>
        </p:nvSpPr>
        <p:spPr>
          <a:xfrm>
            <a:off x="3690695" y="4800054"/>
            <a:ext cx="2981568" cy="1077218"/>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kumimoji="1" lang="ja-JP" altLang="en-US" sz="1600" b="1" dirty="0"/>
              <a:t>標本を固定するユニットです。</a:t>
            </a:r>
            <a:endParaRPr kumimoji="1" lang="en-US" altLang="ja-JP" sz="1600" b="1" dirty="0"/>
          </a:p>
          <a:p>
            <a:pPr marL="285750" indent="-285750">
              <a:buClr>
                <a:schemeClr val="accent6"/>
              </a:buClr>
              <a:buFont typeface="Wingdings" panose="05000000000000000000" pitchFamily="2" charset="2"/>
              <a:buChar char="p"/>
            </a:pPr>
            <a:r>
              <a:rPr kumimoji="1" lang="ja-JP" altLang="en-US" sz="1600" b="1" dirty="0"/>
              <a:t>右側のアームがバネ機構で開閉して、プレパラートを保持します。</a:t>
            </a:r>
          </a:p>
        </p:txBody>
      </p:sp>
      <p:pic>
        <p:nvPicPr>
          <p:cNvPr id="13" name="図 12"/>
          <p:cNvPicPr>
            <a:picLocks noChangeAspect="1"/>
          </p:cNvPicPr>
          <p:nvPr/>
        </p:nvPicPr>
        <p:blipFill>
          <a:blip r:embed="rId3"/>
          <a:stretch>
            <a:fillRect/>
          </a:stretch>
        </p:blipFill>
        <p:spPr>
          <a:xfrm>
            <a:off x="7538714" y="1458813"/>
            <a:ext cx="3933825" cy="4562475"/>
          </a:xfrm>
          <a:prstGeom prst="rect">
            <a:avLst/>
          </a:prstGeom>
        </p:spPr>
      </p:pic>
      <p:sp>
        <p:nvSpPr>
          <p:cNvPr id="14" name="線吹き出し 1 (枠付き) 13"/>
          <p:cNvSpPr/>
          <p:nvPr/>
        </p:nvSpPr>
        <p:spPr bwMode="auto">
          <a:xfrm>
            <a:off x="10334467" y="4041247"/>
            <a:ext cx="1448551" cy="313030"/>
          </a:xfrm>
          <a:prstGeom prst="borderCallout1">
            <a:avLst>
              <a:gd name="adj1" fmla="val -4434"/>
              <a:gd name="adj2" fmla="val 47778"/>
              <a:gd name="adj3" fmla="val -102644"/>
              <a:gd name="adj4" fmla="val 6155"/>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クレンメ</a:t>
            </a:r>
            <a:r>
              <a:rPr lang="ja-JP" altLang="en-US" b="1" dirty="0">
                <a:solidFill>
                  <a:schemeClr val="tx1"/>
                </a:solidFill>
                <a:latin typeface="Arial" panose="020B0604020202020204" pitchFamily="34" charset="0"/>
                <a:ea typeface="ＭＳ Ｐゴシック" panose="020B0600070205080204" pitchFamily="50" charset="-128"/>
              </a:rPr>
              <a:t>ル</a:t>
            </a:r>
            <a:endParaRPr kumimoji="1" lang="ja-JP" altLang="en-US" b="1" dirty="0">
              <a:solidFill>
                <a:schemeClr val="tx1"/>
              </a:solidFill>
              <a:latin typeface="Arial" panose="020B0604020202020204" pitchFamily="34" charset="0"/>
              <a:ea typeface="ＭＳ Ｐゴシック" panose="020B0600070205080204" pitchFamily="50" charset="-128"/>
            </a:endParaRPr>
          </a:p>
        </p:txBody>
      </p:sp>
      <p:sp>
        <p:nvSpPr>
          <p:cNvPr id="15" name="線吹き出し 1 (枠付き) 14"/>
          <p:cNvSpPr/>
          <p:nvPr/>
        </p:nvSpPr>
        <p:spPr bwMode="auto">
          <a:xfrm>
            <a:off x="7193989" y="3973111"/>
            <a:ext cx="1156529" cy="705792"/>
          </a:xfrm>
          <a:prstGeom prst="borderCallout1">
            <a:avLst>
              <a:gd name="adj1" fmla="val 50017"/>
              <a:gd name="adj2" fmla="val 99370"/>
              <a:gd name="adj3" fmla="val 40490"/>
              <a:gd name="adj4" fmla="val 128700"/>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en-US" altLang="ja-JP" b="1" dirty="0">
                <a:solidFill>
                  <a:schemeClr val="tx1"/>
                </a:solidFill>
                <a:latin typeface="Arial" panose="020B0604020202020204" pitchFamily="34" charset="0"/>
                <a:ea typeface="ＭＳ Ｐゴシック" panose="020B0600070205080204" pitchFamily="50" charset="-128"/>
              </a:rPr>
              <a:t>Y</a:t>
            </a:r>
            <a:r>
              <a:rPr kumimoji="1" lang="ja-JP" altLang="en-US" b="1" dirty="0" smtClean="0">
                <a:solidFill>
                  <a:schemeClr val="tx1"/>
                </a:solidFill>
                <a:latin typeface="Arial" panose="020B0604020202020204" pitchFamily="34" charset="0"/>
                <a:ea typeface="ＭＳ Ｐゴシック" panose="020B0600070205080204" pitchFamily="50" charset="-128"/>
              </a:rPr>
              <a:t>軸</a:t>
            </a:r>
            <a:endParaRPr kumimoji="1" lang="en-US" altLang="ja-JP" b="1" dirty="0" smtClean="0">
              <a:solidFill>
                <a:schemeClr val="tx1"/>
              </a:solidFill>
              <a:latin typeface="Arial" panose="020B0604020202020204" pitchFamily="34" charset="0"/>
              <a:ea typeface="ＭＳ Ｐゴシック" panose="020B0600070205080204" pitchFamily="50" charset="-128"/>
            </a:endParaRPr>
          </a:p>
          <a:p>
            <a:pPr algn="ctr" fontAlgn="base">
              <a:spcBef>
                <a:spcPct val="0"/>
              </a:spcBef>
              <a:spcAft>
                <a:spcPct val="0"/>
              </a:spcAft>
            </a:pPr>
            <a:r>
              <a:rPr kumimoji="1" lang="ja-JP" altLang="en-US" b="1" dirty="0" smtClean="0">
                <a:solidFill>
                  <a:schemeClr val="tx1"/>
                </a:solidFill>
                <a:latin typeface="Arial" panose="020B0604020202020204" pitchFamily="34" charset="0"/>
                <a:ea typeface="ＭＳ Ｐゴシック" panose="020B0600070205080204" pitchFamily="50" charset="-128"/>
              </a:rPr>
              <a:t>ハンドル</a:t>
            </a:r>
            <a:endParaRPr kumimoji="1" lang="ja-JP" altLang="en-US" b="1" dirty="0">
              <a:solidFill>
                <a:schemeClr val="tx1"/>
              </a:solidFill>
              <a:latin typeface="Arial" panose="020B0604020202020204" pitchFamily="34" charset="0"/>
              <a:ea typeface="ＭＳ Ｐゴシック" panose="020B0600070205080204" pitchFamily="50" charset="-128"/>
            </a:endParaRPr>
          </a:p>
        </p:txBody>
      </p:sp>
      <p:sp>
        <p:nvSpPr>
          <p:cNvPr id="16" name="線吹き出し 1 (枠付き) 15"/>
          <p:cNvSpPr/>
          <p:nvPr/>
        </p:nvSpPr>
        <p:spPr bwMode="auto">
          <a:xfrm>
            <a:off x="7199886" y="5131137"/>
            <a:ext cx="1448551" cy="313030"/>
          </a:xfrm>
          <a:prstGeom prst="borderCallout1">
            <a:avLst>
              <a:gd name="adj1" fmla="val 2058"/>
              <a:gd name="adj2" fmla="val 49381"/>
              <a:gd name="adj3" fmla="val -185177"/>
              <a:gd name="adj4" fmla="val 107956"/>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en-US" altLang="ja-JP" b="1" dirty="0" smtClean="0">
                <a:solidFill>
                  <a:schemeClr val="tx1"/>
                </a:solidFill>
                <a:latin typeface="Arial" panose="020B0604020202020204" pitchFamily="34" charset="0"/>
                <a:ea typeface="ＭＳ Ｐゴシック" panose="020B0600070205080204" pitchFamily="50" charset="-128"/>
              </a:rPr>
              <a:t>X</a:t>
            </a:r>
            <a:r>
              <a:rPr kumimoji="1" lang="ja-JP" altLang="en-US" b="1" dirty="0" smtClean="0">
                <a:solidFill>
                  <a:schemeClr val="tx1"/>
                </a:solidFill>
                <a:latin typeface="Arial" panose="020B0604020202020204" pitchFamily="34" charset="0"/>
                <a:ea typeface="ＭＳ Ｐゴシック" panose="020B0600070205080204" pitchFamily="50" charset="-128"/>
              </a:rPr>
              <a:t>軸</a:t>
            </a:r>
            <a:r>
              <a:rPr kumimoji="1" lang="ja-JP" altLang="en-US" b="1" dirty="0">
                <a:solidFill>
                  <a:schemeClr val="tx1"/>
                </a:solidFill>
                <a:latin typeface="Arial" panose="020B0604020202020204" pitchFamily="34" charset="0"/>
                <a:ea typeface="ＭＳ Ｐゴシック" panose="020B0600070205080204" pitchFamily="50" charset="-128"/>
              </a:rPr>
              <a:t>ハンドル</a:t>
            </a:r>
          </a:p>
        </p:txBody>
      </p:sp>
      <p:sp>
        <p:nvSpPr>
          <p:cNvPr id="17" name="線吹き出し 1 (枠付き) 16"/>
          <p:cNvSpPr/>
          <p:nvPr/>
        </p:nvSpPr>
        <p:spPr bwMode="auto">
          <a:xfrm>
            <a:off x="7216319" y="2559447"/>
            <a:ext cx="1448551" cy="313030"/>
          </a:xfrm>
          <a:prstGeom prst="borderCallout1">
            <a:avLst>
              <a:gd name="adj1" fmla="val 116584"/>
              <a:gd name="adj2" fmla="val 53991"/>
              <a:gd name="adj3" fmla="val 246500"/>
              <a:gd name="adj4" fmla="val 86013"/>
            </a:avLst>
          </a:prstGeom>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ステージ</a:t>
            </a:r>
          </a:p>
        </p:txBody>
      </p:sp>
      <p:pic>
        <p:nvPicPr>
          <p:cNvPr id="7" name="図 6"/>
          <p:cNvPicPr>
            <a:picLocks noChangeAspect="1"/>
          </p:cNvPicPr>
          <p:nvPr/>
        </p:nvPicPr>
        <p:blipFill>
          <a:blip r:embed="rId4"/>
          <a:stretch>
            <a:fillRect/>
          </a:stretch>
        </p:blipFill>
        <p:spPr>
          <a:xfrm>
            <a:off x="638634" y="1964567"/>
            <a:ext cx="2565875" cy="1707664"/>
          </a:xfrm>
          <a:prstGeom prst="rect">
            <a:avLst/>
          </a:prstGeom>
        </p:spPr>
      </p:pic>
      <p:pic>
        <p:nvPicPr>
          <p:cNvPr id="8" name="図 7"/>
          <p:cNvPicPr>
            <a:picLocks noChangeAspect="1"/>
          </p:cNvPicPr>
          <p:nvPr/>
        </p:nvPicPr>
        <p:blipFill>
          <a:blip r:embed="rId5"/>
          <a:stretch>
            <a:fillRect/>
          </a:stretch>
        </p:blipFill>
        <p:spPr>
          <a:xfrm>
            <a:off x="940346" y="4869160"/>
            <a:ext cx="2419350" cy="866775"/>
          </a:xfrm>
          <a:prstGeom prst="rect">
            <a:avLst/>
          </a:prstGeom>
        </p:spPr>
      </p:pic>
    </p:spTree>
    <p:extLst>
      <p:ext uri="{BB962C8B-B14F-4D97-AF65-F5344CB8AC3E}">
        <p14:creationId xmlns:p14="http://schemas.microsoft.com/office/powerpoint/2010/main" val="20811092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顕微鏡の操作を理解する。</a:t>
            </a:r>
            <a:r>
              <a:rPr kumimoji="1" lang="en-US" altLang="ja-JP" dirty="0" smtClean="0"/>
              <a:t>3/5</a:t>
            </a:r>
            <a:endParaRPr kumimoji="1" lang="ja-JP" altLang="en-US" dirty="0"/>
          </a:p>
        </p:txBody>
      </p:sp>
      <p:sp>
        <p:nvSpPr>
          <p:cNvPr id="3" name="コンテンツ プレースホルダー 2"/>
          <p:cNvSpPr>
            <a:spLocks noGrp="1"/>
          </p:cNvSpPr>
          <p:nvPr>
            <p:ph idx="1"/>
          </p:nvPr>
        </p:nvSpPr>
        <p:spPr>
          <a:xfrm>
            <a:off x="432596" y="1219200"/>
            <a:ext cx="6239667" cy="5090121"/>
          </a:xfrm>
        </p:spPr>
        <p:txBody>
          <a:bodyPr/>
          <a:lstStyle/>
          <a:p>
            <a:pPr marL="342900" indent="-342900">
              <a:buClr>
                <a:srgbClr val="FFC000"/>
              </a:buClr>
              <a:buFont typeface="Wingdings" panose="05000000000000000000" pitchFamily="2" charset="2"/>
              <a:buChar char="p"/>
            </a:pPr>
            <a:r>
              <a:rPr lang="ja-JP" altLang="en-US" dirty="0" smtClean="0"/>
              <a:t>鏡筒（きょうとう）</a:t>
            </a:r>
            <a:endParaRPr lang="en-US" altLang="ja-JP" dirty="0" smtClean="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r>
              <a:rPr kumimoji="1" lang="ja-JP" altLang="en-US" dirty="0" smtClean="0"/>
              <a:t>接眼レンズ</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pic>
        <p:nvPicPr>
          <p:cNvPr id="9" name="図 8"/>
          <p:cNvPicPr>
            <a:picLocks noChangeAspect="1"/>
          </p:cNvPicPr>
          <p:nvPr/>
        </p:nvPicPr>
        <p:blipFill>
          <a:blip r:embed="rId3"/>
          <a:stretch>
            <a:fillRect/>
          </a:stretch>
        </p:blipFill>
        <p:spPr>
          <a:xfrm>
            <a:off x="578783" y="3905235"/>
            <a:ext cx="2562137" cy="1845920"/>
          </a:xfrm>
          <a:prstGeom prst="rect">
            <a:avLst/>
          </a:prstGeom>
        </p:spPr>
      </p:pic>
      <p:sp>
        <p:nvSpPr>
          <p:cNvPr id="10" name="テキスト ボックス 9"/>
          <p:cNvSpPr txBox="1"/>
          <p:nvPr/>
        </p:nvSpPr>
        <p:spPr>
          <a:xfrm>
            <a:off x="3503712" y="1654741"/>
            <a:ext cx="3200564" cy="1077218"/>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左右の</a:t>
            </a:r>
            <a:r>
              <a:rPr kumimoji="1" lang="ja-JP" altLang="en-US" sz="1600" b="1" dirty="0"/>
              <a:t>接眼レンズを装着する</a:t>
            </a:r>
            <a:r>
              <a:rPr lang="ja-JP" altLang="en-US" sz="1600" b="1" dirty="0"/>
              <a:t>ユニットです。</a:t>
            </a:r>
            <a:endParaRPr lang="en-US" altLang="ja-JP" sz="1600" b="1" dirty="0"/>
          </a:p>
          <a:p>
            <a:pPr marL="285750" indent="-285750">
              <a:buClr>
                <a:schemeClr val="accent6"/>
              </a:buClr>
              <a:buFont typeface="Wingdings" panose="05000000000000000000" pitchFamily="2" charset="2"/>
              <a:buChar char="p"/>
            </a:pPr>
            <a:r>
              <a:rPr lang="ja-JP" altLang="en-US" sz="1600" b="1" dirty="0"/>
              <a:t>目の視度と両眼の幅を調整する構造になっています。</a:t>
            </a:r>
            <a:endParaRPr lang="en-US" altLang="ja-JP" sz="1600" b="1" dirty="0"/>
          </a:p>
        </p:txBody>
      </p:sp>
      <p:pic>
        <p:nvPicPr>
          <p:cNvPr id="12" name="図 11"/>
          <p:cNvPicPr>
            <a:picLocks noChangeAspect="1"/>
          </p:cNvPicPr>
          <p:nvPr/>
        </p:nvPicPr>
        <p:blipFill>
          <a:blip r:embed="rId4"/>
          <a:stretch>
            <a:fillRect/>
          </a:stretch>
        </p:blipFill>
        <p:spPr>
          <a:xfrm>
            <a:off x="7494302" y="1623998"/>
            <a:ext cx="3933825" cy="4562475"/>
          </a:xfrm>
          <a:prstGeom prst="rect">
            <a:avLst/>
          </a:prstGeom>
        </p:spPr>
      </p:pic>
      <p:sp>
        <p:nvSpPr>
          <p:cNvPr id="13" name="線吹き出し 1 (枠付き) 12"/>
          <p:cNvSpPr/>
          <p:nvPr/>
        </p:nvSpPr>
        <p:spPr bwMode="auto">
          <a:xfrm>
            <a:off x="8256240" y="1231264"/>
            <a:ext cx="1448551" cy="313030"/>
          </a:xfrm>
          <a:prstGeom prst="borderCallout1">
            <a:avLst>
              <a:gd name="adj1" fmla="val 106848"/>
              <a:gd name="adj2" fmla="val 50784"/>
              <a:gd name="adj3" fmla="val 194106"/>
              <a:gd name="adj4" fmla="val 40222"/>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ja-JP" altLang="en-US" b="1" dirty="0">
                <a:solidFill>
                  <a:schemeClr val="tx1"/>
                </a:solidFill>
                <a:latin typeface="Arial" panose="020B0604020202020204" pitchFamily="34" charset="0"/>
                <a:ea typeface="ＭＳ Ｐゴシック" panose="020B0600070205080204" pitchFamily="50" charset="-128"/>
              </a:rPr>
              <a:t>接眼レンズ</a:t>
            </a:r>
            <a:endParaRPr kumimoji="1" lang="ja-JP" altLang="en-US" b="1" dirty="0">
              <a:solidFill>
                <a:schemeClr val="tx1"/>
              </a:solidFill>
              <a:latin typeface="Arial" panose="020B0604020202020204" pitchFamily="34" charset="0"/>
              <a:ea typeface="ＭＳ Ｐゴシック" panose="020B0600070205080204" pitchFamily="50" charset="-128"/>
            </a:endParaRPr>
          </a:p>
        </p:txBody>
      </p:sp>
      <p:sp>
        <p:nvSpPr>
          <p:cNvPr id="16" name="線吹き出し 1 (枠付き) 15"/>
          <p:cNvSpPr/>
          <p:nvPr/>
        </p:nvSpPr>
        <p:spPr bwMode="auto">
          <a:xfrm>
            <a:off x="10335462" y="1231264"/>
            <a:ext cx="1448551" cy="313030"/>
          </a:xfrm>
          <a:prstGeom prst="borderCallout1">
            <a:avLst>
              <a:gd name="adj1" fmla="val 106847"/>
              <a:gd name="adj2" fmla="val 45373"/>
              <a:gd name="adj3" fmla="val 269684"/>
              <a:gd name="adj4" fmla="val -35728"/>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鏡筒</a:t>
            </a:r>
          </a:p>
        </p:txBody>
      </p:sp>
      <p:pic>
        <p:nvPicPr>
          <p:cNvPr id="7" name="図 6"/>
          <p:cNvPicPr>
            <a:picLocks noChangeAspect="1"/>
          </p:cNvPicPr>
          <p:nvPr/>
        </p:nvPicPr>
        <p:blipFill>
          <a:blip r:embed="rId5"/>
          <a:stretch>
            <a:fillRect/>
          </a:stretch>
        </p:blipFill>
        <p:spPr>
          <a:xfrm>
            <a:off x="407193" y="1753067"/>
            <a:ext cx="2905318" cy="1452659"/>
          </a:xfrm>
          <a:prstGeom prst="rect">
            <a:avLst/>
          </a:prstGeom>
        </p:spPr>
      </p:pic>
      <p:sp>
        <p:nvSpPr>
          <p:cNvPr id="14" name="テキスト ボックス 13"/>
          <p:cNvSpPr txBox="1"/>
          <p:nvPr/>
        </p:nvSpPr>
        <p:spPr>
          <a:xfrm>
            <a:off x="1606033" y="5353472"/>
            <a:ext cx="364202" cy="307777"/>
          </a:xfrm>
          <a:prstGeom prst="rect">
            <a:avLst/>
          </a:prstGeom>
          <a:solidFill>
            <a:schemeClr val="bg1"/>
          </a:solidFill>
        </p:spPr>
        <p:txBody>
          <a:bodyPr wrap="none" rtlCol="0">
            <a:spAutoFit/>
          </a:bodyPr>
          <a:lstStyle/>
          <a:p>
            <a:r>
              <a:rPr kumimoji="1" lang="ja-JP" altLang="en-US" sz="1400" dirty="0"/>
              <a:t>㋐</a:t>
            </a:r>
          </a:p>
        </p:txBody>
      </p:sp>
      <p:sp>
        <p:nvSpPr>
          <p:cNvPr id="11" name="テキスト ボックス 10"/>
          <p:cNvSpPr txBox="1"/>
          <p:nvPr/>
        </p:nvSpPr>
        <p:spPr>
          <a:xfrm>
            <a:off x="3503712" y="3856980"/>
            <a:ext cx="3200564" cy="2308324"/>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対物レンズで拡大した像を、</a:t>
            </a:r>
            <a:r>
              <a:rPr kumimoji="1" lang="ja-JP" altLang="en-US" sz="1600" b="1" dirty="0"/>
              <a:t>観察す</a:t>
            </a:r>
            <a:r>
              <a:rPr lang="ja-JP" altLang="en-US" sz="1600" b="1" dirty="0"/>
              <a:t>るためのレンズです。</a:t>
            </a:r>
            <a:endParaRPr lang="en-US" altLang="ja-JP" sz="1600" b="1" dirty="0"/>
          </a:p>
          <a:p>
            <a:pPr marL="285750" indent="-285750">
              <a:buClr>
                <a:schemeClr val="accent6"/>
              </a:buClr>
              <a:buFont typeface="Wingdings" panose="05000000000000000000" pitchFamily="2" charset="2"/>
              <a:buChar char="p"/>
            </a:pPr>
            <a:r>
              <a:rPr lang="ja-JP" altLang="en-US" sz="1600" b="1" dirty="0"/>
              <a:t>眼鏡をかけている人は眼鏡をしたままで、接眼</a:t>
            </a:r>
            <a:r>
              <a:rPr kumimoji="1" lang="ja-JP" altLang="en-US" sz="1600" b="1" dirty="0"/>
              <a:t>レンズと眼鏡が近接した状態で観察して下さい。</a:t>
            </a:r>
            <a:endParaRPr kumimoji="1" lang="en-US" altLang="ja-JP" sz="1600" b="1" dirty="0"/>
          </a:p>
          <a:p>
            <a:pPr marL="285750" indent="-285750">
              <a:buClr>
                <a:schemeClr val="accent6"/>
              </a:buClr>
              <a:buFont typeface="Wingdings" panose="05000000000000000000" pitchFamily="2" charset="2"/>
              <a:buChar char="p"/>
            </a:pPr>
            <a:r>
              <a:rPr lang="ja-JP" altLang="en-US" sz="1600" b="1" dirty="0"/>
              <a:t>コンタクトレンズや裸眼の人は接眼レンズ先端のゴム</a:t>
            </a:r>
            <a:r>
              <a:rPr kumimoji="1" lang="ja-JP" altLang="en-US" sz="1600" b="1" dirty="0"/>
              <a:t>（</a:t>
            </a:r>
            <a:r>
              <a:rPr lang="ja-JP" altLang="en-US" sz="1600" dirty="0"/>
              <a:t>㋐</a:t>
            </a:r>
            <a:r>
              <a:rPr kumimoji="1" lang="ja-JP" altLang="en-US" sz="1600" b="1" dirty="0"/>
              <a:t>アイシェード）を引き起こして</a:t>
            </a:r>
            <a:r>
              <a:rPr lang="ja-JP" altLang="en-US" sz="1600" b="1" dirty="0"/>
              <a:t>利用していただくと観察がしや</a:t>
            </a:r>
            <a:r>
              <a:rPr kumimoji="1" lang="ja-JP" altLang="en-US" sz="1600" b="1" dirty="0"/>
              <a:t>すくなります。</a:t>
            </a:r>
            <a:endParaRPr kumimoji="1" lang="en-US" altLang="ja-JP" sz="1600" b="1" dirty="0"/>
          </a:p>
        </p:txBody>
      </p:sp>
    </p:spTree>
    <p:extLst>
      <p:ext uri="{BB962C8B-B14F-4D97-AF65-F5344CB8AC3E}">
        <p14:creationId xmlns:p14="http://schemas.microsoft.com/office/powerpoint/2010/main" val="14679162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顕微鏡の操作を理解する。</a:t>
            </a:r>
            <a:r>
              <a:rPr kumimoji="1" lang="en-US" altLang="ja-JP" dirty="0" smtClean="0"/>
              <a:t>4/5</a:t>
            </a:r>
            <a:endParaRPr kumimoji="1" lang="ja-JP" altLang="en-US" dirty="0"/>
          </a:p>
        </p:txBody>
      </p:sp>
      <p:sp>
        <p:nvSpPr>
          <p:cNvPr id="3" name="コンテンツ プレースホルダー 2"/>
          <p:cNvSpPr>
            <a:spLocks noGrp="1"/>
          </p:cNvSpPr>
          <p:nvPr>
            <p:ph idx="1"/>
          </p:nvPr>
        </p:nvSpPr>
        <p:spPr>
          <a:xfrm>
            <a:off x="437277" y="904876"/>
            <a:ext cx="5087341" cy="5404445"/>
          </a:xfrm>
        </p:spPr>
        <p:txBody>
          <a:bodyPr/>
          <a:lstStyle/>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a:buClr>
                <a:srgbClr val="FFC000"/>
              </a:buClr>
            </a:pPr>
            <a:endParaRPr kumimoji="1" lang="en-US" altLang="ja-JP" dirty="0" smtClean="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9" name="テキスト ボックス 8"/>
          <p:cNvSpPr txBox="1"/>
          <p:nvPr/>
        </p:nvSpPr>
        <p:spPr>
          <a:xfrm>
            <a:off x="401954" y="5366603"/>
            <a:ext cx="6264895" cy="830997"/>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ピントを合わせるためにステージを上下させるためのハンドルです。</a:t>
            </a:r>
            <a:endParaRPr lang="en-US" altLang="ja-JP" sz="1600" b="1" dirty="0"/>
          </a:p>
          <a:p>
            <a:pPr marL="285750" indent="-285750">
              <a:buClr>
                <a:schemeClr val="accent6"/>
              </a:buClr>
              <a:buFont typeface="Wingdings" panose="05000000000000000000" pitchFamily="2" charset="2"/>
              <a:buChar char="p"/>
            </a:pPr>
            <a:r>
              <a:rPr lang="ja-JP" altLang="en-US" sz="1600" b="1" dirty="0"/>
              <a:t>内側は粗動ハンドルで大きく上下動します。</a:t>
            </a:r>
            <a:endParaRPr lang="en-US" altLang="ja-JP" sz="1600" b="1" dirty="0"/>
          </a:p>
          <a:p>
            <a:pPr marL="285750" indent="-285750">
              <a:buClr>
                <a:schemeClr val="accent6"/>
              </a:buClr>
              <a:buFont typeface="Wingdings" panose="05000000000000000000" pitchFamily="2" charset="2"/>
              <a:buChar char="p"/>
            </a:pPr>
            <a:r>
              <a:rPr lang="ja-JP" altLang="en-US" sz="1600" b="1" dirty="0"/>
              <a:t>外側は微動ハンドルで、微調整のためのハンドルです。</a:t>
            </a:r>
            <a:endParaRPr lang="en-US" altLang="ja-JP" sz="1600" b="1" dirty="0"/>
          </a:p>
        </p:txBody>
      </p:sp>
      <p:pic>
        <p:nvPicPr>
          <p:cNvPr id="10" name="図 9"/>
          <p:cNvPicPr>
            <a:picLocks noChangeAspect="1"/>
          </p:cNvPicPr>
          <p:nvPr/>
        </p:nvPicPr>
        <p:blipFill>
          <a:blip r:embed="rId3"/>
          <a:stretch>
            <a:fillRect/>
          </a:stretch>
        </p:blipFill>
        <p:spPr>
          <a:xfrm>
            <a:off x="7248128" y="1446315"/>
            <a:ext cx="3933825" cy="4562475"/>
          </a:xfrm>
          <a:prstGeom prst="rect">
            <a:avLst/>
          </a:prstGeom>
        </p:spPr>
      </p:pic>
      <p:sp>
        <p:nvSpPr>
          <p:cNvPr id="11" name="線吹き出し 1 (枠付き) 10"/>
          <p:cNvSpPr/>
          <p:nvPr/>
        </p:nvSpPr>
        <p:spPr bwMode="auto">
          <a:xfrm>
            <a:off x="10334467" y="3487017"/>
            <a:ext cx="1448551" cy="313030"/>
          </a:xfrm>
          <a:prstGeom prst="borderCallout1">
            <a:avLst>
              <a:gd name="adj1" fmla="val 131422"/>
              <a:gd name="adj2" fmla="val 40364"/>
              <a:gd name="adj3" fmla="val 286376"/>
              <a:gd name="adj4" fmla="val 38418"/>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微動ハンドル</a:t>
            </a:r>
          </a:p>
        </p:txBody>
      </p:sp>
      <p:sp>
        <p:nvSpPr>
          <p:cNvPr id="12" name="線吹き出し 1 (枠付き) 11"/>
          <p:cNvSpPr/>
          <p:nvPr/>
        </p:nvSpPr>
        <p:spPr bwMode="auto">
          <a:xfrm>
            <a:off x="10335462" y="5852275"/>
            <a:ext cx="1448551" cy="313030"/>
          </a:xfrm>
          <a:prstGeom prst="borderCallout1">
            <a:avLst>
              <a:gd name="adj1" fmla="val -35500"/>
              <a:gd name="adj2" fmla="val 37658"/>
              <a:gd name="adj3" fmla="val -321496"/>
              <a:gd name="adj4" fmla="val 9561"/>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粗動ハンドル</a:t>
            </a:r>
          </a:p>
        </p:txBody>
      </p:sp>
      <p:grpSp>
        <p:nvGrpSpPr>
          <p:cNvPr id="8" name="グループ化 7"/>
          <p:cNvGrpSpPr/>
          <p:nvPr/>
        </p:nvGrpSpPr>
        <p:grpSpPr>
          <a:xfrm>
            <a:off x="695400" y="2075724"/>
            <a:ext cx="5256138" cy="3004275"/>
            <a:chOff x="776582" y="1669919"/>
            <a:chExt cx="5031386" cy="2499923"/>
          </a:xfrm>
        </p:grpSpPr>
        <p:pic>
          <p:nvPicPr>
            <p:cNvPr id="7" name="図 6"/>
            <p:cNvPicPr>
              <a:picLocks noChangeAspect="1"/>
            </p:cNvPicPr>
            <p:nvPr/>
          </p:nvPicPr>
          <p:blipFill>
            <a:blip r:embed="rId4"/>
            <a:stretch>
              <a:fillRect/>
            </a:stretch>
          </p:blipFill>
          <p:spPr>
            <a:xfrm>
              <a:off x="776582" y="1835067"/>
              <a:ext cx="4527330" cy="2334775"/>
            </a:xfrm>
            <a:prstGeom prst="rect">
              <a:avLst/>
            </a:prstGeom>
          </p:spPr>
        </p:pic>
        <p:sp>
          <p:nvSpPr>
            <p:cNvPr id="19" name="テキスト ボックス 18"/>
            <p:cNvSpPr txBox="1"/>
            <p:nvPr/>
          </p:nvSpPr>
          <p:spPr>
            <a:xfrm>
              <a:off x="2550905" y="3078620"/>
              <a:ext cx="729687" cy="523220"/>
            </a:xfrm>
            <a:prstGeom prst="rect">
              <a:avLst/>
            </a:prstGeom>
            <a:solidFill>
              <a:schemeClr val="bg1"/>
            </a:solidFill>
            <a:ln>
              <a:solidFill>
                <a:schemeClr val="tx1"/>
              </a:solidFill>
            </a:ln>
          </p:spPr>
          <p:txBody>
            <a:bodyPr wrap="none" rtlCol="0">
              <a:spAutoFit/>
            </a:bodyPr>
            <a:lstStyle/>
            <a:p>
              <a:pPr algn="ctr"/>
              <a:r>
                <a:rPr kumimoji="1" lang="ja-JP" altLang="en-US" sz="1400" b="1" dirty="0"/>
                <a:t>ステージ</a:t>
              </a:r>
              <a:endParaRPr kumimoji="1" lang="en-US" altLang="ja-JP" sz="1400" b="1" dirty="0"/>
            </a:p>
            <a:p>
              <a:pPr algn="ctr"/>
              <a:r>
                <a:rPr lang="ja-JP" altLang="en-US" sz="1400" b="1" dirty="0"/>
                <a:t>上昇</a:t>
              </a:r>
              <a:endParaRPr kumimoji="1" lang="ja-JP" altLang="en-US" sz="1400" b="1" dirty="0"/>
            </a:p>
          </p:txBody>
        </p:sp>
        <p:sp>
          <p:nvSpPr>
            <p:cNvPr id="20" name="テキスト ボックス 19"/>
            <p:cNvSpPr txBox="1"/>
            <p:nvPr/>
          </p:nvSpPr>
          <p:spPr>
            <a:xfrm>
              <a:off x="5078281" y="3337828"/>
              <a:ext cx="729687" cy="523220"/>
            </a:xfrm>
            <a:prstGeom prst="rect">
              <a:avLst/>
            </a:prstGeom>
            <a:solidFill>
              <a:schemeClr val="bg1"/>
            </a:solidFill>
            <a:ln>
              <a:solidFill>
                <a:schemeClr val="tx1"/>
              </a:solidFill>
            </a:ln>
          </p:spPr>
          <p:txBody>
            <a:bodyPr wrap="none" rtlCol="0">
              <a:spAutoFit/>
            </a:bodyPr>
            <a:lstStyle/>
            <a:p>
              <a:pPr algn="ctr"/>
              <a:r>
                <a:rPr kumimoji="1" lang="ja-JP" altLang="en-US" sz="1400" b="1" dirty="0"/>
                <a:t>ステージ</a:t>
              </a:r>
              <a:endParaRPr kumimoji="1" lang="en-US" altLang="ja-JP" sz="1400" b="1" dirty="0"/>
            </a:p>
            <a:p>
              <a:pPr algn="ctr"/>
              <a:r>
                <a:rPr lang="ja-JP" altLang="en-US" sz="1400" b="1" dirty="0"/>
                <a:t>下降</a:t>
              </a:r>
              <a:endParaRPr kumimoji="1" lang="ja-JP" altLang="en-US" sz="1400" b="1" dirty="0"/>
            </a:p>
          </p:txBody>
        </p:sp>
        <p:sp>
          <p:nvSpPr>
            <p:cNvPr id="16" name="環状矢印 15"/>
            <p:cNvSpPr/>
            <p:nvPr/>
          </p:nvSpPr>
          <p:spPr bwMode="auto">
            <a:xfrm rot="16200000">
              <a:off x="3075188" y="1700320"/>
              <a:ext cx="2032978" cy="2040025"/>
            </a:xfrm>
            <a:prstGeom prst="circularArrow">
              <a:avLst>
                <a:gd name="adj1" fmla="val 14012"/>
                <a:gd name="adj2" fmla="val 1670898"/>
                <a:gd name="adj3" fmla="val 19837047"/>
                <a:gd name="adj4" fmla="val 10852713"/>
                <a:gd name="adj5" fmla="val 19831"/>
              </a:avLst>
            </a:prstGeom>
            <a:solidFill>
              <a:schemeClr val="accent5"/>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sp>
          <p:nvSpPr>
            <p:cNvPr id="21" name="環状矢印 20"/>
            <p:cNvSpPr/>
            <p:nvPr/>
          </p:nvSpPr>
          <p:spPr bwMode="auto">
            <a:xfrm rot="15573901" flipV="1">
              <a:off x="3623555" y="1686046"/>
              <a:ext cx="2032978" cy="2000724"/>
            </a:xfrm>
            <a:prstGeom prst="circularArrow">
              <a:avLst>
                <a:gd name="adj1" fmla="val 14012"/>
                <a:gd name="adj2" fmla="val 1670898"/>
                <a:gd name="adj3" fmla="val 19837047"/>
                <a:gd name="adj4" fmla="val 10852713"/>
                <a:gd name="adj5" fmla="val 19831"/>
              </a:avLst>
            </a:prstGeom>
            <a:solidFill>
              <a:schemeClr val="accent4"/>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sp>
        <p:nvSpPr>
          <p:cNvPr id="13" name="テキスト ボックス 12"/>
          <p:cNvSpPr txBox="1"/>
          <p:nvPr/>
        </p:nvSpPr>
        <p:spPr>
          <a:xfrm>
            <a:off x="442485" y="1351801"/>
            <a:ext cx="2773195" cy="276999"/>
          </a:xfrm>
          <a:prstGeom prst="rect">
            <a:avLst/>
          </a:prstGeom>
          <a:noFill/>
        </p:spPr>
        <p:txBody>
          <a:bodyPr wrap="none" lIns="0" tIns="0" rIns="0" bIns="0" rtlCol="0">
            <a:spAutoFit/>
          </a:bodyPr>
          <a:lstStyle/>
          <a:p>
            <a:pPr marL="285750" indent="-285750">
              <a:spcBef>
                <a:spcPts val="600"/>
              </a:spcBef>
              <a:buClr>
                <a:schemeClr val="accent2"/>
              </a:buClr>
              <a:buFont typeface="Wingdings" panose="05000000000000000000" pitchFamily="2" charset="2"/>
              <a:buChar char="p"/>
            </a:pPr>
            <a:r>
              <a:rPr kumimoji="1" lang="ja-JP" altLang="en-US" b="1" noProof="0" dirty="0" smtClean="0"/>
              <a:t>粗動ハンドル・微動ハンドル</a:t>
            </a:r>
          </a:p>
        </p:txBody>
      </p:sp>
    </p:spTree>
    <p:extLst>
      <p:ext uri="{BB962C8B-B14F-4D97-AF65-F5344CB8AC3E}">
        <p14:creationId xmlns:p14="http://schemas.microsoft.com/office/powerpoint/2010/main" val="3443000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顕微鏡の操作を理解する。</a:t>
            </a:r>
            <a:r>
              <a:rPr kumimoji="1" lang="en-US" altLang="ja-JP" dirty="0" smtClean="0"/>
              <a:t>5/5</a:t>
            </a:r>
            <a:endParaRPr kumimoji="1" lang="ja-JP" altLang="en-US" dirty="0"/>
          </a:p>
        </p:txBody>
      </p:sp>
      <p:sp>
        <p:nvSpPr>
          <p:cNvPr id="3" name="コンテンツ プレースホルダー 2"/>
          <p:cNvSpPr>
            <a:spLocks noGrp="1"/>
          </p:cNvSpPr>
          <p:nvPr>
            <p:ph idx="1"/>
          </p:nvPr>
        </p:nvSpPr>
        <p:spPr>
          <a:xfrm>
            <a:off x="432596" y="1219200"/>
            <a:ext cx="5087341" cy="5090121"/>
          </a:xfrm>
        </p:spPr>
        <p:txBody>
          <a:bodyPr/>
          <a:lstStyle/>
          <a:p>
            <a:pPr marL="342900" indent="-342900">
              <a:buClr>
                <a:srgbClr val="FFC000"/>
              </a:buClr>
              <a:buFont typeface="Wingdings" panose="05000000000000000000" pitchFamily="2" charset="2"/>
              <a:buChar char="p"/>
            </a:pPr>
            <a:r>
              <a:rPr kumimoji="1" lang="ja-JP" altLang="en-US" dirty="0" smtClean="0"/>
              <a:t>レボルバー</a:t>
            </a:r>
            <a:endParaRPr kumimoji="1"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r>
              <a:rPr kumimoji="1" lang="ja-JP" altLang="en-US" dirty="0" smtClean="0"/>
              <a:t>対物レンズ</a:t>
            </a:r>
            <a:endParaRPr kumimoji="1" lang="en-US" altLang="ja-JP" dirty="0" smtClean="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pic>
        <p:nvPicPr>
          <p:cNvPr id="8" name="図 7"/>
          <p:cNvPicPr>
            <a:picLocks noChangeAspect="1"/>
          </p:cNvPicPr>
          <p:nvPr/>
        </p:nvPicPr>
        <p:blipFill>
          <a:blip r:embed="rId3"/>
          <a:stretch>
            <a:fillRect/>
          </a:stretch>
        </p:blipFill>
        <p:spPr>
          <a:xfrm>
            <a:off x="659187" y="1719133"/>
            <a:ext cx="2426451" cy="1734199"/>
          </a:xfrm>
          <a:prstGeom prst="rect">
            <a:avLst/>
          </a:prstGeom>
        </p:spPr>
      </p:pic>
      <p:sp>
        <p:nvSpPr>
          <p:cNvPr id="11" name="テキスト ボックス 10"/>
          <p:cNvSpPr txBox="1"/>
          <p:nvPr/>
        </p:nvSpPr>
        <p:spPr>
          <a:xfrm>
            <a:off x="3312230" y="1715324"/>
            <a:ext cx="3392856" cy="1569660"/>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対物レンズを切り替えるためのユニットです。</a:t>
            </a:r>
            <a:endParaRPr lang="en-US" altLang="ja-JP" sz="1600" b="1" dirty="0"/>
          </a:p>
          <a:p>
            <a:pPr marL="285750" indent="-285750">
              <a:buClr>
                <a:schemeClr val="accent6"/>
              </a:buClr>
              <a:buFont typeface="Wingdings" panose="05000000000000000000" pitchFamily="2" charset="2"/>
              <a:buChar char="p"/>
            </a:pPr>
            <a:r>
              <a:rPr lang="ja-JP" altLang="en-US" sz="1600" b="1" dirty="0"/>
              <a:t>切替の際には、</a:t>
            </a:r>
            <a:r>
              <a:rPr lang="ja-JP" altLang="en-US" sz="1600" b="1" dirty="0" smtClean="0"/>
              <a:t>対物レンズ</a:t>
            </a:r>
            <a:r>
              <a:rPr lang="ja-JP" altLang="en-US" sz="1600" b="1" dirty="0"/>
              <a:t>に指をかけるのは厳禁です。図のようにレボルバーのぎざぎざの部㋐を指でつかんで切替ましょう。</a:t>
            </a:r>
            <a:endParaRPr lang="en-US" altLang="ja-JP" sz="1600" b="1" dirty="0"/>
          </a:p>
        </p:txBody>
      </p:sp>
      <p:pic>
        <p:nvPicPr>
          <p:cNvPr id="12" name="図 11"/>
          <p:cNvPicPr>
            <a:picLocks noChangeAspect="1"/>
          </p:cNvPicPr>
          <p:nvPr/>
        </p:nvPicPr>
        <p:blipFill>
          <a:blip r:embed="rId4"/>
          <a:stretch>
            <a:fillRect/>
          </a:stretch>
        </p:blipFill>
        <p:spPr>
          <a:xfrm>
            <a:off x="7706791" y="1602829"/>
            <a:ext cx="3933825" cy="4562475"/>
          </a:xfrm>
          <a:prstGeom prst="rect">
            <a:avLst/>
          </a:prstGeom>
        </p:spPr>
      </p:pic>
      <p:sp>
        <p:nvSpPr>
          <p:cNvPr id="13" name="線吹き出し 1 (枠付き) 12"/>
          <p:cNvSpPr/>
          <p:nvPr/>
        </p:nvSpPr>
        <p:spPr bwMode="auto">
          <a:xfrm>
            <a:off x="7175499" y="2679652"/>
            <a:ext cx="1448551" cy="313030"/>
          </a:xfrm>
          <a:prstGeom prst="borderCallout1">
            <a:avLst>
              <a:gd name="adj1" fmla="val 57234"/>
              <a:gd name="adj2" fmla="val 102988"/>
              <a:gd name="adj3" fmla="val 134755"/>
              <a:gd name="adj4" fmla="val 137314"/>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レボルバー</a:t>
            </a:r>
          </a:p>
        </p:txBody>
      </p:sp>
      <p:sp>
        <p:nvSpPr>
          <p:cNvPr id="14" name="線吹き出し 1 (枠付き) 13"/>
          <p:cNvSpPr/>
          <p:nvPr/>
        </p:nvSpPr>
        <p:spPr bwMode="auto">
          <a:xfrm>
            <a:off x="7175500" y="3350875"/>
            <a:ext cx="1448551" cy="313030"/>
          </a:xfrm>
          <a:prstGeom prst="borderCallout1">
            <a:avLst>
              <a:gd name="adj1" fmla="val 37296"/>
              <a:gd name="adj2" fmla="val 97577"/>
              <a:gd name="adj3" fmla="val 24403"/>
              <a:gd name="adj4" fmla="val 151943"/>
            </a:avLst>
          </a:prstGeom>
          <a:solidFill>
            <a:schemeClr val="bg1"/>
          </a:solidFill>
          <a:ln w="6350">
            <a:solidFill>
              <a:schemeClr val="tx1"/>
            </a:solidFill>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b="1" dirty="0">
                <a:solidFill>
                  <a:schemeClr val="tx1"/>
                </a:solidFill>
                <a:latin typeface="Arial" panose="020B0604020202020204" pitchFamily="34" charset="0"/>
                <a:ea typeface="ＭＳ Ｐゴシック" panose="020B0600070205080204" pitchFamily="50" charset="-128"/>
              </a:rPr>
              <a:t>対物レンズ</a:t>
            </a:r>
          </a:p>
        </p:txBody>
      </p:sp>
      <p:sp>
        <p:nvSpPr>
          <p:cNvPr id="7" name="テキスト ボックス 6"/>
          <p:cNvSpPr txBox="1"/>
          <p:nvPr/>
        </p:nvSpPr>
        <p:spPr>
          <a:xfrm>
            <a:off x="737598" y="2708920"/>
            <a:ext cx="389850" cy="338554"/>
          </a:xfrm>
          <a:prstGeom prst="rect">
            <a:avLst/>
          </a:prstGeom>
          <a:solidFill>
            <a:schemeClr val="bg1"/>
          </a:solidFill>
        </p:spPr>
        <p:txBody>
          <a:bodyPr wrap="none" rtlCol="0">
            <a:spAutoFit/>
          </a:bodyPr>
          <a:lstStyle/>
          <a:p>
            <a:r>
              <a:rPr kumimoji="1" lang="ja-JP" altLang="en-US" sz="1600" dirty="0"/>
              <a:t>㋐</a:t>
            </a:r>
          </a:p>
        </p:txBody>
      </p:sp>
      <p:pic>
        <p:nvPicPr>
          <p:cNvPr id="19" name="図 18"/>
          <p:cNvPicPr>
            <a:picLocks noChangeAspect="1"/>
          </p:cNvPicPr>
          <p:nvPr/>
        </p:nvPicPr>
        <p:blipFill>
          <a:blip r:embed="rId5"/>
          <a:stretch>
            <a:fillRect/>
          </a:stretch>
        </p:blipFill>
        <p:spPr>
          <a:xfrm>
            <a:off x="764720" y="4005065"/>
            <a:ext cx="2260743" cy="1368152"/>
          </a:xfrm>
          <a:prstGeom prst="rect">
            <a:avLst/>
          </a:prstGeom>
        </p:spPr>
      </p:pic>
      <p:sp>
        <p:nvSpPr>
          <p:cNvPr id="10" name="テキスト ボックス 9"/>
          <p:cNvSpPr txBox="1"/>
          <p:nvPr/>
        </p:nvSpPr>
        <p:spPr>
          <a:xfrm>
            <a:off x="3357587" y="3959185"/>
            <a:ext cx="3347499" cy="2062103"/>
          </a:xfrm>
          <a:prstGeom prst="rect">
            <a:avLst/>
          </a:prstGeom>
          <a:solidFill>
            <a:schemeClr val="bg1"/>
          </a:solidFill>
          <a:ln w="6350">
            <a:solidFill>
              <a:schemeClr val="tx1"/>
            </a:solidFill>
          </a:ln>
        </p:spPr>
        <p:txBody>
          <a:bodyPr wrap="square" rtlCol="0">
            <a:spAutoFit/>
          </a:bodyPr>
          <a:lstStyle/>
          <a:p>
            <a:pPr marL="285750" indent="-285750">
              <a:buClr>
                <a:schemeClr val="accent6"/>
              </a:buClr>
              <a:buFont typeface="Wingdings" panose="05000000000000000000" pitchFamily="2" charset="2"/>
              <a:buChar char="p"/>
            </a:pPr>
            <a:r>
              <a:rPr lang="ja-JP" altLang="en-US" sz="1600" b="1" dirty="0"/>
              <a:t>標本側に配置される拡大レンズで、</a:t>
            </a:r>
            <a:r>
              <a:rPr lang="en-US" altLang="ja-JP" sz="1600" b="1" dirty="0"/>
              <a:t>4×</a:t>
            </a:r>
            <a:r>
              <a:rPr lang="ja-JP" altLang="en-US" sz="1600" b="1" dirty="0" err="1"/>
              <a:t>、</a:t>
            </a:r>
            <a:r>
              <a:rPr lang="en-US" altLang="ja-JP" sz="1600" b="1" dirty="0"/>
              <a:t>10×</a:t>
            </a:r>
            <a:r>
              <a:rPr lang="ja-JP" altLang="en-US" sz="1600" b="1" dirty="0" err="1"/>
              <a:t>、</a:t>
            </a:r>
            <a:r>
              <a:rPr lang="en-US" altLang="ja-JP" sz="1600" b="1" dirty="0"/>
              <a:t>40×</a:t>
            </a:r>
            <a:r>
              <a:rPr lang="ja-JP" altLang="en-US" sz="1600" b="1" dirty="0" err="1"/>
              <a:t>、</a:t>
            </a:r>
            <a:r>
              <a:rPr lang="en-US" altLang="ja-JP" sz="1600" b="1" dirty="0"/>
              <a:t>100×</a:t>
            </a:r>
            <a:r>
              <a:rPr lang="ja-JP" altLang="en-US" sz="1600" b="1" dirty="0"/>
              <a:t>が装着できます。</a:t>
            </a:r>
            <a:endParaRPr lang="en-US" altLang="ja-JP" sz="1600" b="1" dirty="0"/>
          </a:p>
          <a:p>
            <a:pPr marL="285750" indent="-285750">
              <a:buClr>
                <a:schemeClr val="accent6"/>
              </a:buClr>
              <a:buFont typeface="Wingdings" panose="05000000000000000000" pitchFamily="2" charset="2"/>
              <a:buChar char="p"/>
            </a:pPr>
            <a:r>
              <a:rPr lang="ja-JP" altLang="en-US" sz="1600" b="1" dirty="0"/>
              <a:t>レボルバーにしっかりねじ込んであり、</a:t>
            </a:r>
            <a:r>
              <a:rPr lang="ja-JP" altLang="en-US" sz="1600" b="1" dirty="0">
                <a:solidFill>
                  <a:srgbClr val="FF0000"/>
                </a:solidFill>
              </a:rPr>
              <a:t>ゆるみがないか</a:t>
            </a:r>
            <a:r>
              <a:rPr lang="ja-JP" altLang="en-US" sz="1600" b="1" dirty="0"/>
              <a:t>確認しましょう。</a:t>
            </a:r>
            <a:endParaRPr lang="en-US" altLang="ja-JP" sz="1600" b="1" dirty="0"/>
          </a:p>
          <a:p>
            <a:pPr marL="285750" indent="-285750">
              <a:buClr>
                <a:schemeClr val="accent6"/>
              </a:buClr>
              <a:buFont typeface="Wingdings" panose="05000000000000000000" pitchFamily="2" charset="2"/>
              <a:buChar char="p"/>
            </a:pPr>
            <a:r>
              <a:rPr lang="ja-JP" altLang="en-US" sz="1600" b="1" dirty="0"/>
              <a:t>「対物レンズの倍率✕接眼レンズの倍率」が観察している観察の総合倍率となります。</a:t>
            </a:r>
            <a:endParaRPr lang="en-US" altLang="ja-JP" sz="1600" b="1" dirty="0"/>
          </a:p>
        </p:txBody>
      </p:sp>
    </p:spTree>
    <p:extLst>
      <p:ext uri="{BB962C8B-B14F-4D97-AF65-F5344CB8AC3E}">
        <p14:creationId xmlns:p14="http://schemas.microsoft.com/office/powerpoint/2010/main" val="4245050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標本を観察する　</a:t>
            </a:r>
            <a:r>
              <a:rPr kumimoji="1" lang="en-US" altLang="ja-JP" dirty="0" smtClean="0"/>
              <a:t>1/5</a:t>
            </a:r>
            <a:endParaRPr kumimoji="1" lang="ja-JP" altLang="en-US" dirty="0"/>
          </a:p>
        </p:txBody>
      </p:sp>
      <p:sp>
        <p:nvSpPr>
          <p:cNvPr id="3" name="コンテンツ プレースホルダー 2"/>
          <p:cNvSpPr>
            <a:spLocks noGrp="1"/>
          </p:cNvSpPr>
          <p:nvPr>
            <p:ph idx="1"/>
          </p:nvPr>
        </p:nvSpPr>
        <p:spPr>
          <a:xfrm>
            <a:off x="432596" y="1219201"/>
            <a:ext cx="6239667" cy="4978400"/>
          </a:xfrm>
        </p:spPr>
        <p:txBody>
          <a:bodyPr/>
          <a:lstStyle/>
          <a:p>
            <a:pPr marL="342900" indent="-342900">
              <a:buClr>
                <a:srgbClr val="FFC000"/>
              </a:buClr>
              <a:buFont typeface="Wingdings" panose="05000000000000000000" pitchFamily="2" charset="2"/>
              <a:buChar char="p"/>
            </a:pPr>
            <a:r>
              <a:rPr lang="ja-JP" altLang="en-US" dirty="0" smtClean="0"/>
              <a:t>メインスイッチを入れます。</a:t>
            </a:r>
            <a:endParaRPr kumimoji="1" lang="en-US" altLang="ja-JP" dirty="0" smtClean="0"/>
          </a:p>
          <a:p>
            <a:pPr marL="342900" indent="-342900">
              <a:buClr>
                <a:srgbClr val="FFC000"/>
              </a:buClr>
              <a:buFont typeface="Wingdings" panose="05000000000000000000" pitchFamily="2" charset="2"/>
              <a:buChar char="p"/>
            </a:pPr>
            <a:r>
              <a:rPr kumimoji="1" lang="ja-JP" altLang="en-US" dirty="0" smtClean="0"/>
              <a:t>標本をセットします。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ステージを下げます。</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カバーガラスが上になるよ</a:t>
            </a:r>
            <a:r>
              <a:rPr lang="ja-JP" altLang="en-US" dirty="0" smtClean="0"/>
              <a:t>うにステージにプレパラート標本</a:t>
            </a:r>
            <a:r>
              <a:rPr lang="ja-JP" altLang="en-US" dirty="0" smtClean="0"/>
              <a:t>を置きます</a:t>
            </a:r>
            <a:r>
              <a:rPr lang="ja-JP" altLang="en-US" dirty="0" smtClean="0"/>
              <a:t>。</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クレンメ</a:t>
            </a:r>
            <a:r>
              <a:rPr lang="ja-JP" altLang="en-US" dirty="0" smtClean="0"/>
              <a:t>ルの根本のレバー㋐を奥側に押しこんでクレンメル㋑を開き、プレパラート標本を奥まで入れます。</a:t>
            </a:r>
            <a:endParaRPr lang="en-US" altLang="ja-JP" dirty="0" smtClean="0"/>
          </a:p>
          <a:p>
            <a:pPr marL="696913" lvl="1" indent="-342900">
              <a:buClr>
                <a:srgbClr val="FFC000"/>
              </a:buClr>
              <a:buFont typeface="Wingdings" panose="05000000000000000000" pitchFamily="2" charset="2"/>
              <a:buChar char="u"/>
            </a:pPr>
            <a:r>
              <a:rPr lang="ja-JP" altLang="en-US" dirty="0" smtClean="0"/>
              <a:t>レバーを静かにもとに戻してクレンメルを閉じ、標本を水平に固定します。</a:t>
            </a:r>
            <a:endParaRPr lang="en-US" altLang="ja-JP" dirty="0" smtClean="0"/>
          </a:p>
          <a:p>
            <a:pPr marL="696913" lvl="1" indent="-342900">
              <a:buClr>
                <a:srgbClr val="FFC000"/>
              </a:buClr>
              <a:buFont typeface="Wingdings" panose="05000000000000000000" pitchFamily="2" charset="2"/>
              <a:buChar char="u"/>
            </a:pPr>
            <a:endParaRPr lang="en-US" altLang="ja-JP" dirty="0"/>
          </a:p>
          <a:p>
            <a:pPr lvl="1">
              <a:buClr>
                <a:srgbClr val="FFC000"/>
              </a:buClr>
            </a:pPr>
            <a:r>
              <a:rPr lang="ja-JP" altLang="en-US" sz="2400" dirty="0">
                <a:solidFill>
                  <a:srgbClr val="FF0000"/>
                </a:solidFill>
              </a:rPr>
              <a:t>㊟</a:t>
            </a:r>
            <a:r>
              <a:rPr lang="ja-JP" altLang="en-US" dirty="0" smtClean="0"/>
              <a:t>クレンメルをバネの勢いで強く戻すことは厳禁です。スライドガラスの角が割れることがあります。</a:t>
            </a:r>
            <a:endParaRPr lang="en-US" altLang="ja-JP" dirty="0" smtClean="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pic>
        <p:nvPicPr>
          <p:cNvPr id="8" name="図 7"/>
          <p:cNvPicPr>
            <a:picLocks noChangeAspect="1"/>
          </p:cNvPicPr>
          <p:nvPr/>
        </p:nvPicPr>
        <p:blipFill>
          <a:blip r:embed="rId3"/>
          <a:stretch>
            <a:fillRect/>
          </a:stretch>
        </p:blipFill>
        <p:spPr>
          <a:xfrm>
            <a:off x="7149975" y="1280767"/>
            <a:ext cx="2398141" cy="1516471"/>
          </a:xfrm>
          <a:prstGeom prst="rect">
            <a:avLst/>
          </a:prstGeom>
        </p:spPr>
      </p:pic>
      <p:grpSp>
        <p:nvGrpSpPr>
          <p:cNvPr id="13" name="グループ化 12"/>
          <p:cNvGrpSpPr/>
          <p:nvPr/>
        </p:nvGrpSpPr>
        <p:grpSpPr>
          <a:xfrm>
            <a:off x="8180018" y="2582810"/>
            <a:ext cx="3598786" cy="1732398"/>
            <a:chOff x="8116666" y="764704"/>
            <a:chExt cx="3755170" cy="1973833"/>
          </a:xfrm>
        </p:grpSpPr>
        <p:pic>
          <p:nvPicPr>
            <p:cNvPr id="11" name="図 10"/>
            <p:cNvPicPr>
              <a:picLocks noChangeAspect="1"/>
            </p:cNvPicPr>
            <p:nvPr/>
          </p:nvPicPr>
          <p:blipFill>
            <a:blip r:embed="rId4"/>
            <a:stretch>
              <a:fillRect/>
            </a:stretch>
          </p:blipFill>
          <p:spPr>
            <a:xfrm>
              <a:off x="8116666" y="1076170"/>
              <a:ext cx="3755170" cy="1662367"/>
            </a:xfrm>
            <a:prstGeom prst="rect">
              <a:avLst/>
            </a:prstGeom>
          </p:spPr>
        </p:pic>
        <p:sp>
          <p:nvSpPr>
            <p:cNvPr id="12" name="テキスト ボックス 11"/>
            <p:cNvSpPr txBox="1"/>
            <p:nvPr/>
          </p:nvSpPr>
          <p:spPr>
            <a:xfrm>
              <a:off x="9191550" y="764704"/>
              <a:ext cx="1675459" cy="261610"/>
            </a:xfrm>
            <a:prstGeom prst="rect">
              <a:avLst/>
            </a:prstGeom>
            <a:noFill/>
          </p:spPr>
          <p:txBody>
            <a:bodyPr wrap="none" rtlCol="0">
              <a:spAutoFit/>
            </a:bodyPr>
            <a:lstStyle/>
            <a:p>
              <a:r>
                <a:rPr kumimoji="1" lang="ja-JP" altLang="en-US" sz="1100" b="1" dirty="0"/>
                <a:t>プレパラートを横から</a:t>
              </a:r>
              <a:r>
                <a:rPr lang="ja-JP" altLang="en-US" sz="1100" b="1" dirty="0"/>
                <a:t>見た図</a:t>
              </a:r>
              <a:endParaRPr kumimoji="1" lang="en-US" altLang="ja-JP" sz="1100" b="1" dirty="0"/>
            </a:p>
          </p:txBody>
        </p:sp>
      </p:grpSp>
      <p:grpSp>
        <p:nvGrpSpPr>
          <p:cNvPr id="10" name="グループ化 9"/>
          <p:cNvGrpSpPr/>
          <p:nvPr/>
        </p:nvGrpSpPr>
        <p:grpSpPr>
          <a:xfrm>
            <a:off x="7680176" y="4482352"/>
            <a:ext cx="3663184" cy="1715248"/>
            <a:chOff x="6744072" y="3488694"/>
            <a:chExt cx="4309642" cy="2244562"/>
          </a:xfrm>
        </p:grpSpPr>
        <p:grpSp>
          <p:nvGrpSpPr>
            <p:cNvPr id="9" name="グループ化 8"/>
            <p:cNvGrpSpPr/>
            <p:nvPr/>
          </p:nvGrpSpPr>
          <p:grpSpPr>
            <a:xfrm>
              <a:off x="6744072" y="3488694"/>
              <a:ext cx="4309642" cy="2244562"/>
              <a:chOff x="6744072" y="3488694"/>
              <a:chExt cx="4309642" cy="2244562"/>
            </a:xfrm>
          </p:grpSpPr>
          <p:pic>
            <p:nvPicPr>
              <p:cNvPr id="7" name="図 6"/>
              <p:cNvPicPr>
                <a:picLocks noChangeAspect="1"/>
              </p:cNvPicPr>
              <p:nvPr/>
            </p:nvPicPr>
            <p:blipFill>
              <a:blip r:embed="rId5"/>
              <a:stretch>
                <a:fillRect/>
              </a:stretch>
            </p:blipFill>
            <p:spPr>
              <a:xfrm>
                <a:off x="6744072" y="3488694"/>
                <a:ext cx="3773467" cy="2244562"/>
              </a:xfrm>
              <a:prstGeom prst="rect">
                <a:avLst/>
              </a:prstGeom>
            </p:spPr>
          </p:pic>
          <p:sp>
            <p:nvSpPr>
              <p:cNvPr id="14" name="テキスト ボックス 13"/>
              <p:cNvSpPr txBox="1"/>
              <p:nvPr/>
            </p:nvSpPr>
            <p:spPr>
              <a:xfrm>
                <a:off x="10322613" y="3861048"/>
                <a:ext cx="389850" cy="338554"/>
              </a:xfrm>
              <a:prstGeom prst="rect">
                <a:avLst/>
              </a:prstGeom>
              <a:solidFill>
                <a:schemeClr val="bg1"/>
              </a:solidFill>
            </p:spPr>
            <p:txBody>
              <a:bodyPr wrap="none" rtlCol="0">
                <a:spAutoFit/>
              </a:bodyPr>
              <a:lstStyle/>
              <a:p>
                <a:r>
                  <a:rPr kumimoji="1" lang="ja-JP" altLang="en-US" sz="1600" dirty="0"/>
                  <a:t>㋑</a:t>
                </a:r>
              </a:p>
            </p:txBody>
          </p:sp>
          <p:sp>
            <p:nvSpPr>
              <p:cNvPr id="15" name="テキスト ボックス 14"/>
              <p:cNvSpPr txBox="1"/>
              <p:nvPr/>
            </p:nvSpPr>
            <p:spPr>
              <a:xfrm>
                <a:off x="10458679" y="4746630"/>
                <a:ext cx="595035" cy="338554"/>
              </a:xfrm>
              <a:prstGeom prst="rect">
                <a:avLst/>
              </a:prstGeom>
              <a:solidFill>
                <a:schemeClr val="bg1"/>
              </a:solidFill>
            </p:spPr>
            <p:txBody>
              <a:bodyPr wrap="none" rtlCol="0">
                <a:spAutoFit/>
              </a:bodyPr>
              <a:lstStyle/>
              <a:p>
                <a:r>
                  <a:rPr kumimoji="1" lang="ja-JP" altLang="en-US" sz="1600" dirty="0"/>
                  <a:t>←㋐</a:t>
                </a:r>
              </a:p>
            </p:txBody>
          </p:sp>
        </p:grpSp>
        <p:sp>
          <p:nvSpPr>
            <p:cNvPr id="17" name="テキスト ボックス 16"/>
            <p:cNvSpPr txBox="1"/>
            <p:nvPr/>
          </p:nvSpPr>
          <p:spPr>
            <a:xfrm>
              <a:off x="7022392" y="5363924"/>
              <a:ext cx="3290508" cy="369332"/>
            </a:xfrm>
            <a:prstGeom prst="rect">
              <a:avLst/>
            </a:prstGeom>
            <a:solidFill>
              <a:schemeClr val="bg1"/>
            </a:solidFill>
            <a:ln w="6350">
              <a:solidFill>
                <a:schemeClr val="tx1"/>
              </a:solidFill>
            </a:ln>
          </p:spPr>
          <p:txBody>
            <a:bodyPr wrap="square" rtlCol="0">
              <a:spAutoFit/>
            </a:bodyPr>
            <a:lstStyle/>
            <a:p>
              <a:pPr algn="ctr"/>
              <a:r>
                <a:rPr kumimoji="1" lang="ja-JP" altLang="en-US" dirty="0">
                  <a:ea typeface="Meiryo UI" panose="020B0604030504040204" pitchFamily="50" charset="-128"/>
                  <a:cs typeface="Meiryo UI" panose="020B0604030504040204" pitchFamily="50" charset="-128"/>
                </a:rPr>
                <a:t>開閉はゆっくり優しく行う。</a:t>
              </a:r>
            </a:p>
          </p:txBody>
        </p:sp>
      </p:grpSp>
    </p:spTree>
    <p:extLst>
      <p:ext uri="{BB962C8B-B14F-4D97-AF65-F5344CB8AC3E}">
        <p14:creationId xmlns:p14="http://schemas.microsoft.com/office/powerpoint/2010/main" val="1005305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標本を観察する　</a:t>
            </a:r>
            <a:r>
              <a:rPr kumimoji="1" lang="en-US" altLang="ja-JP" dirty="0" smtClean="0"/>
              <a:t>2/5</a:t>
            </a:r>
            <a:endParaRPr kumimoji="1" lang="ja-JP" altLang="en-US" dirty="0"/>
          </a:p>
        </p:txBody>
      </p:sp>
      <p:sp>
        <p:nvSpPr>
          <p:cNvPr id="3" name="コンテンツ プレースホルダー 2"/>
          <p:cNvSpPr>
            <a:spLocks noGrp="1"/>
          </p:cNvSpPr>
          <p:nvPr>
            <p:ph idx="1"/>
          </p:nvPr>
        </p:nvSpPr>
        <p:spPr>
          <a:xfrm>
            <a:off x="432596" y="1219201"/>
            <a:ext cx="6239667" cy="4978400"/>
          </a:xfrm>
        </p:spPr>
        <p:txBody>
          <a:bodyPr/>
          <a:lstStyle/>
          <a:p>
            <a:pPr marL="342900" indent="-342900">
              <a:buClr>
                <a:srgbClr val="FFC000"/>
              </a:buClr>
              <a:buFont typeface="Wingdings" panose="05000000000000000000" pitchFamily="2" charset="2"/>
              <a:buChar char="p"/>
            </a:pPr>
            <a:r>
              <a:rPr kumimoji="1" lang="ja-JP" altLang="en-US" dirty="0" smtClean="0"/>
              <a:t>１０Ｘ対物レンズでピントを合わせる</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はじめに、</a:t>
            </a:r>
            <a:r>
              <a:rPr lang="ja-JP" altLang="en-US" dirty="0" smtClean="0">
                <a:solidFill>
                  <a:srgbClr val="FF0000"/>
                </a:solidFill>
              </a:rPr>
              <a:t>接眼レンズをのぞかず</a:t>
            </a:r>
            <a:r>
              <a:rPr lang="ja-JP" altLang="en-US" dirty="0" smtClean="0"/>
              <a:t>に標本</a:t>
            </a:r>
            <a:r>
              <a:rPr kumimoji="1" lang="ja-JP" altLang="en-US" dirty="0" smtClean="0"/>
              <a:t>と対物レンズ先端㋒の距離を横から見ながらステージと標本がぶつからない</a:t>
            </a:r>
            <a:r>
              <a:rPr lang="ja-JP" altLang="en-US" dirty="0" smtClean="0"/>
              <a:t>ぎりぎりのところまで</a:t>
            </a:r>
            <a:r>
              <a:rPr kumimoji="1" lang="ja-JP" altLang="en-US" dirty="0" smtClean="0"/>
              <a:t>上げます。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どの方向に粗動ハンドルを回せばステージが上下するか確認してから操作しましょう。</a:t>
            </a:r>
            <a:endParaRPr lang="en-US" altLang="ja-JP" dirty="0" smtClean="0"/>
          </a:p>
          <a:p>
            <a:pPr marL="696913" lvl="1" indent="-342900">
              <a:buClr>
                <a:srgbClr val="FFC000"/>
              </a:buClr>
              <a:buFont typeface="Wingdings" panose="05000000000000000000" pitchFamily="2" charset="2"/>
              <a:buChar char="u"/>
            </a:pPr>
            <a:r>
              <a:rPr lang="ja-JP" altLang="en-US" dirty="0" smtClean="0"/>
              <a:t>接眼レンズをのぞきながら、粗動ハンドル㋐を回してゆっくりとステージを下げていきます。</a:t>
            </a:r>
            <a:endParaRPr lang="en-US" altLang="ja-JP" dirty="0"/>
          </a:p>
          <a:p>
            <a:pPr marL="696913" lvl="1" indent="-342900">
              <a:buClr>
                <a:srgbClr val="FFC000"/>
              </a:buClr>
              <a:buFont typeface="Wingdings" panose="05000000000000000000" pitchFamily="2" charset="2"/>
              <a:buChar char="u"/>
            </a:pPr>
            <a:r>
              <a:rPr lang="ja-JP" altLang="en-US" dirty="0" smtClean="0"/>
              <a:t>ある程度標本が見えてきたら、微動ハンドル㋑も使ってはっきり見えるようにピントを合わせます。</a:t>
            </a:r>
            <a:endParaRPr lang="en-US" altLang="ja-JP" dirty="0" smtClean="0"/>
          </a:p>
          <a:p>
            <a:pPr marL="696913" lvl="1" indent="-342900">
              <a:buClr>
                <a:srgbClr val="FFC000"/>
              </a:buClr>
              <a:buFont typeface="Wingdings" panose="05000000000000000000" pitchFamily="2" charset="2"/>
              <a:buChar char="u"/>
            </a:pPr>
            <a:endParaRPr lang="en-US" altLang="ja-JP" dirty="0" smtClean="0"/>
          </a:p>
          <a:p>
            <a:pPr lvl="1">
              <a:buClr>
                <a:srgbClr val="FFC000"/>
              </a:buClr>
            </a:pPr>
            <a:r>
              <a:rPr lang="ja-JP" altLang="en-US" sz="2400" dirty="0">
                <a:solidFill>
                  <a:srgbClr val="FF0000"/>
                </a:solidFill>
              </a:rPr>
              <a:t>㊟</a:t>
            </a:r>
            <a:r>
              <a:rPr lang="ja-JP" altLang="en-US" dirty="0" smtClean="0"/>
              <a:t>粗動ハンドルでステージを上げるときには接眼レンズはのぞかないこと。</a:t>
            </a:r>
            <a:endParaRPr lang="en-US" altLang="ja-JP" dirty="0" smtClean="0"/>
          </a:p>
          <a:p>
            <a:pPr marL="342900" indent="-342900">
              <a:buClr>
                <a:srgbClr val="FFC000"/>
              </a:buClr>
              <a:buFont typeface="Wingdings" panose="05000000000000000000" pitchFamily="2" charset="2"/>
              <a:buChar char="p"/>
            </a:pPr>
            <a:endParaRPr lang="en-US" altLang="ja-JP" dirty="0"/>
          </a:p>
          <a:p>
            <a:pPr marL="342900" indent="-342900">
              <a:buClr>
                <a:srgbClr val="FFC000"/>
              </a:buClr>
              <a:buFont typeface="Wingdings" panose="05000000000000000000" pitchFamily="2" charset="2"/>
              <a:buChar char="p"/>
            </a:pPr>
            <a:endParaRPr kumimoji="1" lang="en-US" altLang="ja-JP" dirty="0" smtClean="0"/>
          </a:p>
          <a:p>
            <a:pPr marL="342900" indent="-342900">
              <a:buClr>
                <a:srgbClr val="FFC000"/>
              </a:buClr>
              <a:buFont typeface="Wingdings" panose="05000000000000000000" pitchFamily="2" charset="2"/>
              <a:buChar char="p"/>
            </a:pP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pSp>
        <p:nvGrpSpPr>
          <p:cNvPr id="8" name="グループ化 7"/>
          <p:cNvGrpSpPr/>
          <p:nvPr/>
        </p:nvGrpSpPr>
        <p:grpSpPr>
          <a:xfrm>
            <a:off x="6960096" y="1628800"/>
            <a:ext cx="4680520" cy="3508996"/>
            <a:chOff x="6384032" y="1000124"/>
            <a:chExt cx="4940116" cy="3508996"/>
          </a:xfrm>
        </p:grpSpPr>
        <p:grpSp>
          <p:nvGrpSpPr>
            <p:cNvPr id="13" name="グループ化 12"/>
            <p:cNvGrpSpPr/>
            <p:nvPr/>
          </p:nvGrpSpPr>
          <p:grpSpPr>
            <a:xfrm>
              <a:off x="6384032" y="1000124"/>
              <a:ext cx="4940116" cy="3508996"/>
              <a:chOff x="6383238" y="1000124"/>
              <a:chExt cx="4940116" cy="3508996"/>
            </a:xfrm>
          </p:grpSpPr>
          <p:pic>
            <p:nvPicPr>
              <p:cNvPr id="7" name="図 6"/>
              <p:cNvPicPr>
                <a:picLocks noChangeAspect="1"/>
              </p:cNvPicPr>
              <p:nvPr/>
            </p:nvPicPr>
            <p:blipFill>
              <a:blip r:embed="rId3"/>
              <a:stretch>
                <a:fillRect/>
              </a:stretch>
            </p:blipFill>
            <p:spPr>
              <a:xfrm>
                <a:off x="6383238" y="1000124"/>
                <a:ext cx="4940116" cy="3508996"/>
              </a:xfrm>
              <a:prstGeom prst="rect">
                <a:avLst/>
              </a:prstGeom>
            </p:spPr>
          </p:pic>
          <p:sp>
            <p:nvSpPr>
              <p:cNvPr id="9" name="テキスト ボックス 8"/>
              <p:cNvSpPr txBox="1"/>
              <p:nvPr/>
            </p:nvSpPr>
            <p:spPr>
              <a:xfrm>
                <a:off x="10351952" y="2636912"/>
                <a:ext cx="495781" cy="400110"/>
              </a:xfrm>
              <a:prstGeom prst="rect">
                <a:avLst/>
              </a:prstGeom>
              <a:solidFill>
                <a:schemeClr val="bg1"/>
              </a:solidFill>
            </p:spPr>
            <p:txBody>
              <a:bodyPr wrap="square" rtlCol="0">
                <a:spAutoFit/>
              </a:bodyPr>
              <a:lstStyle/>
              <a:p>
                <a:r>
                  <a:rPr kumimoji="1" lang="ja-JP" altLang="en-US" sz="2000" dirty="0"/>
                  <a:t>㋐</a:t>
                </a:r>
              </a:p>
            </p:txBody>
          </p:sp>
          <p:sp>
            <p:nvSpPr>
              <p:cNvPr id="10" name="テキスト ボックス 9"/>
              <p:cNvSpPr txBox="1"/>
              <p:nvPr/>
            </p:nvSpPr>
            <p:spPr>
              <a:xfrm>
                <a:off x="10420716" y="3747810"/>
                <a:ext cx="441146" cy="400110"/>
              </a:xfrm>
              <a:prstGeom prst="rect">
                <a:avLst/>
              </a:prstGeom>
              <a:solidFill>
                <a:schemeClr val="bg1"/>
              </a:solidFill>
            </p:spPr>
            <p:txBody>
              <a:bodyPr wrap="none" rtlCol="0">
                <a:spAutoFit/>
              </a:bodyPr>
              <a:lstStyle/>
              <a:p>
                <a:r>
                  <a:rPr kumimoji="1" lang="ja-JP" altLang="en-US" sz="2000" dirty="0"/>
                  <a:t>㋑</a:t>
                </a:r>
              </a:p>
            </p:txBody>
          </p:sp>
          <p:sp>
            <p:nvSpPr>
              <p:cNvPr id="11" name="テキスト ボックス 10"/>
              <p:cNvSpPr txBox="1"/>
              <p:nvPr/>
            </p:nvSpPr>
            <p:spPr>
              <a:xfrm>
                <a:off x="7319343" y="1484784"/>
                <a:ext cx="432047" cy="369332"/>
              </a:xfrm>
              <a:prstGeom prst="rect">
                <a:avLst/>
              </a:prstGeom>
              <a:solidFill>
                <a:schemeClr val="bg1"/>
              </a:solidFill>
            </p:spPr>
            <p:txBody>
              <a:bodyPr wrap="square" rtlCol="0">
                <a:spAutoFit/>
              </a:bodyPr>
              <a:lstStyle/>
              <a:p>
                <a:r>
                  <a:rPr kumimoji="1" lang="ja-JP" altLang="en-US" dirty="0"/>
                  <a:t>㋒</a:t>
                </a:r>
              </a:p>
            </p:txBody>
          </p:sp>
          <p:sp>
            <p:nvSpPr>
              <p:cNvPr id="12" name="正方形/長方形 11"/>
              <p:cNvSpPr/>
              <p:nvPr/>
            </p:nvSpPr>
            <p:spPr bwMode="auto">
              <a:xfrm>
                <a:off x="6671270" y="2204864"/>
                <a:ext cx="504056" cy="360040"/>
              </a:xfrm>
              <a:prstGeom prst="rect">
                <a:avLst/>
              </a:prstGeom>
              <a:solidFill>
                <a:schemeClr val="bg1"/>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sp>
          <p:nvSpPr>
            <p:cNvPr id="14" name="テキスト ボックス 13"/>
            <p:cNvSpPr txBox="1"/>
            <p:nvPr/>
          </p:nvSpPr>
          <p:spPr>
            <a:xfrm>
              <a:off x="7783687" y="3705931"/>
              <a:ext cx="729687" cy="523220"/>
            </a:xfrm>
            <a:prstGeom prst="rect">
              <a:avLst/>
            </a:prstGeom>
            <a:solidFill>
              <a:schemeClr val="bg1"/>
            </a:solidFill>
            <a:ln>
              <a:solidFill>
                <a:schemeClr val="tx1"/>
              </a:solidFill>
            </a:ln>
          </p:spPr>
          <p:txBody>
            <a:bodyPr wrap="none" rtlCol="0">
              <a:spAutoFit/>
            </a:bodyPr>
            <a:lstStyle/>
            <a:p>
              <a:pPr algn="ctr"/>
              <a:r>
                <a:rPr kumimoji="1" lang="ja-JP" altLang="en-US" sz="1400" b="1" dirty="0"/>
                <a:t>ステージ</a:t>
              </a:r>
              <a:endParaRPr kumimoji="1" lang="en-US" altLang="ja-JP" sz="1400" b="1" dirty="0"/>
            </a:p>
            <a:p>
              <a:pPr algn="ctr"/>
              <a:r>
                <a:rPr lang="ja-JP" altLang="en-US" sz="1400" b="1" dirty="0"/>
                <a:t>上昇</a:t>
              </a:r>
              <a:endParaRPr kumimoji="1" lang="ja-JP" altLang="en-US" sz="1400" b="1" dirty="0"/>
            </a:p>
          </p:txBody>
        </p:sp>
        <p:sp>
          <p:nvSpPr>
            <p:cNvPr id="15" name="テキスト ボックス 14"/>
            <p:cNvSpPr txBox="1"/>
            <p:nvPr/>
          </p:nvSpPr>
          <p:spPr>
            <a:xfrm>
              <a:off x="10527325" y="3212976"/>
              <a:ext cx="729687" cy="523220"/>
            </a:xfrm>
            <a:prstGeom prst="rect">
              <a:avLst/>
            </a:prstGeom>
            <a:solidFill>
              <a:schemeClr val="bg1"/>
            </a:solidFill>
            <a:ln>
              <a:solidFill>
                <a:schemeClr val="tx1"/>
              </a:solidFill>
            </a:ln>
          </p:spPr>
          <p:txBody>
            <a:bodyPr wrap="none" rtlCol="0">
              <a:spAutoFit/>
            </a:bodyPr>
            <a:lstStyle/>
            <a:p>
              <a:pPr algn="ctr"/>
              <a:r>
                <a:rPr kumimoji="1" lang="ja-JP" altLang="en-US" sz="1400" b="1" dirty="0"/>
                <a:t>ステージ</a:t>
              </a:r>
              <a:endParaRPr kumimoji="1" lang="en-US" altLang="ja-JP" sz="1400" b="1" dirty="0"/>
            </a:p>
            <a:p>
              <a:pPr algn="ctr"/>
              <a:r>
                <a:rPr lang="ja-JP" altLang="en-US" sz="1400" b="1" dirty="0"/>
                <a:t>下降</a:t>
              </a:r>
              <a:endParaRPr kumimoji="1" lang="ja-JP" altLang="en-US" sz="1400" b="1" dirty="0"/>
            </a:p>
          </p:txBody>
        </p:sp>
        <p:sp>
          <p:nvSpPr>
            <p:cNvPr id="16" name="環状矢印 15"/>
            <p:cNvSpPr/>
            <p:nvPr/>
          </p:nvSpPr>
          <p:spPr bwMode="auto">
            <a:xfrm rot="16200000">
              <a:off x="8307970" y="2327631"/>
              <a:ext cx="2032978" cy="2040025"/>
            </a:xfrm>
            <a:prstGeom prst="circularArrow">
              <a:avLst>
                <a:gd name="adj1" fmla="val 14012"/>
                <a:gd name="adj2" fmla="val 1670898"/>
                <a:gd name="adj3" fmla="val 19837047"/>
                <a:gd name="adj4" fmla="val 10852713"/>
                <a:gd name="adj5" fmla="val 19831"/>
              </a:avLst>
            </a:prstGeom>
            <a:solidFill>
              <a:schemeClr val="accent5"/>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sp>
          <p:nvSpPr>
            <p:cNvPr id="17" name="環状矢印 16"/>
            <p:cNvSpPr/>
            <p:nvPr/>
          </p:nvSpPr>
          <p:spPr bwMode="auto">
            <a:xfrm rot="15573901" flipV="1">
              <a:off x="8623846" y="2313357"/>
              <a:ext cx="2032978" cy="2000724"/>
            </a:xfrm>
            <a:prstGeom prst="circularArrow">
              <a:avLst>
                <a:gd name="adj1" fmla="val 14012"/>
                <a:gd name="adj2" fmla="val 1670898"/>
                <a:gd name="adj3" fmla="val 19837047"/>
                <a:gd name="adj4" fmla="val 10852713"/>
                <a:gd name="adj5" fmla="val 19831"/>
              </a:avLst>
            </a:prstGeom>
            <a:solidFill>
              <a:schemeClr val="accent4"/>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spTree>
    <p:extLst>
      <p:ext uri="{BB962C8B-B14F-4D97-AF65-F5344CB8AC3E}">
        <p14:creationId xmlns:p14="http://schemas.microsoft.com/office/powerpoint/2010/main" val="19551447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標本を観察する　</a:t>
            </a:r>
            <a:r>
              <a:rPr kumimoji="1" lang="en-US" altLang="ja-JP" dirty="0" smtClean="0"/>
              <a:t>3/5</a:t>
            </a:r>
            <a:endParaRPr kumimoji="1" lang="ja-JP" altLang="en-US" dirty="0"/>
          </a:p>
        </p:txBody>
      </p:sp>
      <p:sp>
        <p:nvSpPr>
          <p:cNvPr id="3" name="コンテンツ プレースホルダー 2"/>
          <p:cNvSpPr>
            <a:spLocks noGrp="1"/>
          </p:cNvSpPr>
          <p:nvPr>
            <p:ph idx="1"/>
          </p:nvPr>
        </p:nvSpPr>
        <p:spPr>
          <a:xfrm>
            <a:off x="432595" y="1219200"/>
            <a:ext cx="6239668" cy="5090121"/>
          </a:xfrm>
        </p:spPr>
        <p:txBody>
          <a:bodyPr/>
          <a:lstStyle/>
          <a:p>
            <a:pPr marL="457200" indent="-457200">
              <a:buFont typeface="+mj-lt"/>
              <a:buAutoNum type="arabicPeriod"/>
            </a:pPr>
            <a:r>
              <a:rPr kumimoji="1" lang="ja-JP" altLang="en-US" dirty="0" smtClean="0"/>
              <a:t>カバーガラス側が上面になるよう標本が配置</a:t>
            </a:r>
            <a:r>
              <a:rPr lang="ja-JP" altLang="en-US" dirty="0" smtClean="0"/>
              <a:t>されていますか。</a:t>
            </a:r>
            <a:endParaRPr lang="en-US" altLang="ja-JP" dirty="0"/>
          </a:p>
          <a:p>
            <a:pPr marL="457200" indent="-457200">
              <a:buFont typeface="+mj-lt"/>
              <a:buAutoNum type="arabicPeriod"/>
            </a:pPr>
            <a:r>
              <a:rPr lang="ja-JP" altLang="en-US" dirty="0" smtClean="0"/>
              <a:t>対物１０</a:t>
            </a:r>
            <a:r>
              <a:rPr lang="en-US" altLang="ja-JP" dirty="0" smtClean="0"/>
              <a:t>×</a:t>
            </a:r>
            <a:r>
              <a:rPr lang="ja-JP" altLang="en-US" dirty="0" smtClean="0"/>
              <a:t>で</a:t>
            </a:r>
            <a:r>
              <a:rPr lang="ja-JP" altLang="en-US" dirty="0"/>
              <a:t>しっかりと像が見えています</a:t>
            </a:r>
            <a:r>
              <a:rPr lang="ja-JP" altLang="en-US" dirty="0" smtClean="0"/>
              <a:t>か？（</a:t>
            </a:r>
            <a:r>
              <a:rPr lang="en-US" altLang="ja-JP" dirty="0" smtClean="0"/>
              <a:t>2/5</a:t>
            </a:r>
            <a:r>
              <a:rPr lang="ja-JP" altLang="en-US" dirty="0" smtClean="0"/>
              <a:t>）</a:t>
            </a:r>
            <a:endParaRPr lang="en-US" altLang="ja-JP" dirty="0"/>
          </a:p>
          <a:p>
            <a:pPr marL="342900" indent="-342900">
              <a:buClr>
                <a:srgbClr val="FFC000"/>
              </a:buClr>
              <a:buFont typeface="Wingdings" panose="05000000000000000000" pitchFamily="2" charset="2"/>
              <a:buChar char="p"/>
            </a:pPr>
            <a:r>
              <a:rPr kumimoji="1" lang="ja-JP" altLang="en-US" dirty="0" smtClean="0"/>
              <a:t>対物レンズを４０</a:t>
            </a:r>
            <a:r>
              <a:rPr kumimoji="1" lang="en-US" altLang="ja-JP" dirty="0" smtClean="0"/>
              <a:t>×</a:t>
            </a:r>
            <a:r>
              <a:rPr kumimoji="1" lang="ja-JP" altLang="en-US" dirty="0" smtClean="0"/>
              <a:t>に切り替えます。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レボルバーをつかんでゆっくりと対物レンズを切り替えます。</a:t>
            </a:r>
            <a:endParaRPr lang="en-US" altLang="ja-JP" dirty="0"/>
          </a:p>
          <a:p>
            <a:pPr marL="696913" lvl="1" indent="-342900">
              <a:buClr>
                <a:srgbClr val="FFC000"/>
              </a:buClr>
              <a:buFont typeface="Wingdings" panose="05000000000000000000" pitchFamily="2" charset="2"/>
              <a:buChar char="u"/>
            </a:pPr>
            <a:r>
              <a:rPr kumimoji="1" lang="ja-JP" altLang="en-US" dirty="0" smtClean="0"/>
              <a:t>上記２項目が満たされていれば、対物レンズを切り替えたときに微動ハンドルの微調整だけでフォーカスがあうように設計されています。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高倍対物に切替えるときは、対物１０</a:t>
            </a:r>
            <a:r>
              <a:rPr lang="en-US" altLang="ja-JP" dirty="0" smtClean="0"/>
              <a:t>×</a:t>
            </a:r>
            <a:r>
              <a:rPr lang="ja-JP" altLang="en-US" dirty="0" smtClean="0"/>
              <a:t>から順に倍率を上げていくとピントを見失うことが避けられます。</a:t>
            </a:r>
            <a:endParaRPr lang="en-US" altLang="ja-JP" dirty="0" smtClean="0"/>
          </a:p>
          <a:p>
            <a:pPr marL="696913" lvl="1" indent="-342900">
              <a:buClr>
                <a:srgbClr val="FFC000"/>
              </a:buClr>
              <a:buFont typeface="Wingdings" panose="05000000000000000000" pitchFamily="2" charset="2"/>
              <a:buChar char="u"/>
            </a:pPr>
            <a:endParaRPr lang="en-US" altLang="ja-JP" dirty="0"/>
          </a:p>
          <a:p>
            <a:pPr lvl="1">
              <a:buClr>
                <a:srgbClr val="FFC000"/>
              </a:buClr>
            </a:pPr>
            <a:r>
              <a:rPr lang="ja-JP" altLang="en-US" sz="2400" dirty="0">
                <a:solidFill>
                  <a:srgbClr val="FF0000"/>
                </a:solidFill>
              </a:rPr>
              <a:t>㊟</a:t>
            </a:r>
            <a:r>
              <a:rPr lang="ja-JP" altLang="en-US" dirty="0" smtClean="0"/>
              <a:t>レボルバーを回すときに</a:t>
            </a:r>
            <a:r>
              <a:rPr lang="ja-JP" altLang="en-US" dirty="0" smtClean="0">
                <a:solidFill>
                  <a:srgbClr val="FF0000"/>
                </a:solidFill>
              </a:rPr>
              <a:t>対物レンズに指をかけるのは厳禁</a:t>
            </a:r>
            <a:r>
              <a:rPr lang="ja-JP" altLang="en-US" dirty="0" smtClean="0"/>
              <a:t>です。レンズの取付が緩んだり、レンズ面を指で汚すことがあります。</a:t>
            </a:r>
            <a:endParaRPr kumimoji="1" lang="en-US" altLang="ja-JP" dirty="0" smtClean="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pSp>
        <p:nvGrpSpPr>
          <p:cNvPr id="7" name="グループ化 6"/>
          <p:cNvGrpSpPr/>
          <p:nvPr/>
        </p:nvGrpSpPr>
        <p:grpSpPr>
          <a:xfrm>
            <a:off x="7806591" y="1219200"/>
            <a:ext cx="3473985" cy="5090120"/>
            <a:chOff x="6744072" y="978733"/>
            <a:chExt cx="3744416" cy="5330587"/>
          </a:xfrm>
        </p:grpSpPr>
        <p:pic>
          <p:nvPicPr>
            <p:cNvPr id="8" name="コンテンツ プレースホルダー 6"/>
            <p:cNvPicPr>
              <a:picLocks noChangeAspect="1"/>
            </p:cNvPicPr>
            <p:nvPr/>
          </p:nvPicPr>
          <p:blipFill>
            <a:blip r:embed="rId3"/>
            <a:stretch>
              <a:fillRect/>
            </a:stretch>
          </p:blipFill>
          <p:spPr bwMode="auto">
            <a:xfrm>
              <a:off x="6888088" y="3762102"/>
              <a:ext cx="3478129" cy="254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グループ化 10"/>
            <p:cNvGrpSpPr/>
            <p:nvPr/>
          </p:nvGrpSpPr>
          <p:grpSpPr>
            <a:xfrm>
              <a:off x="6744072" y="978733"/>
              <a:ext cx="3744416" cy="2783369"/>
              <a:chOff x="6383238" y="1000124"/>
              <a:chExt cx="4940116" cy="3508996"/>
            </a:xfrm>
          </p:grpSpPr>
          <p:pic>
            <p:nvPicPr>
              <p:cNvPr id="12" name="図 11"/>
              <p:cNvPicPr>
                <a:picLocks noChangeAspect="1"/>
              </p:cNvPicPr>
              <p:nvPr/>
            </p:nvPicPr>
            <p:blipFill>
              <a:blip r:embed="rId4"/>
              <a:stretch>
                <a:fillRect/>
              </a:stretch>
            </p:blipFill>
            <p:spPr>
              <a:xfrm>
                <a:off x="6383238" y="1000124"/>
                <a:ext cx="4940116" cy="3508996"/>
              </a:xfrm>
              <a:prstGeom prst="rect">
                <a:avLst/>
              </a:prstGeom>
            </p:spPr>
          </p:pic>
          <p:sp>
            <p:nvSpPr>
              <p:cNvPr id="13" name="テキスト ボックス 12"/>
              <p:cNvSpPr txBox="1"/>
              <p:nvPr/>
            </p:nvSpPr>
            <p:spPr>
              <a:xfrm>
                <a:off x="10351952" y="2636912"/>
                <a:ext cx="495781" cy="504419"/>
              </a:xfrm>
              <a:prstGeom prst="rect">
                <a:avLst/>
              </a:prstGeom>
              <a:solidFill>
                <a:schemeClr val="bg1"/>
              </a:solidFill>
            </p:spPr>
            <p:txBody>
              <a:bodyPr wrap="square" rtlCol="0">
                <a:spAutoFit/>
              </a:bodyPr>
              <a:lstStyle/>
              <a:p>
                <a:r>
                  <a:rPr kumimoji="1" lang="ja-JP" altLang="en-US" sz="2000" dirty="0"/>
                  <a:t>㋐</a:t>
                </a:r>
              </a:p>
            </p:txBody>
          </p:sp>
          <p:sp>
            <p:nvSpPr>
              <p:cNvPr id="14" name="テキスト ボックス 13"/>
              <p:cNvSpPr txBox="1"/>
              <p:nvPr/>
            </p:nvSpPr>
            <p:spPr>
              <a:xfrm>
                <a:off x="10420715" y="3747810"/>
                <a:ext cx="582017" cy="504419"/>
              </a:xfrm>
              <a:prstGeom prst="rect">
                <a:avLst/>
              </a:prstGeom>
              <a:solidFill>
                <a:schemeClr val="bg1"/>
              </a:solidFill>
            </p:spPr>
            <p:txBody>
              <a:bodyPr wrap="none" rtlCol="0">
                <a:spAutoFit/>
              </a:bodyPr>
              <a:lstStyle/>
              <a:p>
                <a:r>
                  <a:rPr kumimoji="1" lang="ja-JP" altLang="en-US" sz="2000" dirty="0"/>
                  <a:t>㋑</a:t>
                </a:r>
              </a:p>
            </p:txBody>
          </p:sp>
          <p:sp>
            <p:nvSpPr>
              <p:cNvPr id="15" name="テキスト ボックス 14"/>
              <p:cNvSpPr txBox="1"/>
              <p:nvPr/>
            </p:nvSpPr>
            <p:spPr>
              <a:xfrm>
                <a:off x="7319343" y="1484784"/>
                <a:ext cx="432047" cy="465617"/>
              </a:xfrm>
              <a:prstGeom prst="rect">
                <a:avLst/>
              </a:prstGeom>
              <a:solidFill>
                <a:schemeClr val="bg1"/>
              </a:solidFill>
            </p:spPr>
            <p:txBody>
              <a:bodyPr wrap="square" rtlCol="0">
                <a:spAutoFit/>
              </a:bodyPr>
              <a:lstStyle/>
              <a:p>
                <a:r>
                  <a:rPr kumimoji="1" lang="ja-JP" altLang="en-US" dirty="0"/>
                  <a:t>㋒</a:t>
                </a:r>
              </a:p>
            </p:txBody>
          </p:sp>
          <p:sp>
            <p:nvSpPr>
              <p:cNvPr id="16" name="正方形/長方形 15"/>
              <p:cNvSpPr/>
              <p:nvPr/>
            </p:nvSpPr>
            <p:spPr bwMode="auto">
              <a:xfrm>
                <a:off x="6671270" y="2204864"/>
                <a:ext cx="504056" cy="360040"/>
              </a:xfrm>
              <a:prstGeom prst="rect">
                <a:avLst/>
              </a:prstGeom>
              <a:solidFill>
                <a:schemeClr val="bg1"/>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grpSp>
    </p:spTree>
    <p:extLst>
      <p:ext uri="{BB962C8B-B14F-4D97-AF65-F5344CB8AC3E}">
        <p14:creationId xmlns:p14="http://schemas.microsoft.com/office/powerpoint/2010/main" val="14999671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標本を観察する　</a:t>
            </a:r>
            <a:r>
              <a:rPr kumimoji="1" lang="en-US" altLang="ja-JP" dirty="0" smtClean="0"/>
              <a:t>4/5</a:t>
            </a:r>
            <a:r>
              <a:rPr kumimoji="1" lang="ja-JP" altLang="en-US" dirty="0" smtClean="0"/>
              <a:t>　より良い像を得るための調整</a:t>
            </a:r>
            <a:endParaRPr kumimoji="1" lang="ja-JP" altLang="en-US" dirty="0"/>
          </a:p>
        </p:txBody>
      </p:sp>
      <p:sp>
        <p:nvSpPr>
          <p:cNvPr id="3" name="コンテンツ プレースホルダー 2"/>
          <p:cNvSpPr>
            <a:spLocks noGrp="1"/>
          </p:cNvSpPr>
          <p:nvPr>
            <p:ph idx="1"/>
          </p:nvPr>
        </p:nvSpPr>
        <p:spPr>
          <a:xfrm>
            <a:off x="432596" y="1219201"/>
            <a:ext cx="6239667" cy="4978400"/>
          </a:xfrm>
        </p:spPr>
        <p:txBody>
          <a:bodyPr/>
          <a:lstStyle/>
          <a:p>
            <a:pPr marL="342900" indent="-342900">
              <a:buClr>
                <a:srgbClr val="FFC000"/>
              </a:buClr>
              <a:buFont typeface="Wingdings" panose="05000000000000000000" pitchFamily="2" charset="2"/>
              <a:buChar char="p"/>
            </a:pPr>
            <a:r>
              <a:rPr kumimoji="1" lang="ja-JP" altLang="en-US" dirty="0" smtClean="0"/>
              <a:t>視度調整（左右の目の視度の調整）</a:t>
            </a:r>
            <a:endParaRPr kumimoji="1" lang="en-US" altLang="ja-JP" dirty="0" smtClean="0"/>
          </a:p>
          <a:p>
            <a:pPr marL="696913" lvl="1" indent="-342900">
              <a:buClr>
                <a:srgbClr val="FFC000"/>
              </a:buClr>
              <a:buFont typeface="Wingdings" panose="05000000000000000000" pitchFamily="2" charset="2"/>
              <a:buChar char="u"/>
            </a:pPr>
            <a:r>
              <a:rPr lang="ja-JP" altLang="en-US" sz="1600" dirty="0" smtClean="0"/>
              <a:t>対物</a:t>
            </a:r>
            <a:r>
              <a:rPr lang="en-US" altLang="ja-JP" sz="1600" dirty="0" smtClean="0"/>
              <a:t>40X</a:t>
            </a:r>
            <a:r>
              <a:rPr lang="ja-JP" altLang="en-US" sz="1600" dirty="0" smtClean="0"/>
              <a:t>でピントを合わせた状態にします。</a:t>
            </a:r>
            <a:endParaRPr lang="en-US" altLang="ja-JP" sz="1600" dirty="0" smtClean="0"/>
          </a:p>
          <a:p>
            <a:pPr marL="696913" lvl="1" indent="-342900">
              <a:buClr>
                <a:srgbClr val="FFC000"/>
              </a:buClr>
              <a:buFont typeface="Wingdings" panose="05000000000000000000" pitchFamily="2" charset="2"/>
              <a:buChar char="u"/>
            </a:pPr>
            <a:r>
              <a:rPr lang="ja-JP" altLang="en-US" sz="1600" dirty="0" smtClean="0">
                <a:solidFill>
                  <a:srgbClr val="FF0000"/>
                </a:solidFill>
              </a:rPr>
              <a:t>粗微動ハンドルは触らず</a:t>
            </a:r>
            <a:r>
              <a:rPr lang="ja-JP" altLang="en-US" sz="1600" dirty="0" smtClean="0"/>
              <a:t>、対物</a:t>
            </a:r>
            <a:r>
              <a:rPr lang="en-US" altLang="ja-JP" sz="1600" dirty="0" smtClean="0"/>
              <a:t>10X</a:t>
            </a:r>
            <a:r>
              <a:rPr lang="ja-JP" altLang="en-US" sz="1600" dirty="0" smtClean="0"/>
              <a:t>に戻します。</a:t>
            </a:r>
            <a:endParaRPr lang="en-US" altLang="ja-JP" sz="1600" dirty="0" smtClean="0"/>
          </a:p>
          <a:p>
            <a:pPr marL="696913" lvl="1" indent="-342900">
              <a:buClr>
                <a:srgbClr val="FFC000"/>
              </a:buClr>
              <a:buFont typeface="Wingdings" panose="05000000000000000000" pitchFamily="2" charset="2"/>
              <a:buChar char="u"/>
            </a:pPr>
            <a:r>
              <a:rPr lang="ja-JP" altLang="en-US" sz="1600" dirty="0" smtClean="0"/>
              <a:t>右目だけで接眼レンズを除き、接眼レンズのとりつけ部分にある</a:t>
            </a:r>
            <a:r>
              <a:rPr lang="ja-JP" altLang="en-US" sz="1600" dirty="0" smtClean="0">
                <a:solidFill>
                  <a:srgbClr val="FF0000"/>
                </a:solidFill>
              </a:rPr>
              <a:t>視度調整環㋐だけをまわし</a:t>
            </a:r>
            <a:r>
              <a:rPr lang="ja-JP" altLang="en-US" sz="1600" dirty="0" smtClean="0"/>
              <a:t>、ピントを合わせます。</a:t>
            </a:r>
            <a:endParaRPr lang="en-US" altLang="ja-JP" sz="1600" dirty="0" smtClean="0"/>
          </a:p>
          <a:p>
            <a:pPr marL="696913" lvl="1" indent="-342900">
              <a:buClr>
                <a:srgbClr val="FFC000"/>
              </a:buClr>
              <a:buFont typeface="Wingdings" panose="05000000000000000000" pitchFamily="2" charset="2"/>
              <a:buChar char="u"/>
            </a:pPr>
            <a:r>
              <a:rPr lang="ja-JP" altLang="en-US" sz="1600" dirty="0" smtClean="0"/>
              <a:t>左目でも同様に行います。</a:t>
            </a:r>
            <a:endParaRPr lang="en-US" altLang="ja-JP" sz="1600" dirty="0" smtClean="0"/>
          </a:p>
          <a:p>
            <a:pPr marL="696913" lvl="1" indent="-342900">
              <a:buClr>
                <a:srgbClr val="FFC000"/>
              </a:buClr>
              <a:buFont typeface="Wingdings" panose="05000000000000000000" pitchFamily="2" charset="2"/>
              <a:buChar char="u"/>
            </a:pPr>
            <a:r>
              <a:rPr lang="ja-JP" altLang="en-US" sz="1600" dirty="0" smtClean="0"/>
              <a:t>再度</a:t>
            </a:r>
            <a:r>
              <a:rPr lang="en-US" altLang="ja-JP" sz="1600" dirty="0" smtClean="0"/>
              <a:t>40X</a:t>
            </a:r>
            <a:r>
              <a:rPr lang="ja-JP" altLang="en-US" sz="1600" dirty="0" smtClean="0"/>
              <a:t>に切替えて、左右の視野でピントが合っているか確認します。</a:t>
            </a:r>
            <a:endParaRPr lang="en-US" altLang="ja-JP" sz="1600" dirty="0" smtClean="0"/>
          </a:p>
          <a:p>
            <a:pPr marL="696913" lvl="1" indent="-342900">
              <a:buClr>
                <a:srgbClr val="FFC000"/>
              </a:buClr>
              <a:buFont typeface="Wingdings" panose="05000000000000000000" pitchFamily="2" charset="2"/>
              <a:buChar char="u"/>
            </a:pPr>
            <a:r>
              <a:rPr lang="ja-JP" altLang="en-US" sz="1600" dirty="0" smtClean="0"/>
              <a:t>合っていない場合は、再度、対物</a:t>
            </a:r>
            <a:r>
              <a:rPr lang="en-US" altLang="ja-JP" sz="1600" dirty="0" smtClean="0"/>
              <a:t>10×</a:t>
            </a:r>
            <a:r>
              <a:rPr lang="ja-JP" altLang="en-US" sz="1600" dirty="0" smtClean="0"/>
              <a:t>にもどして、左右の視度調整環で左右それぞれのピントを合わせます。</a:t>
            </a:r>
            <a:endParaRPr kumimoji="1" lang="en-US" altLang="ja-JP" sz="1600" dirty="0" smtClean="0"/>
          </a:p>
          <a:p>
            <a:pPr marL="342900" indent="-342900">
              <a:buClr>
                <a:srgbClr val="FFC000"/>
              </a:buClr>
              <a:buFont typeface="Wingdings" panose="05000000000000000000" pitchFamily="2" charset="2"/>
              <a:buChar char="p"/>
            </a:pPr>
            <a:r>
              <a:rPr lang="ja-JP" altLang="en-US" dirty="0" smtClean="0"/>
              <a:t>眼幅調整（目の幅の調整）</a:t>
            </a:r>
            <a:endParaRPr lang="en-US" altLang="ja-JP" dirty="0" smtClean="0"/>
          </a:p>
          <a:p>
            <a:pPr marL="696913" lvl="1" indent="-342900">
              <a:buClr>
                <a:srgbClr val="FFC000"/>
              </a:buClr>
              <a:buFont typeface="Wingdings" panose="05000000000000000000" pitchFamily="2" charset="2"/>
              <a:buChar char="u"/>
            </a:pPr>
            <a:r>
              <a:rPr kumimoji="1" lang="ja-JP" altLang="en-US" sz="1600" dirty="0" smtClean="0"/>
              <a:t>接眼レンズの間隔を両目の間隔に合わせる調整です。</a:t>
            </a:r>
            <a:endParaRPr kumimoji="1" lang="en-US" altLang="ja-JP" sz="1600" dirty="0" smtClean="0"/>
          </a:p>
          <a:p>
            <a:pPr marL="696913" lvl="1" indent="-342900">
              <a:buClr>
                <a:srgbClr val="FFC000"/>
              </a:buClr>
              <a:buFont typeface="Wingdings" panose="05000000000000000000" pitchFamily="2" charset="2"/>
              <a:buChar char="u"/>
            </a:pPr>
            <a:r>
              <a:rPr lang="ja-JP" altLang="en-US" sz="1600" dirty="0" smtClean="0"/>
              <a:t>右目の像、左目の像が両目で見て同じに見えるようになるよう、間隔を調整します。</a:t>
            </a:r>
            <a:endParaRPr lang="en-US" altLang="ja-JP" sz="1600" dirty="0" smtClean="0"/>
          </a:p>
          <a:p>
            <a:pPr marL="696913" lvl="1" indent="-342900">
              <a:buClr>
                <a:srgbClr val="FFC000"/>
              </a:buClr>
              <a:buFont typeface="Wingdings" panose="05000000000000000000" pitchFamily="2" charset="2"/>
              <a:buChar char="u"/>
            </a:pPr>
            <a:r>
              <a:rPr kumimoji="1" lang="ja-JP" altLang="en-US" sz="1600" dirty="0" smtClean="0"/>
              <a:t>遠くを見るように意識しながら調整すると合わせやすいです</a:t>
            </a:r>
            <a:r>
              <a:rPr kumimoji="1" lang="ja-JP" altLang="en-US" dirty="0" smtClean="0"/>
              <a:t>。</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pSp>
        <p:nvGrpSpPr>
          <p:cNvPr id="9" name="グループ化 8"/>
          <p:cNvGrpSpPr/>
          <p:nvPr/>
        </p:nvGrpSpPr>
        <p:grpSpPr>
          <a:xfrm>
            <a:off x="7813596" y="1219200"/>
            <a:ext cx="3322964" cy="4978400"/>
            <a:chOff x="7358641" y="904875"/>
            <a:chExt cx="3503485" cy="5088997"/>
          </a:xfrm>
        </p:grpSpPr>
        <p:pic>
          <p:nvPicPr>
            <p:cNvPr id="7" name="図 6"/>
            <p:cNvPicPr>
              <a:picLocks noChangeAspect="1"/>
            </p:cNvPicPr>
            <p:nvPr/>
          </p:nvPicPr>
          <p:blipFill>
            <a:blip r:embed="rId3"/>
            <a:stretch>
              <a:fillRect/>
            </a:stretch>
          </p:blipFill>
          <p:spPr>
            <a:xfrm>
              <a:off x="7358641" y="904875"/>
              <a:ext cx="3503485" cy="2524125"/>
            </a:xfrm>
            <a:prstGeom prst="rect">
              <a:avLst/>
            </a:prstGeom>
          </p:spPr>
        </p:pic>
        <p:pic>
          <p:nvPicPr>
            <p:cNvPr id="8" name="図 7"/>
            <p:cNvPicPr>
              <a:picLocks noChangeAspect="1"/>
            </p:cNvPicPr>
            <p:nvPr/>
          </p:nvPicPr>
          <p:blipFill>
            <a:blip r:embed="rId4"/>
            <a:stretch>
              <a:fillRect/>
            </a:stretch>
          </p:blipFill>
          <p:spPr>
            <a:xfrm>
              <a:off x="7393400" y="3573016"/>
              <a:ext cx="3383120" cy="2420856"/>
            </a:xfrm>
            <a:prstGeom prst="rect">
              <a:avLst/>
            </a:prstGeom>
          </p:spPr>
        </p:pic>
        <p:sp>
          <p:nvSpPr>
            <p:cNvPr id="11" name="テキスト ボックス 10"/>
            <p:cNvSpPr txBox="1"/>
            <p:nvPr/>
          </p:nvSpPr>
          <p:spPr>
            <a:xfrm>
              <a:off x="8902633" y="2780928"/>
              <a:ext cx="415498" cy="369332"/>
            </a:xfrm>
            <a:prstGeom prst="rect">
              <a:avLst/>
            </a:prstGeom>
            <a:solidFill>
              <a:schemeClr val="bg1"/>
            </a:solidFill>
          </p:spPr>
          <p:txBody>
            <a:bodyPr wrap="none" rtlCol="0">
              <a:spAutoFit/>
            </a:bodyPr>
            <a:lstStyle/>
            <a:p>
              <a:r>
                <a:rPr kumimoji="1" lang="ja-JP" altLang="en-US" dirty="0"/>
                <a:t>㋐</a:t>
              </a:r>
            </a:p>
          </p:txBody>
        </p:sp>
        <p:sp>
          <p:nvSpPr>
            <p:cNvPr id="12" name="テキスト ボックス 11"/>
            <p:cNvSpPr txBox="1"/>
            <p:nvPr/>
          </p:nvSpPr>
          <p:spPr>
            <a:xfrm>
              <a:off x="9090526" y="4962654"/>
              <a:ext cx="389850" cy="338554"/>
            </a:xfrm>
            <a:prstGeom prst="rect">
              <a:avLst/>
            </a:prstGeom>
            <a:solidFill>
              <a:schemeClr val="bg1"/>
            </a:solidFill>
            <a:ln>
              <a:solidFill>
                <a:schemeClr val="tx1"/>
              </a:solidFill>
            </a:ln>
          </p:spPr>
          <p:txBody>
            <a:bodyPr wrap="none" rtlCol="0">
              <a:spAutoFit/>
            </a:bodyPr>
            <a:lstStyle/>
            <a:p>
              <a:r>
                <a:rPr lang="ja-JP" altLang="en-US" sz="1600" dirty="0"/>
                <a:t>㊦</a:t>
              </a:r>
              <a:endParaRPr kumimoji="1" lang="ja-JP" altLang="en-US" sz="1600" dirty="0"/>
            </a:p>
          </p:txBody>
        </p:sp>
        <p:sp>
          <p:nvSpPr>
            <p:cNvPr id="13" name="テキスト ボックス 12"/>
            <p:cNvSpPr txBox="1"/>
            <p:nvPr/>
          </p:nvSpPr>
          <p:spPr>
            <a:xfrm>
              <a:off x="9552384" y="4026550"/>
              <a:ext cx="389850" cy="338554"/>
            </a:xfrm>
            <a:prstGeom prst="rect">
              <a:avLst/>
            </a:prstGeom>
            <a:solidFill>
              <a:schemeClr val="bg1"/>
            </a:solidFill>
            <a:ln>
              <a:solidFill>
                <a:schemeClr val="tx1"/>
              </a:solidFill>
            </a:ln>
          </p:spPr>
          <p:txBody>
            <a:bodyPr wrap="none" rtlCol="0">
              <a:spAutoFit/>
            </a:bodyPr>
            <a:lstStyle/>
            <a:p>
              <a:r>
                <a:rPr lang="ja-JP" altLang="en-US" sz="1600" dirty="0"/>
                <a:t>㊤</a:t>
              </a:r>
              <a:endParaRPr kumimoji="1" lang="ja-JP" altLang="en-US" sz="1600" dirty="0"/>
            </a:p>
          </p:txBody>
        </p:sp>
      </p:grpSp>
    </p:spTree>
    <p:extLst>
      <p:ext uri="{BB962C8B-B14F-4D97-AF65-F5344CB8AC3E}">
        <p14:creationId xmlns:p14="http://schemas.microsoft.com/office/powerpoint/2010/main" val="9185376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グループ化 11"/>
          <p:cNvGrpSpPr/>
          <p:nvPr/>
        </p:nvGrpSpPr>
        <p:grpSpPr>
          <a:xfrm>
            <a:off x="767408" y="3982528"/>
            <a:ext cx="9999528" cy="2360215"/>
            <a:chOff x="331314" y="3831430"/>
            <a:chExt cx="10757249" cy="2386528"/>
          </a:xfrm>
        </p:grpSpPr>
        <p:sp>
          <p:nvSpPr>
            <p:cNvPr id="3" name="テキスト ボックス 2"/>
            <p:cNvSpPr txBox="1"/>
            <p:nvPr/>
          </p:nvSpPr>
          <p:spPr>
            <a:xfrm>
              <a:off x="7477461" y="3990544"/>
              <a:ext cx="442750" cy="400110"/>
            </a:xfrm>
            <a:prstGeom prst="rect">
              <a:avLst/>
            </a:prstGeom>
            <a:solidFill>
              <a:schemeClr val="accent6">
                <a:lumMod val="20000"/>
                <a:lumOff val="80000"/>
              </a:schemeClr>
            </a:solidFill>
          </p:spPr>
          <p:txBody>
            <a:bodyPr wrap="none" rtlCol="0">
              <a:spAutoFit/>
            </a:bodyPr>
            <a:lstStyle/>
            <a:p>
              <a:r>
                <a:rPr kumimoji="1" lang="ja-JP" altLang="en-US" sz="2000" b="1" dirty="0"/>
                <a:t>右</a:t>
              </a:r>
              <a:endParaRPr kumimoji="1" lang="en-US" altLang="ja-JP" sz="2000" b="1" dirty="0"/>
            </a:p>
          </p:txBody>
        </p:sp>
        <p:sp>
          <p:nvSpPr>
            <p:cNvPr id="10" name="テキスト ボックス 9"/>
            <p:cNvSpPr txBox="1"/>
            <p:nvPr/>
          </p:nvSpPr>
          <p:spPr>
            <a:xfrm>
              <a:off x="3589029" y="4017307"/>
              <a:ext cx="442750" cy="400110"/>
            </a:xfrm>
            <a:prstGeom prst="rect">
              <a:avLst/>
            </a:prstGeom>
            <a:solidFill>
              <a:schemeClr val="accent6">
                <a:lumMod val="20000"/>
                <a:lumOff val="80000"/>
              </a:schemeClr>
            </a:solidFill>
          </p:spPr>
          <p:txBody>
            <a:bodyPr wrap="none" rtlCol="0">
              <a:spAutoFit/>
            </a:bodyPr>
            <a:lstStyle/>
            <a:p>
              <a:r>
                <a:rPr lang="ja-JP" altLang="en-US" sz="2000" b="1" dirty="0"/>
                <a:t>左</a:t>
              </a:r>
              <a:endParaRPr kumimoji="1" lang="en-US" altLang="ja-JP" sz="2000" b="1" dirty="0"/>
            </a:p>
          </p:txBody>
        </p:sp>
        <p:sp>
          <p:nvSpPr>
            <p:cNvPr id="13" name="テキスト ボックス 12"/>
            <p:cNvSpPr txBox="1"/>
            <p:nvPr/>
          </p:nvSpPr>
          <p:spPr>
            <a:xfrm>
              <a:off x="7465957" y="5661217"/>
              <a:ext cx="442750" cy="400110"/>
            </a:xfrm>
            <a:prstGeom prst="rect">
              <a:avLst/>
            </a:prstGeom>
            <a:solidFill>
              <a:srgbClr val="FFC000"/>
            </a:solidFill>
          </p:spPr>
          <p:txBody>
            <a:bodyPr wrap="none" rtlCol="0">
              <a:spAutoFit/>
            </a:bodyPr>
            <a:lstStyle/>
            <a:p>
              <a:r>
                <a:rPr kumimoji="1" lang="ja-JP" altLang="en-US" sz="2000" b="1" dirty="0"/>
                <a:t>強</a:t>
              </a:r>
            </a:p>
          </p:txBody>
        </p:sp>
        <p:sp>
          <p:nvSpPr>
            <p:cNvPr id="14" name="テキスト ボックス 13"/>
            <p:cNvSpPr txBox="1"/>
            <p:nvPr/>
          </p:nvSpPr>
          <p:spPr>
            <a:xfrm>
              <a:off x="3616015" y="5661248"/>
              <a:ext cx="442750" cy="400110"/>
            </a:xfrm>
            <a:prstGeom prst="rect">
              <a:avLst/>
            </a:prstGeom>
            <a:solidFill>
              <a:srgbClr val="FFE07D"/>
            </a:solidFill>
          </p:spPr>
          <p:txBody>
            <a:bodyPr wrap="none" rtlCol="0">
              <a:spAutoFit/>
            </a:bodyPr>
            <a:lstStyle/>
            <a:p>
              <a:r>
                <a:rPr lang="ja-JP" altLang="en-US" sz="2000" b="1" dirty="0"/>
                <a:t>弱</a:t>
              </a:r>
              <a:endParaRPr kumimoji="1" lang="ja-JP" altLang="en-US" sz="2000" b="1" dirty="0"/>
            </a:p>
          </p:txBody>
        </p:sp>
        <p:sp>
          <p:nvSpPr>
            <p:cNvPr id="17" name="左右矢印 16"/>
            <p:cNvSpPr/>
            <p:nvPr/>
          </p:nvSpPr>
          <p:spPr bwMode="auto">
            <a:xfrm>
              <a:off x="4388557" y="5499619"/>
              <a:ext cx="2757156" cy="718339"/>
            </a:xfrm>
            <a:prstGeom prst="leftRightArrow">
              <a:avLst/>
            </a:prstGeom>
            <a:gradFill flip="none" rotWithShape="1">
              <a:gsLst>
                <a:gs pos="0">
                  <a:srgbClr val="FFC000"/>
                </a:gs>
                <a:gs pos="92000">
                  <a:srgbClr val="FFF4D4"/>
                </a:gs>
                <a:gs pos="100000">
                  <a:schemeClr val="bg1"/>
                </a:gs>
              </a:gsLst>
              <a:lin ang="10800000" scaled="1"/>
              <a:tileRect/>
            </a:gradFill>
            <a:ln>
              <a:noFill/>
            </a:ln>
            <a:effectLst/>
            <a:ex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sz="2000" b="1" dirty="0">
                  <a:latin typeface="Arial" panose="020B0604020202020204" pitchFamily="34" charset="0"/>
                  <a:ea typeface="ＭＳ Ｐゴシック" panose="020B0600070205080204" pitchFamily="50" charset="-128"/>
                </a:rPr>
                <a:t>像のコントラスト</a:t>
              </a:r>
            </a:p>
          </p:txBody>
        </p:sp>
        <p:pic>
          <p:nvPicPr>
            <p:cNvPr id="19" name="図 18"/>
            <p:cNvPicPr>
              <a:picLocks noChangeAspect="1"/>
            </p:cNvPicPr>
            <p:nvPr/>
          </p:nvPicPr>
          <p:blipFill>
            <a:blip r:embed="rId3"/>
            <a:stretch>
              <a:fillRect/>
            </a:stretch>
          </p:blipFill>
          <p:spPr>
            <a:xfrm>
              <a:off x="331314" y="3933056"/>
              <a:ext cx="2981325" cy="2257425"/>
            </a:xfrm>
            <a:prstGeom prst="rect">
              <a:avLst/>
            </a:prstGeom>
          </p:spPr>
        </p:pic>
        <p:pic>
          <p:nvPicPr>
            <p:cNvPr id="20" name="図 19"/>
            <p:cNvPicPr>
              <a:picLocks noChangeAspect="1"/>
            </p:cNvPicPr>
            <p:nvPr/>
          </p:nvPicPr>
          <p:blipFill>
            <a:blip r:embed="rId4"/>
            <a:stretch>
              <a:fillRect/>
            </a:stretch>
          </p:blipFill>
          <p:spPr>
            <a:xfrm>
              <a:off x="8183438" y="3912038"/>
              <a:ext cx="2905125" cy="2219325"/>
            </a:xfrm>
            <a:prstGeom prst="rect">
              <a:avLst/>
            </a:prstGeom>
          </p:spPr>
        </p:pic>
        <p:sp>
          <p:nvSpPr>
            <p:cNvPr id="22" name="テキスト ボックス 21"/>
            <p:cNvSpPr txBox="1"/>
            <p:nvPr/>
          </p:nvSpPr>
          <p:spPr>
            <a:xfrm>
              <a:off x="7357025" y="4828635"/>
              <a:ext cx="665567" cy="400110"/>
            </a:xfrm>
            <a:prstGeom prst="rect">
              <a:avLst/>
            </a:prstGeom>
            <a:solidFill>
              <a:srgbClr val="B0DD7F"/>
            </a:solidFill>
          </p:spPr>
          <p:txBody>
            <a:bodyPr wrap="none" rtlCol="0">
              <a:spAutoFit/>
            </a:bodyPr>
            <a:lstStyle/>
            <a:p>
              <a:r>
                <a:rPr kumimoji="1" lang="ja-JP" altLang="en-US" sz="2000" b="1" dirty="0"/>
                <a:t>絞る</a:t>
              </a:r>
            </a:p>
          </p:txBody>
        </p:sp>
        <p:sp>
          <p:nvSpPr>
            <p:cNvPr id="23" name="テキスト ボックス 22"/>
            <p:cNvSpPr txBox="1"/>
            <p:nvPr/>
          </p:nvSpPr>
          <p:spPr>
            <a:xfrm>
              <a:off x="3417129" y="4821645"/>
              <a:ext cx="857927" cy="400110"/>
            </a:xfrm>
            <a:prstGeom prst="rect">
              <a:avLst/>
            </a:prstGeom>
            <a:solidFill>
              <a:srgbClr val="B0DD7F"/>
            </a:solidFill>
          </p:spPr>
          <p:txBody>
            <a:bodyPr wrap="none" rtlCol="0">
              <a:spAutoFit/>
            </a:bodyPr>
            <a:lstStyle/>
            <a:p>
              <a:r>
                <a:rPr kumimoji="1" lang="ja-JP" altLang="en-US" sz="2000" b="1" dirty="0"/>
                <a:t>広げる</a:t>
              </a:r>
            </a:p>
          </p:txBody>
        </p:sp>
        <p:sp>
          <p:nvSpPr>
            <p:cNvPr id="24" name="左右矢印 23"/>
            <p:cNvSpPr/>
            <p:nvPr/>
          </p:nvSpPr>
          <p:spPr bwMode="auto">
            <a:xfrm>
              <a:off x="4439022" y="4645724"/>
              <a:ext cx="2757156" cy="718339"/>
            </a:xfrm>
            <a:prstGeom prst="leftRightArrow">
              <a:avLst/>
            </a:prstGeom>
            <a:solidFill>
              <a:srgbClr val="92D050"/>
            </a:solidFill>
            <a:ln>
              <a:noFill/>
            </a:ln>
            <a:effectLst/>
            <a:ex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kumimoji="1" lang="ja-JP" altLang="en-US" sz="2000" b="1" dirty="0">
                  <a:latin typeface="Arial" panose="020B0604020202020204" pitchFamily="34" charset="0"/>
                  <a:ea typeface="ＭＳ Ｐゴシック" panose="020B0600070205080204" pitchFamily="50" charset="-128"/>
                </a:rPr>
                <a:t>開口絞り</a:t>
              </a:r>
            </a:p>
          </p:txBody>
        </p:sp>
        <p:sp>
          <p:nvSpPr>
            <p:cNvPr id="25" name="左右矢印 24"/>
            <p:cNvSpPr/>
            <p:nvPr/>
          </p:nvSpPr>
          <p:spPr bwMode="auto">
            <a:xfrm>
              <a:off x="4439022" y="3831430"/>
              <a:ext cx="2757156" cy="718339"/>
            </a:xfrm>
            <a:prstGeom prst="leftRightArrow">
              <a:avLst/>
            </a:prstGeom>
            <a:solidFill>
              <a:schemeClr val="accent6">
                <a:lumMod val="40000"/>
                <a:lumOff val="60000"/>
              </a:schemeClr>
            </a:solidFill>
            <a:ln>
              <a:noFill/>
            </a:ln>
            <a:effectLst/>
            <a:ex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ja-JP" altLang="en-US" sz="2000" b="1" dirty="0">
                  <a:latin typeface="Arial" panose="020B0604020202020204" pitchFamily="34" charset="0"/>
                </a:rPr>
                <a:t>レバー位置</a:t>
              </a:r>
              <a:endParaRPr kumimoji="1" lang="ja-JP" altLang="en-US" sz="2000" b="1" dirty="0">
                <a:latin typeface="Arial" panose="020B0604020202020204" pitchFamily="34" charset="0"/>
                <a:ea typeface="ＭＳ Ｐゴシック" panose="020B0600070205080204" pitchFamily="50" charset="-128"/>
              </a:endParaRPr>
            </a:p>
          </p:txBody>
        </p:sp>
      </p:grpSp>
      <p:sp>
        <p:nvSpPr>
          <p:cNvPr id="2" name="タイトル 1"/>
          <p:cNvSpPr>
            <a:spLocks noGrp="1"/>
          </p:cNvSpPr>
          <p:nvPr>
            <p:ph type="title"/>
          </p:nvPr>
        </p:nvSpPr>
        <p:spPr/>
        <p:txBody>
          <a:bodyPr/>
          <a:lstStyle/>
          <a:p>
            <a:r>
              <a:rPr kumimoji="1" lang="ja-JP" altLang="en-US" dirty="0" smtClean="0"/>
              <a:t>標本を観察する　</a:t>
            </a:r>
            <a:r>
              <a:rPr kumimoji="1" lang="en-US" altLang="ja-JP" dirty="0" smtClean="0"/>
              <a:t>5/5</a:t>
            </a:r>
            <a:r>
              <a:rPr kumimoji="1" lang="ja-JP" altLang="en-US" dirty="0" smtClean="0"/>
              <a:t>　より良い像を得るための調整</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8" name="コンテンツ プレースホルダー 7"/>
          <p:cNvSpPr>
            <a:spLocks noGrp="1"/>
          </p:cNvSpPr>
          <p:nvPr>
            <p:ph idx="1"/>
          </p:nvPr>
        </p:nvSpPr>
        <p:spPr>
          <a:xfrm>
            <a:off x="387765" y="1237832"/>
            <a:ext cx="6284498" cy="2654745"/>
          </a:xfrm>
        </p:spPr>
        <p:txBody>
          <a:bodyPr/>
          <a:lstStyle/>
          <a:p>
            <a:pPr marL="342900" indent="-342900">
              <a:buClr>
                <a:srgbClr val="FFC000"/>
              </a:buClr>
              <a:buFont typeface="Wingdings" panose="05000000000000000000" pitchFamily="2" charset="2"/>
              <a:buChar char="p"/>
            </a:pPr>
            <a:r>
              <a:rPr kumimoji="1" lang="ja-JP" altLang="en-US" dirty="0" smtClean="0"/>
              <a:t>コントラストの調整をします。</a:t>
            </a:r>
            <a:endParaRPr kumimoji="1" lang="en-US" altLang="ja-JP" dirty="0" smtClean="0"/>
          </a:p>
          <a:p>
            <a:pPr marL="696913" lvl="1" indent="-342900">
              <a:buClr>
                <a:srgbClr val="FFC000"/>
              </a:buClr>
              <a:buFont typeface="Wingdings" panose="05000000000000000000" pitchFamily="2" charset="2"/>
              <a:buChar char="u"/>
            </a:pPr>
            <a:r>
              <a:rPr kumimoji="1" lang="ja-JP" altLang="en-US" dirty="0" smtClean="0"/>
              <a:t>コンデンサーについているレバー㋐を</a:t>
            </a:r>
            <a:r>
              <a:rPr lang="ja-JP" altLang="en-US" dirty="0" smtClean="0"/>
              <a:t>動かし、見ている対物レンズ倍率に合わせますと解像度（分解能）とコントラストのバランスの良い像が得られます。</a:t>
            </a:r>
            <a:endParaRPr lang="en-US" altLang="ja-JP" dirty="0" smtClean="0"/>
          </a:p>
          <a:p>
            <a:pPr marL="696913" lvl="1" indent="-342900">
              <a:buClr>
                <a:srgbClr val="FFC000"/>
              </a:buClr>
              <a:buFont typeface="Wingdings" panose="05000000000000000000" pitchFamily="2" charset="2"/>
              <a:buChar char="u"/>
            </a:pPr>
            <a:r>
              <a:rPr lang="ja-JP" altLang="en-US" dirty="0" smtClean="0"/>
              <a:t>コンデンサーレバーをその位置より右側にするとコントラストが強めに、左側にすると弱めになります。</a:t>
            </a:r>
            <a:endParaRPr lang="en-US" altLang="ja-JP" dirty="0" smtClean="0"/>
          </a:p>
          <a:p>
            <a:pPr marL="696913" lvl="1" indent="-342900">
              <a:buClr>
                <a:srgbClr val="FFC000"/>
              </a:buClr>
              <a:buFont typeface="Wingdings" panose="05000000000000000000" pitchFamily="2" charset="2"/>
              <a:buChar char="u"/>
            </a:pPr>
            <a:r>
              <a:rPr lang="ja-JP" altLang="en-US" dirty="0" smtClean="0"/>
              <a:t>この操作はコンデンサー内の絞り（開口絞りといいます）の開閉をしています。</a:t>
            </a:r>
            <a:endParaRPr lang="en-US" altLang="ja-JP" dirty="0" smtClean="0"/>
          </a:p>
          <a:p>
            <a:pPr lvl="1">
              <a:buClr>
                <a:srgbClr val="FFC000"/>
              </a:buClr>
            </a:pPr>
            <a:endParaRPr kumimoji="1" lang="en-US" altLang="ja-JP" dirty="0" smtClean="0"/>
          </a:p>
        </p:txBody>
      </p:sp>
      <p:sp>
        <p:nvSpPr>
          <p:cNvPr id="15" name="正方形/長方形 14"/>
          <p:cNvSpPr/>
          <p:nvPr/>
        </p:nvSpPr>
        <p:spPr bwMode="auto">
          <a:xfrm>
            <a:off x="9210015" y="1878561"/>
            <a:ext cx="454547" cy="383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sp>
        <p:nvSpPr>
          <p:cNvPr id="16" name="フリーフォーム 15"/>
          <p:cNvSpPr/>
          <p:nvPr/>
        </p:nvSpPr>
        <p:spPr bwMode="auto">
          <a:xfrm>
            <a:off x="9292637" y="1968513"/>
            <a:ext cx="565484" cy="457200"/>
          </a:xfrm>
          <a:custGeom>
            <a:avLst/>
            <a:gdLst>
              <a:gd name="connsiteX0" fmla="*/ 48126 w 565484"/>
              <a:gd name="connsiteY0" fmla="*/ 24063 h 457200"/>
              <a:gd name="connsiteX1" fmla="*/ 12031 w 565484"/>
              <a:gd name="connsiteY1" fmla="*/ 276726 h 457200"/>
              <a:gd name="connsiteX2" fmla="*/ 0 w 565484"/>
              <a:gd name="connsiteY2" fmla="*/ 385010 h 457200"/>
              <a:gd name="connsiteX3" fmla="*/ 24063 w 565484"/>
              <a:gd name="connsiteY3" fmla="*/ 433137 h 457200"/>
              <a:gd name="connsiteX4" fmla="*/ 372979 w 565484"/>
              <a:gd name="connsiteY4" fmla="*/ 457200 h 457200"/>
              <a:gd name="connsiteX5" fmla="*/ 565484 w 565484"/>
              <a:gd name="connsiteY5" fmla="*/ 433137 h 457200"/>
              <a:gd name="connsiteX6" fmla="*/ 565484 w 565484"/>
              <a:gd name="connsiteY6" fmla="*/ 264695 h 457200"/>
              <a:gd name="connsiteX7" fmla="*/ 529389 w 565484"/>
              <a:gd name="connsiteY7" fmla="*/ 96253 h 457200"/>
              <a:gd name="connsiteX8" fmla="*/ 469231 w 565484"/>
              <a:gd name="connsiteY8" fmla="*/ 48126 h 457200"/>
              <a:gd name="connsiteX9" fmla="*/ 144379 w 565484"/>
              <a:gd name="connsiteY9" fmla="*/ 0 h 457200"/>
              <a:gd name="connsiteX10" fmla="*/ 144379 w 565484"/>
              <a:gd name="connsiteY10" fmla="*/ 0 h 457200"/>
              <a:gd name="connsiteX11" fmla="*/ 144379 w 565484"/>
              <a:gd name="connsiteY11" fmla="*/ 0 h 457200"/>
              <a:gd name="connsiteX12" fmla="*/ 48126 w 565484"/>
              <a:gd name="connsiteY12" fmla="*/ 24063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484" h="457200">
                <a:moveTo>
                  <a:pt x="48126" y="24063"/>
                </a:moveTo>
                <a:lnTo>
                  <a:pt x="12031" y="276726"/>
                </a:lnTo>
                <a:lnTo>
                  <a:pt x="0" y="385010"/>
                </a:lnTo>
                <a:lnTo>
                  <a:pt x="24063" y="433137"/>
                </a:lnTo>
                <a:lnTo>
                  <a:pt x="372979" y="457200"/>
                </a:lnTo>
                <a:lnTo>
                  <a:pt x="565484" y="433137"/>
                </a:lnTo>
                <a:lnTo>
                  <a:pt x="565484" y="264695"/>
                </a:lnTo>
                <a:lnTo>
                  <a:pt x="529389" y="96253"/>
                </a:lnTo>
                <a:lnTo>
                  <a:pt x="469231" y="48126"/>
                </a:lnTo>
                <a:lnTo>
                  <a:pt x="144379" y="0"/>
                </a:lnTo>
                <a:lnTo>
                  <a:pt x="144379" y="0"/>
                </a:lnTo>
                <a:lnTo>
                  <a:pt x="144379" y="0"/>
                </a:lnTo>
                <a:lnTo>
                  <a:pt x="48126" y="24063"/>
                </a:lnTo>
                <a:close/>
              </a:path>
            </a:pathLst>
          </a:custGeom>
          <a:solidFill>
            <a:schemeClr val="bg1"/>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nvGrpSpPr>
          <p:cNvPr id="28" name="グループ化 27"/>
          <p:cNvGrpSpPr/>
          <p:nvPr/>
        </p:nvGrpSpPr>
        <p:grpSpPr>
          <a:xfrm>
            <a:off x="7925120" y="1312116"/>
            <a:ext cx="3024336" cy="2299798"/>
            <a:chOff x="7619787" y="955594"/>
            <a:chExt cx="3481214" cy="2596919"/>
          </a:xfrm>
        </p:grpSpPr>
        <p:grpSp>
          <p:nvGrpSpPr>
            <p:cNvPr id="26" name="グループ化 25"/>
            <p:cNvGrpSpPr/>
            <p:nvPr/>
          </p:nvGrpSpPr>
          <p:grpSpPr>
            <a:xfrm>
              <a:off x="7619787" y="955594"/>
              <a:ext cx="3481214" cy="2596919"/>
              <a:chOff x="7416029" y="857403"/>
              <a:chExt cx="3481214" cy="2596919"/>
            </a:xfrm>
            <a:solidFill>
              <a:schemeClr val="bg1"/>
            </a:solidFill>
          </p:grpSpPr>
          <p:pic>
            <p:nvPicPr>
              <p:cNvPr id="9" name="コンテンツ プレースホルダー 6"/>
              <p:cNvPicPr>
                <a:picLocks noChangeAspect="1"/>
              </p:cNvPicPr>
              <p:nvPr/>
            </p:nvPicPr>
            <p:blipFill>
              <a:blip r:embed="rId5"/>
              <a:stretch>
                <a:fillRect/>
              </a:stretch>
            </p:blipFill>
            <p:spPr bwMode="auto">
              <a:xfrm>
                <a:off x="7416029" y="857403"/>
                <a:ext cx="3481214" cy="259691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テキスト ボックス 6"/>
              <p:cNvSpPr txBox="1"/>
              <p:nvPr/>
            </p:nvSpPr>
            <p:spPr>
              <a:xfrm>
                <a:off x="8397569" y="2246144"/>
                <a:ext cx="415498" cy="369332"/>
              </a:xfrm>
              <a:prstGeom prst="rect">
                <a:avLst/>
              </a:prstGeom>
              <a:grpFill/>
            </p:spPr>
            <p:txBody>
              <a:bodyPr wrap="none" rtlCol="0">
                <a:spAutoFit/>
              </a:bodyPr>
              <a:lstStyle/>
              <a:p>
                <a:r>
                  <a:rPr kumimoji="1" lang="ja-JP" altLang="en-US" dirty="0"/>
                  <a:t>㋐</a:t>
                </a:r>
              </a:p>
            </p:txBody>
          </p:sp>
          <p:sp>
            <p:nvSpPr>
              <p:cNvPr id="18" name="フリーフォーム 17"/>
              <p:cNvSpPr/>
              <p:nvPr/>
            </p:nvSpPr>
            <p:spPr bwMode="auto">
              <a:xfrm>
                <a:off x="9695606" y="1708484"/>
                <a:ext cx="517358" cy="324853"/>
              </a:xfrm>
              <a:custGeom>
                <a:avLst/>
                <a:gdLst>
                  <a:gd name="connsiteX0" fmla="*/ 36095 w 517358"/>
                  <a:gd name="connsiteY0" fmla="*/ 0 h 324853"/>
                  <a:gd name="connsiteX1" fmla="*/ 24064 w 517358"/>
                  <a:gd name="connsiteY1" fmla="*/ 96253 h 324853"/>
                  <a:gd name="connsiteX2" fmla="*/ 0 w 517358"/>
                  <a:gd name="connsiteY2" fmla="*/ 192505 h 324853"/>
                  <a:gd name="connsiteX3" fmla="*/ 24064 w 517358"/>
                  <a:gd name="connsiteY3" fmla="*/ 264695 h 324853"/>
                  <a:gd name="connsiteX4" fmla="*/ 108285 w 517358"/>
                  <a:gd name="connsiteY4" fmla="*/ 288758 h 324853"/>
                  <a:gd name="connsiteX5" fmla="*/ 324853 w 517358"/>
                  <a:gd name="connsiteY5" fmla="*/ 288758 h 324853"/>
                  <a:gd name="connsiteX6" fmla="*/ 433137 w 517358"/>
                  <a:gd name="connsiteY6" fmla="*/ 324853 h 324853"/>
                  <a:gd name="connsiteX7" fmla="*/ 457200 w 517358"/>
                  <a:gd name="connsiteY7" fmla="*/ 324853 h 324853"/>
                  <a:gd name="connsiteX8" fmla="*/ 469232 w 517358"/>
                  <a:gd name="connsiteY8" fmla="*/ 264695 h 324853"/>
                  <a:gd name="connsiteX9" fmla="*/ 493295 w 517358"/>
                  <a:gd name="connsiteY9" fmla="*/ 144379 h 324853"/>
                  <a:gd name="connsiteX10" fmla="*/ 517358 w 517358"/>
                  <a:gd name="connsiteY10" fmla="*/ 96253 h 324853"/>
                  <a:gd name="connsiteX11" fmla="*/ 36095 w 517358"/>
                  <a:gd name="connsiteY11" fmla="*/ 0 h 32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7358" h="324853">
                    <a:moveTo>
                      <a:pt x="36095" y="0"/>
                    </a:moveTo>
                    <a:lnTo>
                      <a:pt x="24064" y="96253"/>
                    </a:lnTo>
                    <a:lnTo>
                      <a:pt x="0" y="192505"/>
                    </a:lnTo>
                    <a:lnTo>
                      <a:pt x="24064" y="264695"/>
                    </a:lnTo>
                    <a:lnTo>
                      <a:pt x="108285" y="288758"/>
                    </a:lnTo>
                    <a:lnTo>
                      <a:pt x="324853" y="288758"/>
                    </a:lnTo>
                    <a:lnTo>
                      <a:pt x="433137" y="324853"/>
                    </a:lnTo>
                    <a:lnTo>
                      <a:pt x="457200" y="324853"/>
                    </a:lnTo>
                    <a:lnTo>
                      <a:pt x="469232" y="264695"/>
                    </a:lnTo>
                    <a:lnTo>
                      <a:pt x="493295" y="144379"/>
                    </a:lnTo>
                    <a:lnTo>
                      <a:pt x="517358" y="96253"/>
                    </a:lnTo>
                    <a:lnTo>
                      <a:pt x="36095" y="0"/>
                    </a:lnTo>
                    <a:close/>
                  </a:path>
                </a:pathLst>
              </a:custGeom>
              <a:grp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sp>
          <p:nvSpPr>
            <p:cNvPr id="27" name="フリーフォーム 26"/>
            <p:cNvSpPr/>
            <p:nvPr/>
          </p:nvSpPr>
          <p:spPr bwMode="auto">
            <a:xfrm>
              <a:off x="10443411" y="1888958"/>
              <a:ext cx="457200" cy="409074"/>
            </a:xfrm>
            <a:custGeom>
              <a:avLst/>
              <a:gdLst>
                <a:gd name="connsiteX0" fmla="*/ 24063 w 457200"/>
                <a:gd name="connsiteY0" fmla="*/ 60158 h 409074"/>
                <a:gd name="connsiteX1" fmla="*/ 0 w 457200"/>
                <a:gd name="connsiteY1" fmla="*/ 216568 h 409074"/>
                <a:gd name="connsiteX2" fmla="*/ 0 w 457200"/>
                <a:gd name="connsiteY2" fmla="*/ 312821 h 409074"/>
                <a:gd name="connsiteX3" fmla="*/ 24063 w 457200"/>
                <a:gd name="connsiteY3" fmla="*/ 360947 h 409074"/>
                <a:gd name="connsiteX4" fmla="*/ 180473 w 457200"/>
                <a:gd name="connsiteY4" fmla="*/ 397042 h 409074"/>
                <a:gd name="connsiteX5" fmla="*/ 312821 w 457200"/>
                <a:gd name="connsiteY5" fmla="*/ 409074 h 409074"/>
                <a:gd name="connsiteX6" fmla="*/ 372978 w 457200"/>
                <a:gd name="connsiteY6" fmla="*/ 385010 h 409074"/>
                <a:gd name="connsiteX7" fmla="*/ 457200 w 457200"/>
                <a:gd name="connsiteY7" fmla="*/ 336884 h 409074"/>
                <a:gd name="connsiteX8" fmla="*/ 457200 w 457200"/>
                <a:gd name="connsiteY8" fmla="*/ 336884 h 409074"/>
                <a:gd name="connsiteX9" fmla="*/ 457200 w 457200"/>
                <a:gd name="connsiteY9" fmla="*/ 120316 h 409074"/>
                <a:gd name="connsiteX10" fmla="*/ 433136 w 457200"/>
                <a:gd name="connsiteY10" fmla="*/ 60158 h 409074"/>
                <a:gd name="connsiteX11" fmla="*/ 276726 w 457200"/>
                <a:gd name="connsiteY11" fmla="*/ 0 h 409074"/>
                <a:gd name="connsiteX12" fmla="*/ 24063 w 457200"/>
                <a:gd name="connsiteY12" fmla="*/ 60158 h 40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409074">
                  <a:moveTo>
                    <a:pt x="24063" y="60158"/>
                  </a:moveTo>
                  <a:lnTo>
                    <a:pt x="0" y="216568"/>
                  </a:lnTo>
                  <a:lnTo>
                    <a:pt x="0" y="312821"/>
                  </a:lnTo>
                  <a:lnTo>
                    <a:pt x="24063" y="360947"/>
                  </a:lnTo>
                  <a:lnTo>
                    <a:pt x="180473" y="397042"/>
                  </a:lnTo>
                  <a:lnTo>
                    <a:pt x="312821" y="409074"/>
                  </a:lnTo>
                  <a:lnTo>
                    <a:pt x="372978" y="385010"/>
                  </a:lnTo>
                  <a:lnTo>
                    <a:pt x="457200" y="336884"/>
                  </a:lnTo>
                  <a:lnTo>
                    <a:pt x="457200" y="336884"/>
                  </a:lnTo>
                  <a:lnTo>
                    <a:pt x="457200" y="120316"/>
                  </a:lnTo>
                  <a:lnTo>
                    <a:pt x="433136" y="60158"/>
                  </a:lnTo>
                  <a:lnTo>
                    <a:pt x="276726" y="0"/>
                  </a:lnTo>
                  <a:lnTo>
                    <a:pt x="24063" y="60158"/>
                  </a:lnTo>
                  <a:close/>
                </a:path>
              </a:pathLst>
            </a:custGeom>
            <a:solidFill>
              <a:schemeClr val="bg1"/>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spTree>
    <p:extLst>
      <p:ext uri="{BB962C8B-B14F-4D97-AF65-F5344CB8AC3E}">
        <p14:creationId xmlns:p14="http://schemas.microsoft.com/office/powerpoint/2010/main" val="15676549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オプション①油浸対物</a:t>
            </a:r>
            <a:r>
              <a:rPr kumimoji="1" lang="en-US" altLang="ja-JP" dirty="0" smtClean="0"/>
              <a:t>100×</a:t>
            </a:r>
            <a:r>
              <a:rPr kumimoji="1" lang="ja-JP" altLang="en-US" dirty="0" smtClean="0"/>
              <a:t>レンズを使用する</a:t>
            </a:r>
            <a:endParaRPr kumimoji="1" lang="ja-JP" altLang="en-US" dirty="0"/>
          </a:p>
        </p:txBody>
      </p:sp>
      <p:sp>
        <p:nvSpPr>
          <p:cNvPr id="3" name="コンテンツ プレースホルダー 2"/>
          <p:cNvSpPr>
            <a:spLocks noGrp="1"/>
          </p:cNvSpPr>
          <p:nvPr>
            <p:ph idx="1"/>
          </p:nvPr>
        </p:nvSpPr>
        <p:spPr>
          <a:xfrm>
            <a:off x="432596" y="1219200"/>
            <a:ext cx="6239667" cy="5090121"/>
          </a:xfrm>
        </p:spPr>
        <p:txBody>
          <a:bodyPr/>
          <a:lstStyle/>
          <a:p>
            <a:pPr marL="342900" indent="-342900">
              <a:buClr>
                <a:srgbClr val="FFC000"/>
              </a:buClr>
              <a:buFont typeface="Wingdings" panose="05000000000000000000" pitchFamily="2" charset="2"/>
              <a:buChar char="p"/>
            </a:pPr>
            <a:r>
              <a:rPr kumimoji="1" lang="ja-JP" altLang="en-US" dirty="0" smtClean="0"/>
              <a:t>油浸対物</a:t>
            </a:r>
            <a:r>
              <a:rPr kumimoji="1" lang="en-US" altLang="ja-JP" dirty="0" smtClean="0"/>
              <a:t>100×</a:t>
            </a:r>
            <a:r>
              <a:rPr kumimoji="1" lang="ja-JP" altLang="en-US" dirty="0" smtClean="0"/>
              <a:t>レンズで観察します。</a:t>
            </a:r>
            <a:endParaRPr kumimoji="1" lang="en-US" altLang="ja-JP" dirty="0" smtClean="0"/>
          </a:p>
          <a:p>
            <a:pPr marL="696913" lvl="1" indent="-342900">
              <a:buClr>
                <a:srgbClr val="FFC000"/>
              </a:buClr>
              <a:buFont typeface="Wingdings" panose="05000000000000000000" pitchFamily="2" charset="2"/>
              <a:buChar char="u"/>
            </a:pPr>
            <a:r>
              <a:rPr kumimoji="1" lang="ja-JP" altLang="en-US" dirty="0" smtClean="0"/>
              <a:t>対物</a:t>
            </a:r>
            <a:r>
              <a:rPr kumimoji="1" lang="en-US" altLang="ja-JP" dirty="0" smtClean="0"/>
              <a:t>10×</a:t>
            </a:r>
            <a:r>
              <a:rPr kumimoji="1" lang="ja-JP" altLang="en-US" dirty="0" smtClean="0"/>
              <a:t>でピントを合わせ、対物</a:t>
            </a:r>
            <a:r>
              <a:rPr kumimoji="1" lang="en-US" altLang="ja-JP" dirty="0" smtClean="0"/>
              <a:t>40×</a:t>
            </a:r>
            <a:r>
              <a:rPr kumimoji="1" lang="ja-JP" altLang="en-US" dirty="0" smtClean="0"/>
              <a:t>に切替えてピントを合わせます。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solidFill>
                  <a:srgbClr val="FF0000"/>
                </a:solidFill>
              </a:rPr>
              <a:t>粗微動ハンドルには触らない状態</a:t>
            </a:r>
            <a:r>
              <a:rPr lang="ja-JP" altLang="en-US" dirty="0" smtClean="0"/>
              <a:t>で対物</a:t>
            </a:r>
            <a:r>
              <a:rPr lang="en-US" altLang="ja-JP" dirty="0" smtClean="0"/>
              <a:t>100×</a:t>
            </a:r>
            <a:r>
              <a:rPr lang="ja-JP" altLang="en-US" dirty="0" smtClean="0"/>
              <a:t>に切り替えます。</a:t>
            </a:r>
            <a:endParaRPr lang="en-US" altLang="ja-JP" dirty="0" smtClean="0"/>
          </a:p>
          <a:p>
            <a:pPr marL="696913" lvl="1" indent="-342900">
              <a:buClr>
                <a:srgbClr val="FFC000"/>
              </a:buClr>
              <a:buFont typeface="Wingdings" panose="05000000000000000000" pitchFamily="2" charset="2"/>
              <a:buChar char="u"/>
            </a:pPr>
            <a:r>
              <a:rPr lang="ja-JP" altLang="en-US" dirty="0"/>
              <a:t>次</a:t>
            </a:r>
            <a:r>
              <a:rPr lang="ja-JP" altLang="en-US" dirty="0" smtClean="0"/>
              <a:t>に、レボルバーの位置を</a:t>
            </a:r>
            <a:r>
              <a:rPr lang="en-US" altLang="ja-JP" dirty="0" smtClean="0"/>
              <a:t>40×</a:t>
            </a:r>
            <a:r>
              <a:rPr lang="ja-JP" altLang="en-US" dirty="0" smtClean="0"/>
              <a:t>と</a:t>
            </a:r>
            <a:r>
              <a:rPr lang="en-US" altLang="ja-JP" dirty="0" smtClean="0"/>
              <a:t>100×</a:t>
            </a:r>
            <a:r>
              <a:rPr lang="ja-JP" altLang="en-US" dirty="0" smtClean="0"/>
              <a:t>の中間位置にします。</a:t>
            </a:r>
            <a:endParaRPr lang="en-US" altLang="ja-JP" dirty="0" smtClean="0"/>
          </a:p>
          <a:p>
            <a:pPr marL="696913" lvl="1" indent="-342900">
              <a:buClr>
                <a:srgbClr val="FFC000"/>
              </a:buClr>
              <a:buFont typeface="Wingdings" panose="05000000000000000000" pitchFamily="2" charset="2"/>
              <a:buChar char="u"/>
            </a:pPr>
            <a:r>
              <a:rPr lang="ja-JP" altLang="en-US" dirty="0" smtClean="0"/>
              <a:t>カバーガラスの</a:t>
            </a:r>
            <a:r>
              <a:rPr lang="ja-JP" altLang="en-US" dirty="0"/>
              <a:t>上に米粒１～２粒くらいの</a:t>
            </a:r>
            <a:r>
              <a:rPr lang="ja-JP" altLang="en-US" dirty="0" smtClean="0"/>
              <a:t>量のオイルを滴下します。</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レボルバーを回して対物</a:t>
            </a:r>
            <a:r>
              <a:rPr kumimoji="1" lang="en-US" altLang="ja-JP" dirty="0" smtClean="0"/>
              <a:t>100×</a:t>
            </a:r>
            <a:r>
              <a:rPr kumimoji="1" lang="ja-JP" altLang="en-US" dirty="0" smtClean="0"/>
              <a:t>にします。</a:t>
            </a:r>
            <a:endParaRPr lang="en-US" altLang="ja-JP" dirty="0"/>
          </a:p>
          <a:p>
            <a:pPr marL="696913" lvl="1" indent="-342900">
              <a:buClr>
                <a:srgbClr val="FFC000"/>
              </a:buClr>
              <a:buFont typeface="Wingdings" panose="05000000000000000000" pitchFamily="2" charset="2"/>
              <a:buChar char="u"/>
            </a:pPr>
            <a:r>
              <a:rPr kumimoji="1" lang="ja-JP" altLang="en-US" dirty="0" smtClean="0"/>
              <a:t>微動ハンドルでピントを合わせます。コンデンサーのレバーを右よりにすると</a:t>
            </a:r>
            <a:r>
              <a:rPr lang="ja-JP" altLang="en-US" dirty="0" smtClean="0"/>
              <a:t>合わせやすいです。</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気泡が見える場合は、レボルバーをわずかに左右に回して気泡を追い出します。</a:t>
            </a:r>
            <a:endParaRPr lang="en-US" altLang="ja-JP"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sp>
        <p:nvSpPr>
          <p:cNvPr id="9" name="テキスト ボックス 8"/>
          <p:cNvSpPr txBox="1"/>
          <p:nvPr/>
        </p:nvSpPr>
        <p:spPr>
          <a:xfrm>
            <a:off x="7175500" y="3645024"/>
            <a:ext cx="4607517" cy="830997"/>
          </a:xfrm>
          <a:prstGeom prst="rect">
            <a:avLst/>
          </a:prstGeom>
          <a:solidFill>
            <a:schemeClr val="accent6">
              <a:lumMod val="20000"/>
              <a:lumOff val="80000"/>
            </a:schemeClr>
          </a:solidFill>
          <a:ln>
            <a:noFill/>
          </a:ln>
        </p:spPr>
        <p:txBody>
          <a:bodyPr wrap="square" rtlCol="0">
            <a:spAutoFit/>
          </a:bodyPr>
          <a:lstStyle/>
          <a:p>
            <a:r>
              <a:rPr kumimoji="1" lang="ja-JP" altLang="en-US" sz="1600" dirty="0">
                <a:ea typeface="Meiryo UI" panose="020B0604030504040204" pitchFamily="50" charset="-128"/>
                <a:cs typeface="Meiryo UI" panose="020B0604030504040204" pitchFamily="50" charset="-128"/>
              </a:rPr>
              <a:t>　完全に</a:t>
            </a:r>
            <a:r>
              <a:rPr kumimoji="1" lang="en-US" altLang="ja-JP" sz="1600" dirty="0">
                <a:ea typeface="Meiryo UI" panose="020B0604030504040204" pitchFamily="50" charset="-128"/>
                <a:cs typeface="Meiryo UI" panose="020B0604030504040204" pitchFamily="50" charset="-128"/>
              </a:rPr>
              <a:t>100X</a:t>
            </a:r>
            <a:r>
              <a:rPr kumimoji="1" lang="ja-JP" altLang="en-US" sz="1600" dirty="0">
                <a:ea typeface="Meiryo UI" panose="020B0604030504040204" pitchFamily="50" charset="-128"/>
                <a:cs typeface="Meiryo UI" panose="020B0604030504040204" pitchFamily="50" charset="-128"/>
              </a:rPr>
              <a:t>レンズ</a:t>
            </a:r>
            <a:r>
              <a:rPr lang="ja-JP" altLang="en-US" sz="1600" dirty="0">
                <a:ea typeface="Meiryo UI" panose="020B0604030504040204" pitchFamily="50" charset="-128"/>
                <a:cs typeface="Meiryo UI" panose="020B0604030504040204" pitchFamily="50" charset="-128"/>
              </a:rPr>
              <a:t>を切替えてしまうと</a:t>
            </a:r>
            <a:r>
              <a:rPr kumimoji="1" lang="ja-JP" altLang="en-US" sz="1600" dirty="0">
                <a:ea typeface="Meiryo UI" panose="020B0604030504040204" pitchFamily="50" charset="-128"/>
                <a:cs typeface="Meiryo UI" panose="020B0604030504040204" pitchFamily="50" charset="-128"/>
              </a:rPr>
              <a:t>レンズの直下にオイル</a:t>
            </a:r>
            <a:r>
              <a:rPr lang="ja-JP" altLang="en-US" sz="1600" dirty="0">
                <a:ea typeface="Meiryo UI" panose="020B0604030504040204" pitchFamily="50" charset="-128"/>
                <a:cs typeface="Meiryo UI" panose="020B0604030504040204" pitchFamily="50" charset="-128"/>
              </a:rPr>
              <a:t>を滴下するのが難しい</a:t>
            </a:r>
            <a:r>
              <a:rPr kumimoji="1" lang="ja-JP" altLang="en-US" sz="1600" dirty="0">
                <a:ea typeface="Meiryo UI" panose="020B0604030504040204" pitchFamily="50" charset="-128"/>
                <a:cs typeface="Meiryo UI" panose="020B0604030504040204" pitchFamily="50" charset="-128"/>
              </a:rPr>
              <a:t>ので</a:t>
            </a:r>
            <a:r>
              <a:rPr lang="ja-JP" altLang="en-US" sz="1600" dirty="0">
                <a:ea typeface="Meiryo UI" panose="020B0604030504040204" pitchFamily="50" charset="-128"/>
                <a:cs typeface="Meiryo UI" panose="020B0604030504040204" pitchFamily="50" charset="-128"/>
              </a:rPr>
              <a:t>レンズを少しずら</a:t>
            </a:r>
            <a:r>
              <a:rPr kumimoji="1" lang="ja-JP" altLang="en-US" sz="1600" dirty="0">
                <a:ea typeface="Meiryo UI" panose="020B0604030504040204" pitchFamily="50" charset="-128"/>
                <a:cs typeface="Meiryo UI" panose="020B0604030504040204" pitchFamily="50" charset="-128"/>
              </a:rPr>
              <a:t>した状態で滴下します。</a:t>
            </a:r>
          </a:p>
        </p:txBody>
      </p:sp>
      <p:pic>
        <p:nvPicPr>
          <p:cNvPr id="10" name="図 9"/>
          <p:cNvPicPr>
            <a:picLocks noChangeAspect="1"/>
          </p:cNvPicPr>
          <p:nvPr/>
        </p:nvPicPr>
        <p:blipFill>
          <a:blip r:embed="rId3"/>
          <a:stretch>
            <a:fillRect/>
          </a:stretch>
        </p:blipFill>
        <p:spPr>
          <a:xfrm>
            <a:off x="7531440" y="1268761"/>
            <a:ext cx="3894472" cy="2366737"/>
          </a:xfrm>
          <a:prstGeom prst="rect">
            <a:avLst/>
          </a:prstGeom>
        </p:spPr>
      </p:pic>
      <p:sp>
        <p:nvSpPr>
          <p:cNvPr id="7" name="テキスト ボックス 6"/>
          <p:cNvSpPr txBox="1"/>
          <p:nvPr/>
        </p:nvSpPr>
        <p:spPr>
          <a:xfrm>
            <a:off x="7175501" y="4749532"/>
            <a:ext cx="4607516" cy="1415772"/>
          </a:xfrm>
          <a:prstGeom prst="rect">
            <a:avLst/>
          </a:prstGeom>
          <a:noFill/>
        </p:spPr>
        <p:txBody>
          <a:bodyPr wrap="square" lIns="0" tIns="0" rIns="0" bIns="0" rtlCol="0">
            <a:spAutoFit/>
          </a:bodyPr>
          <a:lstStyle/>
          <a:p>
            <a:pPr marL="180975" lvl="1">
              <a:buClr>
                <a:srgbClr val="FFC000"/>
              </a:buClr>
            </a:pPr>
            <a:r>
              <a:rPr lang="ja-JP" altLang="en-US">
                <a:solidFill>
                  <a:srgbClr val="FF0000"/>
                </a:solidFill>
              </a:rPr>
              <a:t>㊟</a:t>
            </a:r>
            <a:r>
              <a:rPr lang="ja-JP" altLang="en-US" sz="1400"/>
              <a:t>オイルを使用した場合、対物</a:t>
            </a:r>
            <a:r>
              <a:rPr lang="en-US" altLang="ja-JP" sz="1400"/>
              <a:t>10×</a:t>
            </a:r>
            <a:r>
              <a:rPr lang="ja-JP" altLang="en-US" sz="1400"/>
              <a:t>や</a:t>
            </a:r>
            <a:r>
              <a:rPr lang="en-US" altLang="ja-JP" sz="1400"/>
              <a:t>40×</a:t>
            </a:r>
            <a:r>
              <a:rPr lang="ja-JP" altLang="en-US" sz="1400"/>
              <a:t>の先端にオイルを付けないこと。</a:t>
            </a:r>
            <a:endParaRPr lang="en-US" altLang="ja-JP" sz="1400"/>
          </a:p>
          <a:p>
            <a:pPr marL="180975" lvl="1">
              <a:buClr>
                <a:srgbClr val="FFC000"/>
              </a:buClr>
            </a:pPr>
            <a:r>
              <a:rPr lang="ja-JP" altLang="en-US">
                <a:solidFill>
                  <a:srgbClr val="FF0000"/>
                </a:solidFill>
              </a:rPr>
              <a:t>㊟</a:t>
            </a:r>
            <a:r>
              <a:rPr lang="ja-JP" altLang="en-US" sz="1400"/>
              <a:t>観察後はレンズ先端、カバーガラス上についた余分なオイルをレンズクリーニングペーパーで吸い取ります。その後レンズクリーニングペーパーを無水アルコールで浸し、レンズ先端とカバーガラス面を拭きます。（数度繰り返します。）</a:t>
            </a:r>
            <a:endParaRPr lang="en-US" altLang="ja-JP" sz="1400" dirty="0"/>
          </a:p>
        </p:txBody>
      </p:sp>
    </p:spTree>
    <p:extLst>
      <p:ext uri="{BB962C8B-B14F-4D97-AF65-F5344CB8AC3E}">
        <p14:creationId xmlns:p14="http://schemas.microsoft.com/office/powerpoint/2010/main" val="16021530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オプション②接眼ミクロメーターを使用する</a:t>
            </a:r>
            <a:endParaRPr kumimoji="1" lang="ja-JP" altLang="en-US" dirty="0"/>
          </a:p>
        </p:txBody>
      </p:sp>
      <p:sp>
        <p:nvSpPr>
          <p:cNvPr id="3" name="コンテンツ プレースホルダー 2"/>
          <p:cNvSpPr>
            <a:spLocks noGrp="1"/>
          </p:cNvSpPr>
          <p:nvPr>
            <p:ph idx="1"/>
          </p:nvPr>
        </p:nvSpPr>
        <p:spPr>
          <a:xfrm>
            <a:off x="432595" y="1219200"/>
            <a:ext cx="6239668" cy="4978400"/>
          </a:xfrm>
        </p:spPr>
        <p:txBody>
          <a:bodyPr/>
          <a:lstStyle/>
          <a:p>
            <a:pPr marL="342900" indent="-342900">
              <a:buClr>
                <a:srgbClr val="FFC000"/>
              </a:buClr>
              <a:buFont typeface="Wingdings" panose="05000000000000000000" pitchFamily="2" charset="2"/>
              <a:buChar char="p"/>
            </a:pPr>
            <a:r>
              <a:rPr lang="ja-JP" altLang="en-US" sz="2000" dirty="0"/>
              <a:t>接眼ミクロメーターを使って大きさを測る。</a:t>
            </a:r>
            <a:endParaRPr lang="en-US" altLang="ja-JP" sz="2000" dirty="0"/>
          </a:p>
          <a:p>
            <a:pPr marL="696913" lvl="1" indent="-342900">
              <a:buClr>
                <a:srgbClr val="FFC000"/>
              </a:buClr>
              <a:buFont typeface="Wingdings" panose="05000000000000000000" pitchFamily="2" charset="2"/>
              <a:buChar char="u"/>
            </a:pPr>
            <a:r>
              <a:rPr lang="ja-JP" altLang="en-US" dirty="0"/>
              <a:t>接眼ミクロメーターとは、接眼レンズの内部に入れるガラス板（焦点板）で、目盛りが刻まれています。</a:t>
            </a:r>
            <a:endParaRPr lang="en-US" altLang="ja-JP" dirty="0"/>
          </a:p>
          <a:p>
            <a:pPr marL="696913" lvl="1" indent="-342900">
              <a:buClr>
                <a:srgbClr val="FFC000"/>
              </a:buClr>
              <a:buFont typeface="Wingdings" panose="05000000000000000000" pitchFamily="2" charset="2"/>
              <a:buChar char="u"/>
            </a:pPr>
            <a:r>
              <a:rPr lang="ja-JP" altLang="en-US" dirty="0"/>
              <a:t>観察像に目盛り線が重なって見えるので、試料の大きさを測ることができます。</a:t>
            </a:r>
            <a:endParaRPr lang="en-US" altLang="ja-JP" dirty="0"/>
          </a:p>
          <a:p>
            <a:pPr marL="696913" lvl="1" indent="-342900">
              <a:buClr>
                <a:srgbClr val="FFC000"/>
              </a:buClr>
              <a:buFont typeface="Wingdings" panose="05000000000000000000" pitchFamily="2" charset="2"/>
              <a:buChar char="u"/>
            </a:pPr>
            <a:r>
              <a:rPr lang="ja-JP" altLang="en-US" dirty="0"/>
              <a:t>接眼ミクロメータは対物レンズと接眼レンズの間に配置されているので、対物レンズで拡大された像に目盛り線が重なります。</a:t>
            </a:r>
            <a:endParaRPr lang="en-US" altLang="ja-JP" dirty="0"/>
          </a:p>
          <a:p>
            <a:pPr marL="696913" lvl="1" indent="-342900">
              <a:buClr>
                <a:srgbClr val="FFC000"/>
              </a:buClr>
              <a:buFont typeface="Wingdings" panose="05000000000000000000" pitchFamily="2" charset="2"/>
              <a:buChar char="u"/>
            </a:pPr>
            <a:r>
              <a:rPr lang="ja-JP" altLang="en-US" dirty="0"/>
              <a:t>１目盛りの長さは</a:t>
            </a:r>
            <a:r>
              <a:rPr lang="ja-JP" altLang="en-US" dirty="0">
                <a:solidFill>
                  <a:srgbClr val="FF0000"/>
                </a:solidFill>
              </a:rPr>
              <a:t>「１目盛りの長さ」</a:t>
            </a:r>
            <a:r>
              <a:rPr lang="en-US" altLang="ja-JP" dirty="0">
                <a:solidFill>
                  <a:srgbClr val="FF0000"/>
                </a:solidFill>
              </a:rPr>
              <a:t>÷</a:t>
            </a:r>
            <a:r>
              <a:rPr lang="ja-JP" altLang="en-US" dirty="0">
                <a:solidFill>
                  <a:srgbClr val="FF0000"/>
                </a:solidFill>
              </a:rPr>
              <a:t>「対物倍率」</a:t>
            </a:r>
            <a:r>
              <a:rPr lang="ja-JP" altLang="en-US" dirty="0"/>
              <a:t>です。</a:t>
            </a:r>
            <a:endParaRPr lang="en-US" altLang="ja-JP" dirty="0"/>
          </a:p>
          <a:p>
            <a:pPr marL="696913" lvl="1" indent="-342900">
              <a:buClr>
                <a:srgbClr val="FFC000"/>
              </a:buClr>
              <a:buFont typeface="Wingdings" panose="05000000000000000000" pitchFamily="2" charset="2"/>
              <a:buChar char="u"/>
            </a:pPr>
            <a:r>
              <a:rPr lang="ja-JP" altLang="en-US" dirty="0"/>
              <a:t>標本の大きさは、「測定部分の目盛り</a:t>
            </a:r>
            <a:r>
              <a:rPr lang="ja-JP" altLang="en-US" dirty="0" smtClean="0"/>
              <a:t>数」</a:t>
            </a:r>
            <a:r>
              <a:rPr lang="en-US" altLang="ja-JP" dirty="0" smtClean="0"/>
              <a:t>×</a:t>
            </a:r>
            <a:r>
              <a:rPr lang="ja-JP" altLang="en-US" dirty="0"/>
              <a:t>「１目盛の長さ」で求めることができます。</a:t>
            </a:r>
            <a:endParaRPr lang="en-US" altLang="ja-JP" dirty="0"/>
          </a:p>
          <a:p>
            <a:pPr marL="696913" lvl="1" indent="-342900">
              <a:buClr>
                <a:srgbClr val="FFC000"/>
              </a:buClr>
              <a:buFont typeface="Wingdings" panose="05000000000000000000" pitchFamily="2" charset="2"/>
              <a:buChar char="u"/>
            </a:pPr>
            <a:r>
              <a:rPr lang="ja-JP" altLang="en-US" dirty="0"/>
              <a:t>より正しい長さを求めたい場合は、対物ミクロメーター（プレパラートに目盛が刻印されているもの）を観察して接眼ミクロメーターの１目盛り長を校正（キャリブレーション）する方法があります。</a:t>
            </a:r>
            <a:endParaRPr lang="en-US" altLang="ja-JP" dirty="0"/>
          </a:p>
          <a:p>
            <a:pPr marL="696913" lvl="1" indent="-342900">
              <a:buClr>
                <a:srgbClr val="FFC000"/>
              </a:buClr>
              <a:buFont typeface="Wingdings" panose="05000000000000000000" pitchFamily="2" charset="2"/>
              <a:buChar char="u"/>
            </a:pPr>
            <a:endParaRPr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pic>
        <p:nvPicPr>
          <p:cNvPr id="7" name="図 6"/>
          <p:cNvPicPr>
            <a:picLocks noChangeAspect="1"/>
          </p:cNvPicPr>
          <p:nvPr/>
        </p:nvPicPr>
        <p:blipFill>
          <a:blip r:embed="rId3"/>
          <a:stretch>
            <a:fillRect/>
          </a:stretch>
        </p:blipFill>
        <p:spPr>
          <a:xfrm>
            <a:off x="7680176" y="1278631"/>
            <a:ext cx="3433521" cy="2510409"/>
          </a:xfrm>
          <a:prstGeom prst="rect">
            <a:avLst/>
          </a:prstGeom>
        </p:spPr>
      </p:pic>
      <p:sp>
        <p:nvSpPr>
          <p:cNvPr id="8" name="テキスト ボックス 7"/>
          <p:cNvSpPr txBox="1"/>
          <p:nvPr/>
        </p:nvSpPr>
        <p:spPr>
          <a:xfrm>
            <a:off x="7175500" y="3985900"/>
            <a:ext cx="4465117" cy="523220"/>
          </a:xfrm>
          <a:prstGeom prst="rect">
            <a:avLst/>
          </a:prstGeom>
          <a:noFill/>
        </p:spPr>
        <p:txBody>
          <a:bodyPr wrap="square" rtlCol="0">
            <a:spAutoFit/>
          </a:bodyPr>
          <a:lstStyle/>
          <a:p>
            <a:r>
              <a:rPr lang="en-US" altLang="ja-JP" sz="1400" dirty="0" smtClean="0"/>
              <a:t>10mm100</a:t>
            </a:r>
            <a:r>
              <a:rPr lang="ja-JP" altLang="en-US" sz="1400" dirty="0"/>
              <a:t>等分（</a:t>
            </a:r>
            <a:r>
              <a:rPr lang="en-US" altLang="ja-JP" sz="1400" dirty="0"/>
              <a:t>1</a:t>
            </a:r>
            <a:r>
              <a:rPr lang="ja-JP" altLang="en-US" sz="1400" dirty="0"/>
              <a:t>目盛</a:t>
            </a:r>
            <a:r>
              <a:rPr lang="en-US" altLang="ja-JP" sz="1400" dirty="0"/>
              <a:t>100μm</a:t>
            </a:r>
            <a:r>
              <a:rPr lang="ja-JP" altLang="en-US" sz="1400" dirty="0"/>
              <a:t>）の接眼</a:t>
            </a:r>
            <a:r>
              <a:rPr lang="ja-JP" altLang="en-US" sz="1400" dirty="0" smtClean="0"/>
              <a:t>ミクロメーター</a:t>
            </a:r>
            <a:r>
              <a:rPr kumimoji="1" lang="ja-JP" altLang="en-US" sz="1400" dirty="0" smtClean="0"/>
              <a:t>を</a:t>
            </a:r>
            <a:r>
              <a:rPr kumimoji="1" lang="ja-JP" altLang="en-US" sz="1400" dirty="0"/>
              <a:t>使用した場合</a:t>
            </a:r>
            <a:endParaRPr kumimoji="1" lang="en-US" altLang="ja-JP" sz="1400" dirty="0"/>
          </a:p>
        </p:txBody>
      </p:sp>
      <p:graphicFrame>
        <p:nvGraphicFramePr>
          <p:cNvPr id="9" name="表 8"/>
          <p:cNvGraphicFramePr>
            <a:graphicFrameLocks noGrp="1"/>
          </p:cNvGraphicFramePr>
          <p:nvPr>
            <p:extLst>
              <p:ext uri="{D42A27DB-BD31-4B8C-83A1-F6EECF244321}">
                <p14:modId xmlns:p14="http://schemas.microsoft.com/office/powerpoint/2010/main" val="1424950200"/>
              </p:ext>
            </p:extLst>
          </p:nvPr>
        </p:nvGraphicFramePr>
        <p:xfrm>
          <a:off x="7170361" y="4581129"/>
          <a:ext cx="4612656" cy="1656183"/>
        </p:xfrm>
        <a:graphic>
          <a:graphicData uri="http://schemas.openxmlformats.org/drawingml/2006/table">
            <a:tbl>
              <a:tblPr firstRow="1" bandRow="1">
                <a:tableStyleId>{5C22544A-7EE6-4342-B048-85BDC9FD1C3A}</a:tableStyleId>
              </a:tblPr>
              <a:tblGrid>
                <a:gridCol w="1345358">
                  <a:extLst>
                    <a:ext uri="{9D8B030D-6E8A-4147-A177-3AD203B41FA5}">
                      <a16:colId xmlns:a16="http://schemas.microsoft.com/office/drawing/2014/main" val="2041567844"/>
                    </a:ext>
                  </a:extLst>
                </a:gridCol>
                <a:gridCol w="1793811">
                  <a:extLst>
                    <a:ext uri="{9D8B030D-6E8A-4147-A177-3AD203B41FA5}">
                      <a16:colId xmlns:a16="http://schemas.microsoft.com/office/drawing/2014/main" val="330478219"/>
                    </a:ext>
                  </a:extLst>
                </a:gridCol>
                <a:gridCol w="1473487">
                  <a:extLst>
                    <a:ext uri="{9D8B030D-6E8A-4147-A177-3AD203B41FA5}">
                      <a16:colId xmlns:a16="http://schemas.microsoft.com/office/drawing/2014/main" val="2981827072"/>
                    </a:ext>
                  </a:extLst>
                </a:gridCol>
              </a:tblGrid>
              <a:tr h="343459">
                <a:tc>
                  <a:txBody>
                    <a:bodyPr/>
                    <a:lstStyle/>
                    <a:p>
                      <a:pPr algn="ctr"/>
                      <a:r>
                        <a:rPr kumimoji="1" lang="ja-JP" altLang="en-US" sz="1200" dirty="0" smtClean="0"/>
                        <a:t>対物レンズ倍率</a:t>
                      </a:r>
                      <a:endParaRPr kumimoji="1" lang="ja-JP" altLang="en-US" sz="1200" dirty="0"/>
                    </a:p>
                  </a:txBody>
                  <a:tcPr/>
                </a:tc>
                <a:tc>
                  <a:txBody>
                    <a:bodyPr/>
                    <a:lstStyle/>
                    <a:p>
                      <a:pPr algn="ctr"/>
                      <a:r>
                        <a:rPr kumimoji="1" lang="ja-JP" altLang="en-US" sz="1200" dirty="0" smtClean="0"/>
                        <a:t>計算方法</a:t>
                      </a:r>
                      <a:endParaRPr kumimoji="1" lang="ja-JP" altLang="en-US" sz="1200" dirty="0"/>
                    </a:p>
                  </a:txBody>
                  <a:tcPr/>
                </a:tc>
                <a:tc>
                  <a:txBody>
                    <a:bodyPr/>
                    <a:lstStyle/>
                    <a:p>
                      <a:pPr algn="ctr"/>
                      <a:r>
                        <a:rPr kumimoji="1" lang="en-US" altLang="ja-JP" sz="1200" dirty="0" smtClean="0"/>
                        <a:t>1</a:t>
                      </a:r>
                      <a:r>
                        <a:rPr kumimoji="1" lang="ja-JP" altLang="en-US" sz="1200" dirty="0" smtClean="0"/>
                        <a:t>目盛の大きさ</a:t>
                      </a:r>
                      <a:endParaRPr kumimoji="1" lang="ja-JP" altLang="en-US" sz="1200" dirty="0"/>
                    </a:p>
                  </a:txBody>
                  <a:tcPr/>
                </a:tc>
                <a:extLst>
                  <a:ext uri="{0D108BD9-81ED-4DB2-BD59-A6C34878D82A}">
                    <a16:rowId xmlns:a16="http://schemas.microsoft.com/office/drawing/2014/main" val="2652782735"/>
                  </a:ext>
                </a:extLst>
              </a:tr>
              <a:tr h="328181">
                <a:tc>
                  <a:txBody>
                    <a:bodyPr/>
                    <a:lstStyle/>
                    <a:p>
                      <a:r>
                        <a:rPr kumimoji="1" lang="ja-JP" altLang="en-US" sz="1200" dirty="0" smtClean="0"/>
                        <a:t>４Ｘ</a:t>
                      </a:r>
                      <a:endParaRPr kumimoji="1" lang="ja-JP" altLang="en-US" sz="1200" dirty="0"/>
                    </a:p>
                  </a:txBody>
                  <a:tcPr/>
                </a:tc>
                <a:tc>
                  <a:txBody>
                    <a:bodyPr/>
                    <a:lstStyle/>
                    <a:p>
                      <a:r>
                        <a:rPr kumimoji="1" lang="ja-JP" altLang="en-US" sz="1200" dirty="0" smtClean="0"/>
                        <a:t>１００</a:t>
                      </a:r>
                      <a:r>
                        <a:rPr kumimoji="1" lang="en-US" altLang="ja-JP" sz="1200" dirty="0" err="1" smtClean="0"/>
                        <a:t>μm</a:t>
                      </a:r>
                      <a:r>
                        <a:rPr kumimoji="1" lang="ja-JP" altLang="en-US" sz="1200" dirty="0" smtClean="0"/>
                        <a:t>　</a:t>
                      </a:r>
                      <a:r>
                        <a:rPr kumimoji="1" lang="en-US" altLang="ja-JP" sz="1200" dirty="0" smtClean="0"/>
                        <a:t>÷</a:t>
                      </a:r>
                      <a:r>
                        <a:rPr kumimoji="1" lang="ja-JP" altLang="en-US" sz="1200" dirty="0" smtClean="0"/>
                        <a:t>　４</a:t>
                      </a:r>
                      <a:endParaRPr kumimoji="1" lang="ja-JP" altLang="en-US" sz="1200" dirty="0"/>
                    </a:p>
                  </a:txBody>
                  <a:tcPr/>
                </a:tc>
                <a:tc>
                  <a:txBody>
                    <a:bodyPr/>
                    <a:lstStyle/>
                    <a:p>
                      <a:pPr algn="r"/>
                      <a:r>
                        <a:rPr kumimoji="1" lang="ja-JP" altLang="en-US" sz="1200" dirty="0" smtClean="0"/>
                        <a:t>２５</a:t>
                      </a:r>
                      <a:r>
                        <a:rPr kumimoji="1" lang="en-US" altLang="ja-JP" sz="1200" dirty="0" smtClean="0"/>
                        <a:t>μ</a:t>
                      </a:r>
                      <a:r>
                        <a:rPr kumimoji="1" lang="ja-JP" altLang="en-US" sz="1200" dirty="0" smtClean="0"/>
                        <a:t>ｍ</a:t>
                      </a:r>
                      <a:endParaRPr kumimoji="1" lang="ja-JP" altLang="en-US" sz="1200" dirty="0"/>
                    </a:p>
                  </a:txBody>
                  <a:tcPr/>
                </a:tc>
                <a:extLst>
                  <a:ext uri="{0D108BD9-81ED-4DB2-BD59-A6C34878D82A}">
                    <a16:rowId xmlns:a16="http://schemas.microsoft.com/office/drawing/2014/main" val="3551689608"/>
                  </a:ext>
                </a:extLst>
              </a:tr>
              <a:tr h="328181">
                <a:tc>
                  <a:txBody>
                    <a:bodyPr/>
                    <a:lstStyle/>
                    <a:p>
                      <a:r>
                        <a:rPr kumimoji="1" lang="ja-JP" altLang="en-US" sz="1200" dirty="0" smtClean="0"/>
                        <a:t>１０Ｘ</a:t>
                      </a:r>
                      <a:endParaRPr kumimoji="1" lang="ja-JP" altLang="en-US" sz="1200" dirty="0"/>
                    </a:p>
                  </a:txBody>
                  <a:tcPr/>
                </a:tc>
                <a:tc>
                  <a:txBody>
                    <a:bodyPr/>
                    <a:lstStyle/>
                    <a:p>
                      <a:r>
                        <a:rPr kumimoji="1" lang="ja-JP" altLang="en-US" sz="1200" dirty="0" smtClean="0"/>
                        <a:t>１００</a:t>
                      </a:r>
                      <a:r>
                        <a:rPr kumimoji="1" lang="en-US" altLang="ja-JP" sz="1200" dirty="0" err="1" smtClean="0"/>
                        <a:t>μm</a:t>
                      </a:r>
                      <a:r>
                        <a:rPr kumimoji="1" lang="ja-JP" altLang="en-US" sz="1200" dirty="0" smtClean="0"/>
                        <a:t>　</a:t>
                      </a:r>
                      <a:r>
                        <a:rPr kumimoji="1" lang="en-US" altLang="ja-JP" sz="1200" dirty="0" smtClean="0"/>
                        <a:t>÷</a:t>
                      </a:r>
                      <a:r>
                        <a:rPr kumimoji="1" lang="ja-JP" altLang="en-US" sz="1200" dirty="0" smtClean="0"/>
                        <a:t>　１０</a:t>
                      </a:r>
                      <a:endParaRPr kumimoji="1" lang="ja-JP" altLang="en-US" sz="1200" dirty="0"/>
                    </a:p>
                  </a:txBody>
                  <a:tcPr/>
                </a:tc>
                <a:tc>
                  <a:txBody>
                    <a:bodyPr/>
                    <a:lstStyle/>
                    <a:p>
                      <a:pPr algn="r"/>
                      <a:r>
                        <a:rPr kumimoji="1" lang="ja-JP" altLang="en-US" sz="1200" dirty="0" smtClean="0"/>
                        <a:t>１０</a:t>
                      </a:r>
                      <a:r>
                        <a:rPr kumimoji="1" lang="en-US" altLang="ja-JP" sz="1200" dirty="0" smtClean="0"/>
                        <a:t>μ</a:t>
                      </a:r>
                      <a:r>
                        <a:rPr kumimoji="1" lang="ja-JP" altLang="en-US" sz="1200" dirty="0" smtClean="0"/>
                        <a:t>ｍ</a:t>
                      </a:r>
                      <a:endParaRPr kumimoji="1" lang="ja-JP" altLang="en-US" sz="1200" dirty="0"/>
                    </a:p>
                  </a:txBody>
                  <a:tcPr/>
                </a:tc>
                <a:extLst>
                  <a:ext uri="{0D108BD9-81ED-4DB2-BD59-A6C34878D82A}">
                    <a16:rowId xmlns:a16="http://schemas.microsoft.com/office/drawing/2014/main" val="3148766371"/>
                  </a:ext>
                </a:extLst>
              </a:tr>
              <a:tr h="328181">
                <a:tc>
                  <a:txBody>
                    <a:bodyPr/>
                    <a:lstStyle/>
                    <a:p>
                      <a:r>
                        <a:rPr kumimoji="1" lang="ja-JP" altLang="en-US" sz="1200" dirty="0" smtClean="0"/>
                        <a:t>４０Ｘ</a:t>
                      </a:r>
                      <a:endParaRPr kumimoji="1" lang="ja-JP" altLang="en-US" sz="1200" dirty="0"/>
                    </a:p>
                  </a:txBody>
                  <a:tcPr/>
                </a:tc>
                <a:tc>
                  <a:txBody>
                    <a:bodyPr/>
                    <a:lstStyle/>
                    <a:p>
                      <a:r>
                        <a:rPr kumimoji="1" lang="ja-JP" altLang="en-US" sz="1200" dirty="0" smtClean="0"/>
                        <a:t>１００</a:t>
                      </a:r>
                      <a:r>
                        <a:rPr kumimoji="1" lang="en-US" altLang="ja-JP" sz="1200" dirty="0" smtClean="0"/>
                        <a:t>μ</a:t>
                      </a:r>
                      <a:r>
                        <a:rPr kumimoji="1" lang="ja-JP" altLang="en-US" sz="1200" dirty="0" smtClean="0"/>
                        <a:t>ｍ　</a:t>
                      </a:r>
                      <a:r>
                        <a:rPr kumimoji="1" lang="en-US" altLang="ja-JP" sz="1200" dirty="0" smtClean="0"/>
                        <a:t>÷</a:t>
                      </a:r>
                      <a:r>
                        <a:rPr kumimoji="1" lang="ja-JP" altLang="en-US" sz="1200" dirty="0" smtClean="0"/>
                        <a:t>　４０</a:t>
                      </a:r>
                      <a:endParaRPr kumimoji="1" lang="ja-JP" altLang="en-US" sz="1200" dirty="0"/>
                    </a:p>
                  </a:txBody>
                  <a:tcPr/>
                </a:tc>
                <a:tc>
                  <a:txBody>
                    <a:bodyPr/>
                    <a:lstStyle/>
                    <a:p>
                      <a:pPr algn="r"/>
                      <a:r>
                        <a:rPr kumimoji="1" lang="ja-JP" altLang="en-US" sz="1200" dirty="0" smtClean="0"/>
                        <a:t>２．５</a:t>
                      </a:r>
                      <a:r>
                        <a:rPr kumimoji="1" lang="en-US" altLang="ja-JP" sz="1200" dirty="0" err="1" smtClean="0"/>
                        <a:t>μm</a:t>
                      </a:r>
                      <a:endParaRPr kumimoji="1" lang="ja-JP" altLang="en-US" sz="1200" dirty="0"/>
                    </a:p>
                  </a:txBody>
                  <a:tcPr/>
                </a:tc>
                <a:extLst>
                  <a:ext uri="{0D108BD9-81ED-4DB2-BD59-A6C34878D82A}">
                    <a16:rowId xmlns:a16="http://schemas.microsoft.com/office/drawing/2014/main" val="1953593872"/>
                  </a:ext>
                </a:extLst>
              </a:tr>
              <a:tr h="328181">
                <a:tc>
                  <a:txBody>
                    <a:bodyPr/>
                    <a:lstStyle/>
                    <a:p>
                      <a:r>
                        <a:rPr kumimoji="1" lang="ja-JP" altLang="en-US" sz="1200" dirty="0" smtClean="0"/>
                        <a:t>１００Ｘ</a:t>
                      </a:r>
                      <a:endParaRPr kumimoji="1" lang="ja-JP" altLang="en-US" sz="1200" dirty="0"/>
                    </a:p>
                  </a:txBody>
                  <a:tcPr/>
                </a:tc>
                <a:tc>
                  <a:txBody>
                    <a:bodyPr/>
                    <a:lstStyle/>
                    <a:p>
                      <a:r>
                        <a:rPr kumimoji="1" lang="ja-JP" altLang="en-US" sz="1200" dirty="0" smtClean="0"/>
                        <a:t>１００</a:t>
                      </a:r>
                      <a:r>
                        <a:rPr kumimoji="1" lang="en-US" altLang="ja-JP" sz="1200" dirty="0" err="1" smtClean="0"/>
                        <a:t>μm</a:t>
                      </a:r>
                      <a:r>
                        <a:rPr kumimoji="1" lang="ja-JP" altLang="en-US" sz="1200" dirty="0" smtClean="0"/>
                        <a:t>　</a:t>
                      </a:r>
                      <a:r>
                        <a:rPr kumimoji="1" lang="en-US" altLang="ja-JP" sz="1200" dirty="0" smtClean="0"/>
                        <a:t>÷</a:t>
                      </a:r>
                      <a:r>
                        <a:rPr kumimoji="1" lang="ja-JP" altLang="en-US" sz="1200" dirty="0" smtClean="0"/>
                        <a:t>　１００</a:t>
                      </a:r>
                      <a:endParaRPr kumimoji="1" lang="ja-JP" altLang="en-US" sz="1200" dirty="0"/>
                    </a:p>
                  </a:txBody>
                  <a:tcPr/>
                </a:tc>
                <a:tc>
                  <a:txBody>
                    <a:bodyPr/>
                    <a:lstStyle/>
                    <a:p>
                      <a:pPr algn="r"/>
                      <a:r>
                        <a:rPr kumimoji="1" lang="ja-JP" altLang="en-US" sz="1200" dirty="0" smtClean="0"/>
                        <a:t>１</a:t>
                      </a:r>
                      <a:r>
                        <a:rPr kumimoji="1" lang="en-US" altLang="ja-JP" sz="1200" dirty="0" err="1" smtClean="0"/>
                        <a:t>μm</a:t>
                      </a:r>
                      <a:endParaRPr kumimoji="1" lang="ja-JP" altLang="en-US" sz="1200" dirty="0"/>
                    </a:p>
                  </a:txBody>
                  <a:tcPr/>
                </a:tc>
                <a:extLst>
                  <a:ext uri="{0D108BD9-81ED-4DB2-BD59-A6C34878D82A}">
                    <a16:rowId xmlns:a16="http://schemas.microsoft.com/office/drawing/2014/main" val="3574512566"/>
                  </a:ext>
                </a:extLst>
              </a:tr>
            </a:tbl>
          </a:graphicData>
        </a:graphic>
      </p:graphicFrame>
    </p:spTree>
    <p:extLst>
      <p:ext uri="{BB962C8B-B14F-4D97-AF65-F5344CB8AC3E}">
        <p14:creationId xmlns:p14="http://schemas.microsoft.com/office/powerpoint/2010/main" val="11082045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使い終わった後は</a:t>
            </a:r>
            <a:endParaRPr kumimoji="1" lang="ja-JP" altLang="en-US" dirty="0"/>
          </a:p>
        </p:txBody>
      </p:sp>
      <p:sp>
        <p:nvSpPr>
          <p:cNvPr id="3" name="コンテンツ プレースホルダー 2"/>
          <p:cNvSpPr>
            <a:spLocks noGrp="1"/>
          </p:cNvSpPr>
          <p:nvPr>
            <p:ph idx="1"/>
          </p:nvPr>
        </p:nvSpPr>
        <p:spPr>
          <a:xfrm>
            <a:off x="432593" y="1219200"/>
            <a:ext cx="6239669" cy="5090121"/>
          </a:xfrm>
        </p:spPr>
        <p:txBody>
          <a:bodyPr/>
          <a:lstStyle/>
          <a:p>
            <a:pPr marL="342900" indent="-342900">
              <a:buClr>
                <a:srgbClr val="FFC000"/>
              </a:buClr>
              <a:buFont typeface="Wingdings" panose="05000000000000000000" pitchFamily="2" charset="2"/>
              <a:buChar char="p"/>
            </a:pPr>
            <a:r>
              <a:rPr kumimoji="1" lang="ja-JP" altLang="en-US" dirty="0" smtClean="0"/>
              <a:t>電源のＯＦＦ</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対物４</a:t>
            </a:r>
            <a:r>
              <a:rPr lang="en-US" altLang="ja-JP" dirty="0" smtClean="0"/>
              <a:t>×</a:t>
            </a:r>
            <a:r>
              <a:rPr lang="ja-JP" altLang="en-US" dirty="0" smtClean="0"/>
              <a:t>レンズに切替えます。</a:t>
            </a:r>
            <a:endParaRPr lang="en-US" altLang="ja-JP" dirty="0" smtClean="0"/>
          </a:p>
          <a:p>
            <a:pPr marL="696913" lvl="1" indent="-342900">
              <a:buClr>
                <a:srgbClr val="FFC000"/>
              </a:buClr>
              <a:buFont typeface="Wingdings" panose="05000000000000000000" pitchFamily="2" charset="2"/>
              <a:buChar char="u"/>
            </a:pPr>
            <a:r>
              <a:rPr lang="ja-JP" altLang="en-US" dirty="0" smtClean="0"/>
              <a:t>明るさ調整つまみを最小にしてメインスイッチを</a:t>
            </a:r>
            <a:r>
              <a:rPr lang="en-US" altLang="ja-JP" dirty="0" smtClean="0"/>
              <a:t>OFF</a:t>
            </a:r>
            <a:r>
              <a:rPr lang="ja-JP" altLang="en-US" dirty="0" smtClean="0"/>
              <a:t>にします。</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コンセントから電源ケーブルを外し、</a:t>
            </a:r>
            <a:r>
              <a:rPr kumimoji="1" lang="en-US" altLang="ja-JP" dirty="0" smtClean="0"/>
              <a:t>AC</a:t>
            </a:r>
            <a:r>
              <a:rPr kumimoji="1" lang="ja-JP" altLang="en-US" dirty="0" smtClean="0"/>
              <a:t>アダプターも本体から外し、本体背面の収納スペース㋐に収めます。</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収納するために、鏡筒の向きをもとに戻します（固定ネジを緩めて</a:t>
            </a:r>
            <a:r>
              <a:rPr lang="en-US" altLang="ja-JP" dirty="0" smtClean="0"/>
              <a:t>180</a:t>
            </a:r>
            <a:r>
              <a:rPr lang="ja-JP" altLang="en-US" dirty="0" smtClean="0"/>
              <a:t>度回転させ、ネジを固定します）。</a:t>
            </a:r>
            <a:endParaRPr kumimoji="1" lang="en-US" altLang="ja-JP" strike="sngStrike" dirty="0" smtClean="0"/>
          </a:p>
          <a:p>
            <a:pPr marL="342900" indent="-342900">
              <a:buClr>
                <a:srgbClr val="FFC000"/>
              </a:buClr>
              <a:buFont typeface="Wingdings" panose="05000000000000000000" pitchFamily="2" charset="2"/>
              <a:buChar char="p"/>
            </a:pPr>
            <a:r>
              <a:rPr lang="ja-JP" altLang="en-US" dirty="0" smtClean="0"/>
              <a:t>日常のメンテナンス</a:t>
            </a:r>
            <a:endParaRPr kumimoji="1" lang="en-US" altLang="ja-JP" dirty="0" smtClean="0"/>
          </a:p>
          <a:p>
            <a:pPr marL="696913" lvl="1" indent="-342900">
              <a:buClr>
                <a:srgbClr val="FFC000"/>
              </a:buClr>
              <a:buFont typeface="Wingdings" panose="05000000000000000000" pitchFamily="2" charset="2"/>
              <a:buChar char="u"/>
            </a:pPr>
            <a:r>
              <a:rPr lang="ja-JP" altLang="en-US" dirty="0" smtClean="0"/>
              <a:t>カバーがある場合はカバーをかけて保管します。</a:t>
            </a:r>
            <a:endParaRPr lang="en-US" altLang="ja-JP" dirty="0" smtClean="0"/>
          </a:p>
          <a:p>
            <a:pPr marL="696913" lvl="1" indent="-342900">
              <a:buClr>
                <a:srgbClr val="FFC000"/>
              </a:buClr>
              <a:buFont typeface="Wingdings" panose="05000000000000000000" pitchFamily="2" charset="2"/>
              <a:buChar char="u"/>
            </a:pPr>
            <a:r>
              <a:rPr lang="ja-JP" altLang="en-US" dirty="0" smtClean="0"/>
              <a:t>ホコリはブロアでふき飛ばします。</a:t>
            </a:r>
            <a:endParaRPr lang="en-US" altLang="ja-JP" dirty="0" smtClean="0"/>
          </a:p>
          <a:p>
            <a:pPr marL="696913" lvl="1" indent="-342900">
              <a:buClr>
                <a:srgbClr val="FFC000"/>
              </a:buClr>
              <a:buFont typeface="Wingdings" panose="05000000000000000000" pitchFamily="2" charset="2"/>
              <a:buChar char="u"/>
            </a:pPr>
            <a:r>
              <a:rPr kumimoji="1" lang="ja-JP" altLang="en-US" dirty="0" smtClean="0"/>
              <a:t>油浸オイルを清拭するときは、必ずレンズクリーニングペーパーを使ってください。</a:t>
            </a:r>
            <a:endParaRPr kumimoji="1" lang="en-US" altLang="ja-JP" dirty="0" smtClean="0"/>
          </a:p>
          <a:p>
            <a:pPr>
              <a:buClr>
                <a:srgbClr val="FFC000"/>
              </a:buClr>
            </a:pP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pSp>
        <p:nvGrpSpPr>
          <p:cNvPr id="24" name="グループ化 23"/>
          <p:cNvGrpSpPr/>
          <p:nvPr/>
        </p:nvGrpSpPr>
        <p:grpSpPr>
          <a:xfrm>
            <a:off x="7536160" y="1251166"/>
            <a:ext cx="3888432" cy="2897914"/>
            <a:chOff x="6743278" y="980728"/>
            <a:chExt cx="4580068" cy="3307166"/>
          </a:xfrm>
        </p:grpSpPr>
        <p:grpSp>
          <p:nvGrpSpPr>
            <p:cNvPr id="13" name="グループ化 12"/>
            <p:cNvGrpSpPr/>
            <p:nvPr/>
          </p:nvGrpSpPr>
          <p:grpSpPr>
            <a:xfrm>
              <a:off x="6743278" y="980728"/>
              <a:ext cx="4580068" cy="3307166"/>
              <a:chOff x="6743278" y="980728"/>
              <a:chExt cx="4580068" cy="3307166"/>
            </a:xfrm>
          </p:grpSpPr>
          <p:pic>
            <p:nvPicPr>
              <p:cNvPr id="11" name="図 10"/>
              <p:cNvPicPr>
                <a:picLocks noChangeAspect="1"/>
              </p:cNvPicPr>
              <p:nvPr/>
            </p:nvPicPr>
            <p:blipFill>
              <a:blip r:embed="rId3"/>
              <a:stretch>
                <a:fillRect/>
              </a:stretch>
            </p:blipFill>
            <p:spPr>
              <a:xfrm>
                <a:off x="6743278" y="980728"/>
                <a:ext cx="4580068" cy="3307166"/>
              </a:xfrm>
              <a:prstGeom prst="rect">
                <a:avLst/>
              </a:prstGeom>
            </p:spPr>
          </p:pic>
          <p:sp>
            <p:nvSpPr>
              <p:cNvPr id="12" name="テキスト ボックス 11"/>
              <p:cNvSpPr txBox="1"/>
              <p:nvPr/>
            </p:nvSpPr>
            <p:spPr>
              <a:xfrm>
                <a:off x="9839622" y="1733907"/>
                <a:ext cx="864096" cy="646331"/>
              </a:xfrm>
              <a:prstGeom prst="rect">
                <a:avLst/>
              </a:prstGeom>
              <a:solidFill>
                <a:schemeClr val="bg1"/>
              </a:solidFill>
            </p:spPr>
            <p:txBody>
              <a:bodyPr wrap="square" rtlCol="0">
                <a:spAutoFit/>
              </a:bodyPr>
              <a:lstStyle/>
              <a:p>
                <a:endParaRPr kumimoji="1" lang="en-US" altLang="ja-JP" dirty="0"/>
              </a:p>
              <a:p>
                <a:r>
                  <a:rPr kumimoji="1" lang="ja-JP" altLang="en-US" dirty="0"/>
                  <a:t>㋐</a:t>
                </a:r>
              </a:p>
            </p:txBody>
          </p:sp>
        </p:grpSp>
        <p:cxnSp>
          <p:nvCxnSpPr>
            <p:cNvPr id="17" name="直線コネクタ 16"/>
            <p:cNvCxnSpPr/>
            <p:nvPr/>
          </p:nvCxnSpPr>
          <p:spPr bwMode="auto">
            <a:xfrm flipV="1">
              <a:off x="8471470" y="2132856"/>
              <a:ext cx="1388260" cy="1008112"/>
            </a:xfrm>
            <a:prstGeom prst="line">
              <a:avLst/>
            </a:prstGeom>
            <a:ln w="38100">
              <a:solidFill>
                <a:schemeClr val="bg1"/>
              </a:solidFill>
            </a:ln>
            <a:extLst/>
          </p:spPr>
          <p:style>
            <a:lnRef idx="1">
              <a:schemeClr val="accent1"/>
            </a:lnRef>
            <a:fillRef idx="0">
              <a:schemeClr val="accent1"/>
            </a:fillRef>
            <a:effectRef idx="0">
              <a:schemeClr val="accent1"/>
            </a:effectRef>
            <a:fontRef idx="minor">
              <a:schemeClr val="tx1"/>
            </a:fontRef>
          </p:style>
        </p:cxnSp>
        <p:sp>
          <p:nvSpPr>
            <p:cNvPr id="23" name="曲折矢印 22"/>
            <p:cNvSpPr/>
            <p:nvPr/>
          </p:nvSpPr>
          <p:spPr bwMode="auto">
            <a:xfrm rot="16018001" flipH="1">
              <a:off x="8586395" y="2193135"/>
              <a:ext cx="1160979" cy="1362932"/>
            </a:xfrm>
            <a:prstGeom prst="bentArrow">
              <a:avLst>
                <a:gd name="adj1" fmla="val 14575"/>
                <a:gd name="adj2" fmla="val 26401"/>
                <a:gd name="adj3" fmla="val 40715"/>
                <a:gd name="adj4" fmla="val 43750"/>
              </a:avLst>
            </a:prstGeom>
            <a:solidFill>
              <a:schemeClr val="accent5"/>
            </a:solidFill>
            <a:ln>
              <a:noFill/>
            </a:ln>
            <a:effectLst/>
            <a:extLst/>
          </p:spPr>
          <p:txBody>
            <a:bodyPr vert="horz" wrap="square" lIns="0" tIns="0" rIns="0" bIns="0" numCol="1" rtlCol="0" anchor="t" anchorCtr="0" compatLnSpc="1">
              <a:prstTxWarp prst="textNoShape">
                <a:avLst/>
              </a:prstTxWarp>
            </a:bodyPr>
            <a:lstStyle/>
            <a:p>
              <a:pPr fontAlgn="base">
                <a:spcBef>
                  <a:spcPct val="0"/>
                </a:spcBef>
                <a:spcAft>
                  <a:spcPct val="0"/>
                </a:spcAft>
              </a:pPr>
              <a:endParaRPr kumimoji="1" lang="ja-JP" altLang="en-US" sz="2400">
                <a:latin typeface="Arial" panose="020B0604020202020204" pitchFamily="34" charset="0"/>
                <a:ea typeface="ＭＳ Ｐゴシック" panose="020B0600070205080204" pitchFamily="50" charset="-128"/>
              </a:endParaRPr>
            </a:p>
          </p:txBody>
        </p:sp>
      </p:grpSp>
      <p:sp>
        <p:nvSpPr>
          <p:cNvPr id="7" name="テキスト ボックス 6"/>
          <p:cNvSpPr txBox="1"/>
          <p:nvPr/>
        </p:nvSpPr>
        <p:spPr>
          <a:xfrm>
            <a:off x="8040005" y="5864197"/>
            <a:ext cx="1008112" cy="307777"/>
          </a:xfrm>
          <a:prstGeom prst="rect">
            <a:avLst/>
          </a:prstGeom>
          <a:noFill/>
        </p:spPr>
        <p:txBody>
          <a:bodyPr wrap="square" rtlCol="0">
            <a:spAutoFit/>
          </a:bodyPr>
          <a:lstStyle/>
          <a:p>
            <a:r>
              <a:rPr kumimoji="1" lang="ja-JP" altLang="en-US" sz="1400" dirty="0">
                <a:solidFill>
                  <a:schemeClr val="accent4"/>
                </a:solidFill>
                <a:ea typeface="Meiryo UI" panose="020B0604030504040204" pitchFamily="50" charset="-128"/>
                <a:cs typeface="Meiryo UI" panose="020B0604030504040204" pitchFamily="50" charset="-128"/>
              </a:rPr>
              <a:t>ブロアー</a:t>
            </a:r>
          </a:p>
        </p:txBody>
      </p:sp>
      <p:sp>
        <p:nvSpPr>
          <p:cNvPr id="16" name="テキスト ボックス 15"/>
          <p:cNvSpPr txBox="1"/>
          <p:nvPr/>
        </p:nvSpPr>
        <p:spPr>
          <a:xfrm>
            <a:off x="9695979" y="5864197"/>
            <a:ext cx="2304677" cy="307777"/>
          </a:xfrm>
          <a:prstGeom prst="rect">
            <a:avLst/>
          </a:prstGeom>
          <a:noFill/>
        </p:spPr>
        <p:txBody>
          <a:bodyPr wrap="square" rtlCol="0">
            <a:spAutoFit/>
          </a:bodyPr>
          <a:lstStyle/>
          <a:p>
            <a:r>
              <a:rPr lang="ja-JP" altLang="en-US" sz="1400" dirty="0">
                <a:solidFill>
                  <a:schemeClr val="accent4"/>
                </a:solidFill>
                <a:ea typeface="Meiryo UI" panose="020B0604030504040204" pitchFamily="50" charset="-128"/>
                <a:cs typeface="Meiryo UI" panose="020B0604030504040204" pitchFamily="50" charset="-128"/>
              </a:rPr>
              <a:t>レンズクリーニングペーパー</a:t>
            </a:r>
            <a:endParaRPr kumimoji="1" lang="ja-JP" altLang="en-US" sz="1400" dirty="0">
              <a:solidFill>
                <a:schemeClr val="accent4"/>
              </a:solidFill>
              <a:ea typeface="Meiryo UI" panose="020B0604030504040204" pitchFamily="50" charset="-128"/>
              <a:cs typeface="Meiryo UI" panose="020B0604030504040204" pitchFamily="50" charset="-128"/>
            </a:endParaRPr>
          </a:p>
        </p:txBody>
      </p:sp>
      <p:pic>
        <p:nvPicPr>
          <p:cNvPr id="10" name="図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0136" y="4294746"/>
            <a:ext cx="2242073" cy="1569451"/>
          </a:xfrm>
          <a:prstGeom prst="rect">
            <a:avLst/>
          </a:prstGeom>
        </p:spPr>
      </p:pic>
      <p:pic>
        <p:nvPicPr>
          <p:cNvPr id="15" name="図 14"/>
          <p:cNvPicPr>
            <a:picLocks noChangeAspect="1"/>
          </p:cNvPicPr>
          <p:nvPr/>
        </p:nvPicPr>
        <p:blipFill>
          <a:blip r:embed="rId5"/>
          <a:stretch>
            <a:fillRect/>
          </a:stretch>
        </p:blipFill>
        <p:spPr>
          <a:xfrm>
            <a:off x="9700207" y="4293096"/>
            <a:ext cx="1934485" cy="1571101"/>
          </a:xfrm>
          <a:prstGeom prst="rect">
            <a:avLst/>
          </a:prstGeom>
        </p:spPr>
      </p:pic>
    </p:spTree>
    <p:extLst>
      <p:ext uri="{BB962C8B-B14F-4D97-AF65-F5344CB8AC3E}">
        <p14:creationId xmlns:p14="http://schemas.microsoft.com/office/powerpoint/2010/main" val="2615916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顕微鏡</a:t>
            </a:r>
            <a:r>
              <a:rPr lang="ja-JP" altLang="en-US" dirty="0" smtClean="0"/>
              <a:t>理解できたかチェックしてみましょう</a:t>
            </a:r>
            <a:endParaRPr kumimoji="1" lang="ja-JP" altLang="en-US"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aphicFrame>
        <p:nvGraphicFramePr>
          <p:cNvPr id="8" name="コンテンツ プレースホルダー 2"/>
          <p:cNvGraphicFramePr>
            <a:graphicFrameLocks noGrp="1"/>
          </p:cNvGraphicFramePr>
          <p:nvPr>
            <p:ph idx="1"/>
            <p:extLst>
              <p:ext uri="{D42A27DB-BD31-4B8C-83A1-F6EECF244321}">
                <p14:modId xmlns:p14="http://schemas.microsoft.com/office/powerpoint/2010/main" val="2874626153"/>
              </p:ext>
            </p:extLst>
          </p:nvPr>
        </p:nvGraphicFramePr>
        <p:xfrm>
          <a:off x="407368" y="1182476"/>
          <a:ext cx="11377264" cy="5029050"/>
        </p:xfrm>
        <a:graphic>
          <a:graphicData uri="http://schemas.openxmlformats.org/drawingml/2006/table">
            <a:tbl>
              <a:tblPr firstRow="1" bandRow="1">
                <a:tableStyleId>{5C22544A-7EE6-4342-B048-85BDC9FD1C3A}</a:tableStyleId>
              </a:tblPr>
              <a:tblGrid>
                <a:gridCol w="4704884">
                  <a:extLst>
                    <a:ext uri="{9D8B030D-6E8A-4147-A177-3AD203B41FA5}">
                      <a16:colId xmlns:a16="http://schemas.microsoft.com/office/drawing/2014/main" val="2211927573"/>
                    </a:ext>
                  </a:extLst>
                </a:gridCol>
                <a:gridCol w="3079560">
                  <a:extLst>
                    <a:ext uri="{9D8B030D-6E8A-4147-A177-3AD203B41FA5}">
                      <a16:colId xmlns:a16="http://schemas.microsoft.com/office/drawing/2014/main" val="1214157122"/>
                    </a:ext>
                  </a:extLst>
                </a:gridCol>
                <a:gridCol w="3592820">
                  <a:extLst>
                    <a:ext uri="{9D8B030D-6E8A-4147-A177-3AD203B41FA5}">
                      <a16:colId xmlns:a16="http://schemas.microsoft.com/office/drawing/2014/main" val="4099494731"/>
                    </a:ext>
                  </a:extLst>
                </a:gridCol>
              </a:tblGrid>
              <a:tr h="377967">
                <a:tc>
                  <a:txBody>
                    <a:bodyPr/>
                    <a:lstStyle/>
                    <a:p>
                      <a:pPr algn="ctr"/>
                      <a:r>
                        <a:rPr kumimoji="1" lang="ja-JP" altLang="en-US" sz="1600" dirty="0" smtClean="0"/>
                        <a:t>項　目</a:t>
                      </a:r>
                      <a:endParaRPr kumimoji="1" lang="ja-JP" altLang="en-US" sz="1600" dirty="0"/>
                    </a:p>
                  </a:txBody>
                  <a:tcPr/>
                </a:tc>
                <a:tc gridSpan="2">
                  <a:txBody>
                    <a:bodyPr/>
                    <a:lstStyle/>
                    <a:p>
                      <a:pPr algn="ctr"/>
                      <a:r>
                        <a:rPr kumimoji="1" lang="ja-JP" altLang="en-US" sz="1600" dirty="0" smtClean="0"/>
                        <a:t>できるようになること</a:t>
                      </a:r>
                      <a:endParaRPr kumimoji="1" lang="ja-JP" altLang="en-US" sz="1600" dirty="0"/>
                    </a:p>
                  </a:txBody>
                  <a:tcPr/>
                </a:tc>
                <a:tc hMerge="1">
                  <a:txBody>
                    <a:bodyPr/>
                    <a:lstStyle/>
                    <a:p>
                      <a:endParaRPr kumimoji="1" lang="ja-JP" altLang="en-US"/>
                    </a:p>
                  </a:txBody>
                  <a:tcPr/>
                </a:tc>
                <a:extLst>
                  <a:ext uri="{0D108BD9-81ED-4DB2-BD59-A6C34878D82A}">
                    <a16:rowId xmlns:a16="http://schemas.microsoft.com/office/drawing/2014/main" val="619211357"/>
                  </a:ext>
                </a:extLst>
              </a:tr>
              <a:tr h="838777">
                <a:tc>
                  <a:txBody>
                    <a:bodyPr/>
                    <a:lstStyle/>
                    <a:p>
                      <a:r>
                        <a:rPr kumimoji="1" lang="ja-JP" altLang="en-US" sz="2400" dirty="0" smtClean="0"/>
                        <a:t>顕微鏡をセットする。</a:t>
                      </a:r>
                      <a:endParaRPr kumimoji="1" lang="en-US" altLang="ja-JP" sz="2400" dirty="0" smtClean="0"/>
                    </a:p>
                    <a:p>
                      <a:endParaRPr kumimoji="1" lang="ja-JP" altLang="en-US" sz="2400" dirty="0"/>
                    </a:p>
                  </a:txBody>
                  <a:tcPr/>
                </a:tc>
                <a:tc gridSpan="2">
                  <a:txBody>
                    <a:bodyPr/>
                    <a:lstStyle/>
                    <a:p>
                      <a:pPr marL="285750" lvl="0" indent="-285750">
                        <a:buClr>
                          <a:srgbClr val="FFC000"/>
                        </a:buClr>
                        <a:buFont typeface="Wingdings" panose="05000000000000000000" pitchFamily="2" charset="2"/>
                        <a:buChar char="n"/>
                      </a:pPr>
                      <a:r>
                        <a:rPr kumimoji="1" lang="ja-JP" altLang="en-US" sz="1600" dirty="0" smtClean="0"/>
                        <a:t>顕微鏡を持ち運ぶ。</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鏡筒を回転させて観察できるようセットする。</a:t>
                      </a:r>
                      <a:endParaRPr kumimoji="1" lang="en-US" altLang="ja-JP" sz="1600" dirty="0" smtClean="0"/>
                    </a:p>
                    <a:p>
                      <a:pPr marL="285750" lvl="0" indent="-285750">
                        <a:buClr>
                          <a:srgbClr val="FFC000"/>
                        </a:buClr>
                        <a:buFont typeface="Wingdings" panose="05000000000000000000" pitchFamily="2" charset="2"/>
                        <a:buChar char="n"/>
                      </a:pPr>
                      <a:r>
                        <a:rPr kumimoji="1" lang="ja-JP" altLang="en-US" sz="1600" dirty="0" smtClean="0"/>
                        <a:t>アダプター、電源コードをつなぐ。</a:t>
                      </a:r>
                      <a:endParaRPr kumimoji="1" lang="en-US" altLang="ja-JP" sz="1600" dirty="0" smtClean="0"/>
                    </a:p>
                  </a:txBody>
                  <a:tcPr/>
                </a:tc>
                <a:tc hMerge="1">
                  <a:txBody>
                    <a:bodyPr/>
                    <a:lstStyle/>
                    <a:p>
                      <a:endParaRPr kumimoji="1" lang="ja-JP" altLang="en-US"/>
                    </a:p>
                  </a:txBody>
                  <a:tcPr/>
                </a:tc>
                <a:extLst>
                  <a:ext uri="{0D108BD9-81ED-4DB2-BD59-A6C34878D82A}">
                    <a16:rowId xmlns:a16="http://schemas.microsoft.com/office/drawing/2014/main" val="4131165434"/>
                  </a:ext>
                </a:extLst>
              </a:tr>
              <a:tr h="1335829">
                <a:tc>
                  <a:txBody>
                    <a:bodyPr/>
                    <a:lstStyle/>
                    <a:p>
                      <a:r>
                        <a:rPr kumimoji="1" lang="ja-JP" altLang="en-US" sz="2400" dirty="0" smtClean="0"/>
                        <a:t>各部の名称と操作法。</a:t>
                      </a:r>
                      <a:endParaRPr kumimoji="1" lang="en-US" altLang="ja-JP" sz="2400" dirty="0" smtClean="0"/>
                    </a:p>
                    <a:p>
                      <a:endParaRPr kumimoji="1" lang="ja-JP" altLang="en-US" sz="24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メインスイッチ</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明るさ調整つまみ</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コンデンサ</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ステージハンドル</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クレンメル</a:t>
                      </a:r>
                      <a:endParaRPr kumimoji="1" lang="en-US" altLang="ja-JP" sz="1600" dirty="0" smtClean="0"/>
                    </a:p>
                  </a:txBody>
                  <a:tcPr/>
                </a:tc>
                <a:tc>
                  <a:txBody>
                    <a:bodyPr/>
                    <a:lstStyle/>
                    <a:p>
                      <a:pPr marL="285750" indent="-285750">
                        <a:buClr>
                          <a:srgbClr val="FFC000"/>
                        </a:buClr>
                        <a:buFont typeface="Wingdings" panose="05000000000000000000" pitchFamily="2" charset="2"/>
                        <a:buChar char="n"/>
                      </a:pPr>
                      <a:r>
                        <a:rPr kumimoji="1" lang="ja-JP" altLang="en-US" sz="1600" dirty="0" smtClean="0"/>
                        <a:t>鏡筒</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接眼レンズ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レボルバ</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対物レンズ</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フォーカスハンドル</a:t>
                      </a:r>
                      <a:endParaRPr kumimoji="1" lang="en-US" altLang="ja-JP" sz="1600" dirty="0" smtClean="0"/>
                    </a:p>
                  </a:txBody>
                  <a:tcPr/>
                </a:tc>
                <a:extLst>
                  <a:ext uri="{0D108BD9-81ED-4DB2-BD59-A6C34878D82A}">
                    <a16:rowId xmlns:a16="http://schemas.microsoft.com/office/drawing/2014/main" val="2965734485"/>
                  </a:ext>
                </a:extLst>
              </a:tr>
              <a:tr h="838777">
                <a:tc>
                  <a:txBody>
                    <a:bodyPr/>
                    <a:lstStyle/>
                    <a:p>
                      <a:r>
                        <a:rPr kumimoji="1" lang="ja-JP" altLang="en-US" sz="2400" dirty="0" smtClean="0"/>
                        <a:t>標本を観察する。</a:t>
                      </a:r>
                      <a:endParaRPr kumimoji="1" lang="en-US" altLang="ja-JP" sz="2400" dirty="0" smtClean="0"/>
                    </a:p>
                    <a:p>
                      <a:endParaRPr kumimoji="1" lang="ja-JP" altLang="en-US" sz="24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標本をセットする。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a:t>
                      </a:r>
                      <a:r>
                        <a:rPr kumimoji="1" lang="en-US" altLang="ja-JP" sz="1600" dirty="0" smtClean="0"/>
                        <a:t>10X</a:t>
                      </a:r>
                      <a:r>
                        <a:rPr kumimoji="1" lang="ja-JP" altLang="en-US" sz="1600" dirty="0" smtClean="0"/>
                        <a:t>でピントを合わせる。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対物</a:t>
                      </a:r>
                      <a:r>
                        <a:rPr kumimoji="1" lang="en-US" altLang="ja-JP" sz="1600" dirty="0" smtClean="0"/>
                        <a:t>40X</a:t>
                      </a:r>
                      <a:r>
                        <a:rPr kumimoji="1" lang="ja-JP" altLang="en-US" sz="1600" dirty="0" smtClean="0"/>
                        <a:t>に切替えて観察する。</a:t>
                      </a:r>
                      <a:endParaRPr kumimoji="1" lang="en-US" altLang="ja-JP" sz="1600" dirty="0" smtClean="0"/>
                    </a:p>
                  </a:txBody>
                  <a:tcPr/>
                </a:tc>
                <a:tc>
                  <a:txBody>
                    <a:bodyPr/>
                    <a:lstStyle/>
                    <a:p>
                      <a:pPr marL="285750" indent="-285750">
                        <a:buClr>
                          <a:srgbClr val="FFC000"/>
                        </a:buClr>
                        <a:buFont typeface="Wingdings" panose="05000000000000000000" pitchFamily="2" charset="2"/>
                        <a:buChar char="n"/>
                      </a:pPr>
                      <a:r>
                        <a:rPr kumimoji="1" lang="ja-JP" altLang="en-US" sz="1600" dirty="0" smtClean="0"/>
                        <a:t>視度補正・眼幅調整をする。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コントラスト調整をする。</a:t>
                      </a:r>
                      <a:endParaRPr kumimoji="1" lang="en-US" altLang="ja-JP" sz="1600" dirty="0" smtClean="0"/>
                    </a:p>
                  </a:txBody>
                  <a:tcPr/>
                </a:tc>
                <a:extLst>
                  <a:ext uri="{0D108BD9-81ED-4DB2-BD59-A6C34878D82A}">
                    <a16:rowId xmlns:a16="http://schemas.microsoft.com/office/drawing/2014/main" val="3962706851"/>
                  </a:ext>
                </a:extLst>
              </a:tr>
              <a:tr h="590250">
                <a:tc>
                  <a:txBody>
                    <a:bodyPr/>
                    <a:lstStyle/>
                    <a:p>
                      <a:r>
                        <a:rPr kumimoji="1" lang="en-US" altLang="ja-JP" sz="2400" dirty="0" smtClean="0"/>
                        <a:t>100×</a:t>
                      </a:r>
                      <a:r>
                        <a:rPr kumimoji="1" lang="ja-JP" altLang="en-US" sz="2400" dirty="0" smtClean="0"/>
                        <a:t>油浸対物レンズを使う。</a:t>
                      </a:r>
                      <a:endParaRPr kumimoji="1" lang="en-US" altLang="ja-JP" sz="2400" dirty="0" smtClean="0"/>
                    </a:p>
                  </a:txBody>
                  <a:tcPr/>
                </a:tc>
                <a:tc gridSpan="2">
                  <a:txBody>
                    <a:bodyPr/>
                    <a:lstStyle/>
                    <a:p>
                      <a:pPr marL="285750" indent="-285750">
                        <a:buClr>
                          <a:srgbClr val="FFC000"/>
                        </a:buClr>
                        <a:buFont typeface="Wingdings" panose="05000000000000000000" pitchFamily="2" charset="2"/>
                        <a:buChar char="n"/>
                      </a:pPr>
                      <a:r>
                        <a:rPr kumimoji="1" lang="ja-JP" altLang="en-US" sz="1600" dirty="0" smtClean="0"/>
                        <a:t>正しく油浸オイルを使う。</a:t>
                      </a:r>
                      <a:endParaRPr kumimoji="1" lang="en-US" altLang="ja-JP" sz="1600" dirty="0" smtClean="0"/>
                    </a:p>
                    <a:p>
                      <a:pPr marL="285750" indent="-285750">
                        <a:buClr>
                          <a:srgbClr val="FFC000"/>
                        </a:buClr>
                        <a:buFont typeface="Wingdings" panose="05000000000000000000" pitchFamily="2" charset="2"/>
                        <a:buChar char="n"/>
                      </a:pPr>
                      <a:r>
                        <a:rPr kumimoji="1" lang="en-US" altLang="ja-JP" sz="1600" dirty="0" smtClean="0"/>
                        <a:t>100×</a:t>
                      </a:r>
                      <a:r>
                        <a:rPr kumimoji="1" lang="ja-JP" altLang="en-US" sz="1600" dirty="0" smtClean="0"/>
                        <a:t>油浸対物レンズを使い終わった後に清掃する。</a:t>
                      </a:r>
                      <a:endParaRPr kumimoji="1" lang="en-US" altLang="ja-JP" sz="1600" dirty="0" smtClean="0"/>
                    </a:p>
                  </a:txBody>
                  <a:tcPr/>
                </a:tc>
                <a:tc hMerge="1">
                  <a:txBody>
                    <a:bodyPr/>
                    <a:lstStyle/>
                    <a:p>
                      <a:endParaRPr kumimoji="1" lang="ja-JP" altLang="en-US"/>
                    </a:p>
                  </a:txBody>
                  <a:tcPr/>
                </a:tc>
                <a:extLst>
                  <a:ext uri="{0D108BD9-81ED-4DB2-BD59-A6C34878D82A}">
                    <a16:rowId xmlns:a16="http://schemas.microsoft.com/office/drawing/2014/main" val="935400423"/>
                  </a:ext>
                </a:extLst>
              </a:tr>
              <a:tr h="420475">
                <a:tc>
                  <a:txBody>
                    <a:bodyPr/>
                    <a:lstStyle/>
                    <a:p>
                      <a:r>
                        <a:rPr kumimoji="1" lang="ja-JP" altLang="en-US" sz="2400" dirty="0" smtClean="0"/>
                        <a:t>接眼ミクロメーターを使う。</a:t>
                      </a:r>
                      <a:endParaRPr kumimoji="1" lang="ja-JP" altLang="en-US" sz="2400" dirty="0"/>
                    </a:p>
                  </a:txBody>
                  <a:tcPr/>
                </a:tc>
                <a:tc gridSpan="2">
                  <a:txBody>
                    <a:bodyPr/>
                    <a:lstStyle/>
                    <a:p>
                      <a:pPr marL="285750" indent="-285750">
                        <a:buClr>
                          <a:srgbClr val="FFC000"/>
                        </a:buClr>
                        <a:buFont typeface="Wingdings" panose="05000000000000000000" pitchFamily="2" charset="2"/>
                        <a:buChar char="n"/>
                      </a:pPr>
                      <a:r>
                        <a:rPr kumimoji="1" lang="ja-JP" altLang="en-US" sz="1600" dirty="0" smtClean="0"/>
                        <a:t>接眼ミクロメーターを使って試料の大きさを測る。</a:t>
                      </a:r>
                      <a:endParaRPr kumimoji="1" lang="ja-JP" altLang="en-US" sz="1600" dirty="0"/>
                    </a:p>
                  </a:txBody>
                  <a:tcPr/>
                </a:tc>
                <a:tc hMerge="1">
                  <a:txBody>
                    <a:bodyPr/>
                    <a:lstStyle/>
                    <a:p>
                      <a:endParaRPr kumimoji="1" lang="ja-JP" altLang="en-US"/>
                    </a:p>
                  </a:txBody>
                  <a:tcPr/>
                </a:tc>
                <a:extLst>
                  <a:ext uri="{0D108BD9-81ED-4DB2-BD59-A6C34878D82A}">
                    <a16:rowId xmlns:a16="http://schemas.microsoft.com/office/drawing/2014/main" val="1775607245"/>
                  </a:ext>
                </a:extLst>
              </a:tr>
              <a:tr h="590250">
                <a:tc>
                  <a:txBody>
                    <a:bodyPr/>
                    <a:lstStyle/>
                    <a:p>
                      <a:r>
                        <a:rPr kumimoji="1" lang="ja-JP" altLang="en-US" sz="2400" dirty="0" smtClean="0"/>
                        <a:t>使用後の後片付け。</a:t>
                      </a:r>
                      <a:endParaRPr kumimoji="1" lang="ja-JP" altLang="en-US" sz="24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電源を切る。</a:t>
                      </a:r>
                      <a:endParaRPr kumimoji="1" lang="en-US" altLang="ja-JP" sz="1600" dirty="0" smtClean="0"/>
                    </a:p>
                    <a:p>
                      <a:pPr marL="285750" indent="-285750">
                        <a:buClr>
                          <a:srgbClr val="FFC000"/>
                        </a:buClr>
                        <a:buFont typeface="Wingdings" panose="05000000000000000000" pitchFamily="2" charset="2"/>
                        <a:buChar char="n"/>
                      </a:pPr>
                      <a:r>
                        <a:rPr kumimoji="1" lang="ja-JP" altLang="en-US" sz="1600" dirty="0" smtClean="0"/>
                        <a:t>顕微鏡を収納する。</a:t>
                      </a:r>
                      <a:endParaRPr kumimoji="1" lang="ja-JP" altLang="en-US" sz="1600" dirty="0"/>
                    </a:p>
                  </a:txBody>
                  <a:tcPr/>
                </a:tc>
                <a:tc>
                  <a:txBody>
                    <a:bodyPr/>
                    <a:lstStyle/>
                    <a:p>
                      <a:pPr marL="285750" indent="-285750">
                        <a:buClr>
                          <a:srgbClr val="FFC000"/>
                        </a:buClr>
                        <a:buFont typeface="Wingdings" panose="05000000000000000000" pitchFamily="2" charset="2"/>
                        <a:buChar char="n"/>
                      </a:pPr>
                      <a:r>
                        <a:rPr kumimoji="1" lang="ja-JP" altLang="en-US" sz="1600" dirty="0" smtClean="0"/>
                        <a:t>日常のメンテナンスをする。</a:t>
                      </a:r>
                      <a:endParaRPr kumimoji="1" lang="ja-JP" altLang="en-US" sz="1600" dirty="0"/>
                    </a:p>
                  </a:txBody>
                  <a:tcPr/>
                </a:tc>
                <a:extLst>
                  <a:ext uri="{0D108BD9-81ED-4DB2-BD59-A6C34878D82A}">
                    <a16:rowId xmlns:a16="http://schemas.microsoft.com/office/drawing/2014/main" val="1705656008"/>
                  </a:ext>
                </a:extLst>
              </a:tr>
            </a:tbl>
          </a:graphicData>
        </a:graphic>
      </p:graphicFrame>
    </p:spTree>
    <p:extLst>
      <p:ext uri="{BB962C8B-B14F-4D97-AF65-F5344CB8AC3E}">
        <p14:creationId xmlns:p14="http://schemas.microsoft.com/office/powerpoint/2010/main" val="24585197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2074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来歴記事</a:t>
            </a:r>
            <a:endParaRPr lang="ja-JP" altLang="en-US" sz="1200" dirty="0"/>
          </a:p>
        </p:txBody>
      </p:sp>
      <p:sp>
        <p:nvSpPr>
          <p:cNvPr id="6" name="フッター プレースホルダー 5"/>
          <p:cNvSpPr>
            <a:spLocks noGrp="1"/>
          </p:cNvSpPr>
          <p:nvPr>
            <p:ph type="ftr" sz="quarter" idx="12"/>
          </p:nvPr>
        </p:nvSpPr>
        <p:spPr/>
        <p:txBody>
          <a:bodyPr/>
          <a:lstStyle/>
          <a:p>
            <a:pPr>
              <a:defRPr/>
            </a:pPr>
            <a:r>
              <a:rPr lang="ja-JP" altLang="en-US" smtClean="0"/>
              <a:t>No data copy / No data transfer permitted</a:t>
            </a:r>
            <a:endParaRPr lang="en-US" altLang="ja-JP"/>
          </a:p>
        </p:txBody>
      </p:sp>
      <p:graphicFrame>
        <p:nvGraphicFramePr>
          <p:cNvPr id="13" name="コンテンツ プレースホルダー 12"/>
          <p:cNvGraphicFramePr>
            <a:graphicFrameLocks noGrp="1"/>
          </p:cNvGraphicFramePr>
          <p:nvPr>
            <p:ph idx="1"/>
            <p:extLst>
              <p:ext uri="{D42A27DB-BD31-4B8C-83A1-F6EECF244321}">
                <p14:modId xmlns:p14="http://schemas.microsoft.com/office/powerpoint/2010/main" val="1293116482"/>
              </p:ext>
            </p:extLst>
          </p:nvPr>
        </p:nvGraphicFramePr>
        <p:xfrm>
          <a:off x="432595" y="1340767"/>
          <a:ext cx="11063290" cy="4860015"/>
        </p:xfrm>
        <a:graphic>
          <a:graphicData uri="http://schemas.openxmlformats.org/drawingml/2006/table">
            <a:tbl>
              <a:tblPr firstRow="1" bandRow="1">
                <a:tableStyleId>{5940675A-B579-460E-94D1-54222C63F5DA}</a:tableStyleId>
              </a:tblPr>
              <a:tblGrid>
                <a:gridCol w="1558949">
                  <a:extLst>
                    <a:ext uri="{9D8B030D-6E8A-4147-A177-3AD203B41FA5}">
                      <a16:colId xmlns:a16="http://schemas.microsoft.com/office/drawing/2014/main" val="1397565167"/>
                    </a:ext>
                  </a:extLst>
                </a:gridCol>
                <a:gridCol w="1008113">
                  <a:extLst>
                    <a:ext uri="{9D8B030D-6E8A-4147-A177-3AD203B41FA5}">
                      <a16:colId xmlns:a16="http://schemas.microsoft.com/office/drawing/2014/main" val="1706642422"/>
                    </a:ext>
                  </a:extLst>
                </a:gridCol>
                <a:gridCol w="5832647">
                  <a:extLst>
                    <a:ext uri="{9D8B030D-6E8A-4147-A177-3AD203B41FA5}">
                      <a16:colId xmlns:a16="http://schemas.microsoft.com/office/drawing/2014/main" val="3866242689"/>
                    </a:ext>
                  </a:extLst>
                </a:gridCol>
                <a:gridCol w="2663581">
                  <a:extLst>
                    <a:ext uri="{9D8B030D-6E8A-4147-A177-3AD203B41FA5}">
                      <a16:colId xmlns:a16="http://schemas.microsoft.com/office/drawing/2014/main" val="4021046357"/>
                    </a:ext>
                  </a:extLst>
                </a:gridCol>
              </a:tblGrid>
              <a:tr h="324001">
                <a:tc>
                  <a:txBody>
                    <a:bodyPr/>
                    <a:lstStyle/>
                    <a:p>
                      <a:pPr algn="ctr"/>
                      <a:r>
                        <a:rPr kumimoji="1" lang="ja-JP" altLang="en-US" sz="1100" dirty="0" smtClean="0"/>
                        <a:t>版数</a:t>
                      </a:r>
                      <a:endParaRPr kumimoji="1" lang="ja-JP" altLang="en-US" sz="1100" dirty="0"/>
                    </a:p>
                  </a:txBody>
                  <a:tcPr/>
                </a:tc>
                <a:tc>
                  <a:txBody>
                    <a:bodyPr/>
                    <a:lstStyle/>
                    <a:p>
                      <a:pPr algn="ctr"/>
                      <a:r>
                        <a:rPr kumimoji="1" lang="ja-JP" altLang="en-US" sz="1100" dirty="0" smtClean="0"/>
                        <a:t>年月日</a:t>
                      </a:r>
                      <a:endParaRPr kumimoji="1" lang="ja-JP" altLang="en-US" sz="1100" dirty="0"/>
                    </a:p>
                  </a:txBody>
                  <a:tcPr/>
                </a:tc>
                <a:tc>
                  <a:txBody>
                    <a:bodyPr/>
                    <a:lstStyle/>
                    <a:p>
                      <a:pPr algn="ctr"/>
                      <a:r>
                        <a:rPr kumimoji="1" lang="ja-JP" altLang="en-US" sz="1100" dirty="0" smtClean="0"/>
                        <a:t>内　容</a:t>
                      </a:r>
                      <a:endParaRPr kumimoji="1" lang="ja-JP" altLang="en-US" sz="1100" dirty="0"/>
                    </a:p>
                  </a:txBody>
                  <a:tcPr/>
                </a:tc>
                <a:tc>
                  <a:txBody>
                    <a:bodyPr/>
                    <a:lstStyle/>
                    <a:p>
                      <a:pPr algn="ctr"/>
                      <a:r>
                        <a:rPr kumimoji="1" lang="ja-JP" altLang="en-US" sz="1100" dirty="0" smtClean="0"/>
                        <a:t>制作責任部署　責任者</a:t>
                      </a:r>
                      <a:endParaRPr kumimoji="1" lang="ja-JP" altLang="en-US" sz="1100" dirty="0"/>
                    </a:p>
                  </a:txBody>
                  <a:tcPr/>
                </a:tc>
                <a:extLst>
                  <a:ext uri="{0D108BD9-81ED-4DB2-BD59-A6C34878D82A}">
                    <a16:rowId xmlns:a16="http://schemas.microsoft.com/office/drawing/2014/main" val="4290477782"/>
                  </a:ext>
                </a:extLst>
              </a:tr>
              <a:tr h="324001">
                <a:tc>
                  <a:txBody>
                    <a:bodyPr/>
                    <a:lstStyle/>
                    <a:p>
                      <a:r>
                        <a:rPr kumimoji="1" lang="en-US" altLang="ja-JP" sz="1100" dirty="0" smtClean="0"/>
                        <a:t>CX23-20200918-1</a:t>
                      </a:r>
                      <a:endParaRPr kumimoji="1" lang="ja-JP" altLang="en-US" sz="1100" dirty="0"/>
                    </a:p>
                  </a:txBody>
                  <a:tcPr/>
                </a:tc>
                <a:tc>
                  <a:txBody>
                    <a:bodyPr/>
                    <a:lstStyle/>
                    <a:p>
                      <a:r>
                        <a:rPr kumimoji="1" lang="en-US" altLang="ja-JP" sz="1100" dirty="0" smtClean="0"/>
                        <a:t>20200918</a:t>
                      </a:r>
                      <a:endParaRPr kumimoji="1" lang="ja-JP" altLang="en-US" sz="1100" dirty="0"/>
                    </a:p>
                  </a:txBody>
                  <a:tcPr/>
                </a:tc>
                <a:tc>
                  <a:txBody>
                    <a:bodyPr/>
                    <a:lstStyle/>
                    <a:p>
                      <a:r>
                        <a:rPr kumimoji="1" lang="ja-JP" altLang="en-US" sz="1100" dirty="0" smtClean="0"/>
                        <a:t>新規作成</a:t>
                      </a:r>
                      <a:endParaRPr kumimoji="1" lang="ja-JP" altLang="en-US" sz="1100" dirty="0"/>
                    </a:p>
                  </a:txBody>
                  <a:tcPr/>
                </a:tc>
                <a:tc>
                  <a:txBody>
                    <a:bodyPr/>
                    <a:lstStyle/>
                    <a:p>
                      <a:r>
                        <a:rPr kumimoji="1" lang="ja-JP" altLang="en-US" sz="1100" dirty="0" smtClean="0"/>
                        <a:t>ナレッジセンター　津村　潤</a:t>
                      </a:r>
                      <a:endParaRPr kumimoji="1" lang="ja-JP" altLang="en-US" sz="1100" dirty="0"/>
                    </a:p>
                  </a:txBody>
                  <a:tcPr/>
                </a:tc>
                <a:extLst>
                  <a:ext uri="{0D108BD9-81ED-4DB2-BD59-A6C34878D82A}">
                    <a16:rowId xmlns:a16="http://schemas.microsoft.com/office/drawing/2014/main" val="227752285"/>
                  </a:ext>
                </a:extLst>
              </a:tr>
              <a:tr h="324001">
                <a:tc>
                  <a:txBody>
                    <a:bodyPr/>
                    <a:lstStyle/>
                    <a:p>
                      <a:r>
                        <a:rPr kumimoji="1" lang="en-US" altLang="ja-JP" sz="1100" dirty="0" smtClean="0"/>
                        <a:t>CX23-20201012-1</a:t>
                      </a:r>
                      <a:endParaRPr kumimoji="1" lang="ja-JP" altLang="en-US" sz="1100" dirty="0"/>
                    </a:p>
                  </a:txBody>
                  <a:tcPr/>
                </a:tc>
                <a:tc>
                  <a:txBody>
                    <a:bodyPr/>
                    <a:lstStyle/>
                    <a:p>
                      <a:r>
                        <a:rPr kumimoji="1" lang="en-US" altLang="ja-JP" sz="1100" dirty="0" smtClean="0"/>
                        <a:t>20201012</a:t>
                      </a:r>
                      <a:endParaRPr kumimoji="1" lang="ja-JP" altLang="en-US" sz="1100" dirty="0"/>
                    </a:p>
                  </a:txBody>
                  <a:tcPr/>
                </a:tc>
                <a:tc>
                  <a:txBody>
                    <a:bodyPr/>
                    <a:lstStyle/>
                    <a:p>
                      <a:r>
                        <a:rPr kumimoji="1" lang="ja-JP" altLang="en-US" sz="1100" dirty="0" smtClean="0"/>
                        <a:t>誤記・表記訂正（</a:t>
                      </a:r>
                      <a:r>
                        <a:rPr kumimoji="1" lang="en-US" altLang="ja-JP" sz="1100" dirty="0" smtClean="0"/>
                        <a:t>P5</a:t>
                      </a:r>
                      <a:r>
                        <a:rPr kumimoji="1" lang="ja-JP" altLang="en-US" sz="1100" dirty="0" err="1" smtClean="0"/>
                        <a:t>、</a:t>
                      </a:r>
                      <a:r>
                        <a:rPr kumimoji="1" lang="en-US" altLang="ja-JP" sz="1100" dirty="0" smtClean="0"/>
                        <a:t>P11</a:t>
                      </a:r>
                      <a:r>
                        <a:rPr kumimoji="1" lang="ja-JP" altLang="en-US" sz="1100" dirty="0" err="1" smtClean="0"/>
                        <a:t>、</a:t>
                      </a:r>
                      <a:r>
                        <a:rPr kumimoji="1" lang="en-US" altLang="ja-JP" sz="1100" dirty="0" smtClean="0"/>
                        <a:t>P12</a:t>
                      </a:r>
                      <a:r>
                        <a:rPr kumimoji="1" lang="ja-JP" altLang="en-US" sz="1100" dirty="0" err="1" smtClean="0"/>
                        <a:t>、</a:t>
                      </a:r>
                      <a:r>
                        <a:rPr kumimoji="1" lang="en-US" altLang="ja-JP" sz="1100" dirty="0" smtClean="0"/>
                        <a:t>P.17</a:t>
                      </a:r>
                      <a:r>
                        <a:rPr kumimoji="1" lang="ja-JP" altLang="en-US" sz="1100" dirty="0" smtClean="0"/>
                        <a:t>）</a:t>
                      </a:r>
                      <a:endParaRPr kumimoji="1" lang="ja-JP" altLang="en-US" sz="1100" dirty="0"/>
                    </a:p>
                  </a:txBody>
                  <a:tcPr/>
                </a:tc>
                <a:tc>
                  <a:txBody>
                    <a:bodyPr/>
                    <a:lstStyle/>
                    <a:p>
                      <a:r>
                        <a:rPr kumimoji="1" lang="ja-JP" altLang="en-US" sz="1100" dirty="0" smtClean="0"/>
                        <a:t>ナレッジセンター　津村　潤</a:t>
                      </a:r>
                      <a:endParaRPr kumimoji="1" lang="ja-JP" altLang="en-US" sz="1100" dirty="0"/>
                    </a:p>
                  </a:txBody>
                  <a:tcPr/>
                </a:tc>
                <a:extLst>
                  <a:ext uri="{0D108BD9-81ED-4DB2-BD59-A6C34878D82A}">
                    <a16:rowId xmlns:a16="http://schemas.microsoft.com/office/drawing/2014/main" val="1540677021"/>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3065471999"/>
                  </a:ext>
                </a:extLst>
              </a:tr>
              <a:tr h="324001">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2150149396"/>
                  </a:ext>
                </a:extLst>
              </a:tr>
              <a:tr h="324001">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1554740080"/>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4283712909"/>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3682990967"/>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4143635523"/>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4244542601"/>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4014672773"/>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2131216550"/>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4024610323"/>
                  </a:ext>
                </a:extLst>
              </a:tr>
              <a:tr h="324001">
                <a:tc>
                  <a:txBody>
                    <a:bodyPr/>
                    <a:lstStyle/>
                    <a:p>
                      <a:endParaRPr kumimoji="1" lang="ja-JP" altLang="en-US" sz="1100"/>
                    </a:p>
                  </a:txBody>
                  <a:tcPr/>
                </a:tc>
                <a:tc>
                  <a:txBody>
                    <a:bodyPr/>
                    <a:lstStyle/>
                    <a:p>
                      <a:endParaRPr kumimoji="1" lang="ja-JP" altLang="en-US" sz="110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2495801103"/>
                  </a:ext>
                </a:extLst>
              </a:tr>
              <a:tr h="324001">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894618417"/>
                  </a:ext>
                </a:extLst>
              </a:tr>
            </a:tbl>
          </a:graphicData>
        </a:graphic>
      </p:graphicFrame>
    </p:spTree>
    <p:extLst>
      <p:ext uri="{BB962C8B-B14F-4D97-AF65-F5344CB8AC3E}">
        <p14:creationId xmlns:p14="http://schemas.microsoft.com/office/powerpoint/2010/main" val="3621748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5Yef_77XQhWUuw78KbWil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LMjSp3_4QIeZkDPcrN8Kp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X0s8ixIpRxu6ZoWLB_mwO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xjyb1kTZRdy7qQC.Hpz4h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O4_zL6JVRvihjwzYuXuy.g"/>
</p:tagLst>
</file>

<file path=ppt/theme/theme1.xml><?xml version="1.0" encoding="utf-8"?>
<a:theme xmlns:a="http://schemas.openxmlformats.org/drawingml/2006/main" name="Olympus_Template_16:9">
  <a:themeElements>
    <a:clrScheme name="OLY_Global">
      <a:dk1>
        <a:srgbClr val="282828"/>
      </a:dk1>
      <a:lt1>
        <a:srgbClr val="FFFFFF"/>
      </a:lt1>
      <a:dk2>
        <a:srgbClr val="B4B7D7"/>
      </a:dk2>
      <a:lt2>
        <a:srgbClr val="436ED2"/>
      </a:lt2>
      <a:accent1>
        <a:srgbClr val="08107B"/>
      </a:accent1>
      <a:accent2>
        <a:srgbClr val="E9B226"/>
      </a:accent2>
      <a:accent3>
        <a:srgbClr val="777777"/>
      </a:accent3>
      <a:accent4>
        <a:srgbClr val="5257A2"/>
      </a:accent4>
      <a:accent5>
        <a:srgbClr val="D80F30"/>
      </a:accent5>
      <a:accent6>
        <a:srgbClr val="97C21E"/>
      </a:accent6>
      <a:hlink>
        <a:srgbClr val="777777"/>
      </a:hlink>
      <a:folHlink>
        <a:srgbClr val="5257A2"/>
      </a:folHlink>
    </a:clrScheme>
    <a:fontScheme name="Olympus">
      <a:majorFont>
        <a:latin typeface="Arial"/>
        <a:ea typeface="Yu Gothic UI"/>
        <a:cs typeface=""/>
      </a:majorFont>
      <a:minorFont>
        <a:latin typeface="Arial"/>
        <a:ea typeface="Yu Gothic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4E4E4"/>
        </a:solidFill>
        <a:ln>
          <a:noFill/>
        </a:ln>
      </a:spPr>
      <a:bodyPr lIns="72000" tIns="72000" rIns="72000" bIns="72000" rtlCol="0" anchor="t" anchorCtr="0"/>
      <a:lstStyle>
        <a:defPPr marL="180000" indent="-180000" algn="l">
          <a:spcBef>
            <a:spcPts val="600"/>
          </a:spcBef>
          <a:buClr>
            <a:schemeClr val="accent1"/>
          </a:buClr>
          <a:buFont typeface="Wingdings" panose="05000000000000000000" pitchFamily="2" charset="2"/>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marL="180000" indent="-180000">
          <a:spcBef>
            <a:spcPts val="600"/>
          </a:spcBef>
          <a:buClr>
            <a:schemeClr val="accent1"/>
          </a:buClr>
          <a:buFont typeface="Wingdings" panose="05000000000000000000" pitchFamily="2" charset="2"/>
          <a:buChar char="§"/>
          <a:defRPr sz="1600" noProof="0" dirty="0" err="1" smtClean="0"/>
        </a:defPPr>
      </a:lstStyle>
    </a:txDef>
  </a:objectDefaults>
  <a:extraClrSchemeLst/>
  <a:custClrLst>
    <a:custClr>
      <a:srgbClr val="8387BD"/>
    </a:custClr>
    <a:custClr>
      <a:srgbClr val="E4E4E4"/>
    </a:custClr>
  </a:custClrLst>
  <a:extLst>
    <a:ext uri="{05A4C25C-085E-4340-85A3-A5531E510DB2}">
      <thm15:themeFamily xmlns:thm15="http://schemas.microsoft.com/office/thememl/2012/main" name="PPT_template_Japan_0326.potx" id="{9753F3F0-39F4-43A5-931B-934392F41C1B}" vid="{540DAD1E-AB22-40C9-B548-D41C45694A4B}"/>
    </a:ext>
  </a:extLst>
</a:theme>
</file>

<file path=ppt/theme/theme2.xml><?xml version="1.0" encoding="utf-8"?>
<a:theme xmlns:a="http://schemas.openxmlformats.org/drawingml/2006/main" name="Larissa">
  <a:themeElements>
    <a:clrScheme name="Olympus_2019">
      <a:dk1>
        <a:srgbClr val="282828"/>
      </a:dk1>
      <a:lt1>
        <a:srgbClr val="FFFFFF"/>
      </a:lt1>
      <a:dk2>
        <a:srgbClr val="DCDCF0"/>
      </a:dk2>
      <a:lt2>
        <a:srgbClr val="436ED2"/>
      </a:lt2>
      <a:accent1>
        <a:srgbClr val="08107B"/>
      </a:accent1>
      <a:accent2>
        <a:srgbClr val="E9B226"/>
      </a:accent2>
      <a:accent3>
        <a:srgbClr val="777777"/>
      </a:accent3>
      <a:accent4>
        <a:srgbClr val="069BE3"/>
      </a:accent4>
      <a:accent5>
        <a:srgbClr val="D80F30"/>
      </a:accent5>
      <a:accent6>
        <a:srgbClr val="97C21E"/>
      </a:accent6>
      <a:hlink>
        <a:srgbClr val="777777"/>
      </a:hlink>
      <a:folHlink>
        <a:srgbClr val="069BE3"/>
      </a:folHlink>
    </a:clrScheme>
    <a:fontScheme name="Benutzerdefiniert 3">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lympus_2019">
      <a:dk1>
        <a:srgbClr val="282828"/>
      </a:dk1>
      <a:lt1>
        <a:srgbClr val="FFFFFF"/>
      </a:lt1>
      <a:dk2>
        <a:srgbClr val="DCDCF0"/>
      </a:dk2>
      <a:lt2>
        <a:srgbClr val="436ED2"/>
      </a:lt2>
      <a:accent1>
        <a:srgbClr val="08107B"/>
      </a:accent1>
      <a:accent2>
        <a:srgbClr val="E9B226"/>
      </a:accent2>
      <a:accent3>
        <a:srgbClr val="777777"/>
      </a:accent3>
      <a:accent4>
        <a:srgbClr val="069BE3"/>
      </a:accent4>
      <a:accent5>
        <a:srgbClr val="D80F30"/>
      </a:accent5>
      <a:accent6>
        <a:srgbClr val="97C21E"/>
      </a:accent6>
      <a:hlink>
        <a:srgbClr val="777777"/>
      </a:hlink>
      <a:folHlink>
        <a:srgbClr val="069BE3"/>
      </a:folHlink>
    </a:clrScheme>
    <a:fontScheme name="RE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PPT_template_Japan_V2.0</Template>
  <TotalTime>477</TotalTime>
  <Words>5909</Words>
  <Application>Microsoft Office PowerPoint</Application>
  <PresentationFormat>ワイド画面</PresentationFormat>
  <Paragraphs>812</Paragraphs>
  <Slides>22</Slides>
  <Notes>22</Notes>
  <HiddenSlides>2</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22</vt:i4>
      </vt:variant>
    </vt:vector>
  </HeadingPairs>
  <TitlesOfParts>
    <vt:vector size="29" baseType="lpstr">
      <vt:lpstr>Meiryo UI</vt:lpstr>
      <vt:lpstr>ＭＳ Ｐゴシック</vt:lpstr>
      <vt:lpstr>Yu Gothic UI</vt:lpstr>
      <vt:lpstr>Arial</vt:lpstr>
      <vt:lpstr>Wingdings</vt:lpstr>
      <vt:lpstr>Olympus_Template_16:9</vt:lpstr>
      <vt:lpstr>think-cell Folie</vt:lpstr>
      <vt:lpstr>CX23 顕微鏡実習の手引き　</vt:lpstr>
      <vt:lpstr>※実習タイムスケジュールの目安　　※あくまでも目安となります。※本スライドは非表示で設定しています。</vt:lpstr>
      <vt:lpstr>今日の実習の目的・・・自分でできるようになること</vt:lpstr>
      <vt:lpstr>顕微鏡をセットする　1/3</vt:lpstr>
      <vt:lpstr>顕微鏡をセットする　2/3</vt:lpstr>
      <vt:lpstr>顕微鏡をセットする　3/3</vt:lpstr>
      <vt:lpstr>顕微鏡の操作を理解する。1/5</vt:lpstr>
      <vt:lpstr>顕微鏡の操作を理解する。2/5</vt:lpstr>
      <vt:lpstr>顕微鏡の操作を理解する。3/5</vt:lpstr>
      <vt:lpstr>顕微鏡の操作を理解する。4/5</vt:lpstr>
      <vt:lpstr>顕微鏡の操作を理解する。5/5</vt:lpstr>
      <vt:lpstr>標本を観察する　1/5</vt:lpstr>
      <vt:lpstr>標本を観察する　2/5</vt:lpstr>
      <vt:lpstr>標本を観察する　3/5</vt:lpstr>
      <vt:lpstr>標本を観察する　4/5　より良い像を得るための調整</vt:lpstr>
      <vt:lpstr>標本を観察する　5/5　より良い像を得るための調整</vt:lpstr>
      <vt:lpstr>オプション①油浸対物100×レンズを使用する</vt:lpstr>
      <vt:lpstr>オプション②接眼ミクロメーターを使用する</vt:lpstr>
      <vt:lpstr>使い終わった後は</vt:lpstr>
      <vt:lpstr>顕微鏡理解できたかチェックしてみましょう</vt:lpstr>
      <vt:lpstr>PowerPoint プレゼンテーション</vt:lpstr>
      <vt:lpstr>来歴記事</vt:lpstr>
    </vt:vector>
  </TitlesOfParts>
  <Manager>Name</Manager>
  <Company>OLYMPUS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プレゼンテーションのタイトルを入力</dc:title>
  <dc:subject>PowerPoint Template</dc:subject>
  <dc:creator>津村　潤</dc:creator>
  <dc:description>Template is optimized for PPT 2010</dc:description>
  <cp:lastModifiedBy>津村　潤</cp:lastModifiedBy>
  <cp:revision>45</cp:revision>
  <dcterms:created xsi:type="dcterms:W3CDTF">2020-09-15T23:57:24Z</dcterms:created>
  <dcterms:modified xsi:type="dcterms:W3CDTF">2020-10-12T00:51:20Z</dcterms:modified>
  <cp:contentStatus/>
</cp:coreProperties>
</file>