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handoutMasterIdLst>
    <p:handoutMasterId r:id="rId26"/>
  </p:handoutMasterIdLst>
  <p:sldIdLst>
    <p:sldId id="342" r:id="rId2"/>
    <p:sldId id="365" r:id="rId3"/>
    <p:sldId id="366" r:id="rId4"/>
    <p:sldId id="367" r:id="rId5"/>
    <p:sldId id="368" r:id="rId6"/>
    <p:sldId id="369" r:id="rId7"/>
    <p:sldId id="370" r:id="rId8"/>
    <p:sldId id="371" r:id="rId9"/>
    <p:sldId id="372" r:id="rId10"/>
    <p:sldId id="373" r:id="rId11"/>
    <p:sldId id="374" r:id="rId12"/>
    <p:sldId id="375" r:id="rId13"/>
    <p:sldId id="376" r:id="rId14"/>
    <p:sldId id="377" r:id="rId15"/>
    <p:sldId id="378" r:id="rId16"/>
    <p:sldId id="379" r:id="rId17"/>
    <p:sldId id="380" r:id="rId18"/>
    <p:sldId id="381" r:id="rId19"/>
    <p:sldId id="382" r:id="rId20"/>
    <p:sldId id="383" r:id="rId21"/>
    <p:sldId id="384" r:id="rId22"/>
    <p:sldId id="284" r:id="rId23"/>
    <p:sldId id="386" r:id="rId24"/>
  </p:sldIdLst>
  <p:sldSz cx="12192000" cy="6858000"/>
  <p:notesSz cx="6858000" cy="9144000"/>
  <p:custDataLst>
    <p:tags r:id="rId27"/>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EBOD+R4Y5LwXpglsmuDFrg==" hashData="yXM+TGJ5gySi8DqU7E0Y+1OJzTBKmuBXr31dThRUwGh8oLPrc48/YrB+9RC+wgzsQ9B+ZWU7vhhrP2GWfIuebg=="/>
  <p:extLst>
    <p:ext uri="{EFAFB233-063F-42B5-8137-9DF3F51BA10A}">
      <p15:sldGuideLst xmlns:p15="http://schemas.microsoft.com/office/powerpoint/2012/main">
        <p15:guide id="2" pos="3749" userDrawn="1">
          <p15:clr>
            <a:srgbClr val="A4A3A4"/>
          </p15:clr>
        </p15:guide>
        <p15:guide id="3" pos="4520" userDrawn="1">
          <p15:clr>
            <a:srgbClr val="A4A3A4"/>
          </p15:clr>
        </p15:guide>
        <p15:guide id="4" pos="257" userDrawn="1">
          <p15:clr>
            <a:srgbClr val="A4A3A4"/>
          </p15:clr>
        </p15:guide>
        <p15:guide id="5" pos="7423" userDrawn="1">
          <p15:clr>
            <a:srgbClr val="A4A3A4"/>
          </p15:clr>
        </p15:guide>
        <p15:guide id="10" orient="horz" pos="3904" userDrawn="1">
          <p15:clr>
            <a:srgbClr val="A4A3A4"/>
          </p15:clr>
        </p15:guide>
        <p15:guide id="15" orient="horz" pos="3906" userDrawn="1">
          <p15:clr>
            <a:srgbClr val="A4A3A4"/>
          </p15:clr>
        </p15:guide>
        <p15:guide id="16" pos="420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061" autoAdjust="0"/>
  </p:normalViewPr>
  <p:slideViewPr>
    <p:cSldViewPr showGuides="1">
      <p:cViewPr varScale="1">
        <p:scale>
          <a:sx n="70" d="100"/>
          <a:sy n="70" d="100"/>
        </p:scale>
        <p:origin x="402" y="72"/>
      </p:cViewPr>
      <p:guideLst>
        <p:guide pos="3749"/>
        <p:guide pos="4520"/>
        <p:guide pos="257"/>
        <p:guide pos="7423"/>
        <p:guide orient="horz" pos="3904"/>
        <p:guide orient="horz" pos="3906"/>
        <p:guide pos="4203"/>
      </p:guideLst>
    </p:cSldViewPr>
  </p:slideViewPr>
  <p:notesTextViewPr>
    <p:cViewPr>
      <p:scale>
        <a:sx n="3" d="2"/>
        <a:sy n="3" d="2"/>
      </p:scale>
      <p:origin x="0" y="0"/>
    </p:cViewPr>
  </p:notesTextViewPr>
  <p:sorterViewPr>
    <p:cViewPr>
      <p:scale>
        <a:sx n="82" d="100"/>
        <a:sy n="82" d="100"/>
      </p:scale>
      <p:origin x="0" y="-3288"/>
    </p:cViewPr>
  </p:sorterViewPr>
  <p:notesViewPr>
    <p:cSldViewPr showGuides="1">
      <p:cViewPr varScale="1">
        <p:scale>
          <a:sx n="66" d="100"/>
          <a:sy n="66" d="100"/>
        </p:scale>
        <p:origin x="277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oliennummernplatzhalter 6"/>
          <p:cNvSpPr txBox="1">
            <a:spLocks/>
          </p:cNvSpPr>
          <p:nvPr/>
        </p:nvSpPr>
        <p:spPr>
          <a:xfrm>
            <a:off x="412284" y="8789734"/>
            <a:ext cx="828000" cy="184666"/>
          </a:xfrm>
          <a:prstGeom prst="rect">
            <a:avLst/>
          </a:prstGeom>
        </p:spPr>
        <p:txBody>
          <a:bodyPr vert="horz" lIns="0" tIns="0" rIns="0" bIns="0" rtlCol="0" anchor="b">
            <a:spAutoFit/>
          </a:bodyPr>
          <a:lstStyle>
            <a:defPPr>
              <a:defRPr lang="de-DE"/>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Page </a:t>
            </a:r>
            <a:fld id="{A337C84A-B492-418D-83EE-970573EF9CB3}" type="slidenum">
              <a:rPr lang="en-US" smtClean="0"/>
              <a:pPr/>
              <a:t>‹#›</a:t>
            </a:fld>
            <a:endParaRPr lang="en-US" dirty="0"/>
          </a:p>
        </p:txBody>
      </p:sp>
      <p:pic>
        <p:nvPicPr>
          <p:cNvPr id="7" name="Grafik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47764" y="8818413"/>
            <a:ext cx="1009698" cy="190800"/>
          </a:xfrm>
          <a:prstGeom prst="rect">
            <a:avLst/>
          </a:prstGeom>
        </p:spPr>
      </p:pic>
      <p:sp>
        <p:nvSpPr>
          <p:cNvPr id="2" name="日付プレースホルダー 1"/>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375B9F-FD06-40FF-976E-D5DB3DC1F3C4}" type="datetimeFigureOut">
              <a:rPr kumimoji="1" lang="ja-JP" altLang="en-US" smtClean="0"/>
              <a:t>2020/10/12</a:t>
            </a:fld>
            <a:endParaRPr kumimoji="1" lang="ja-JP" altLang="en-US"/>
          </a:p>
        </p:txBody>
      </p:sp>
    </p:spTree>
    <p:extLst>
      <p:ext uri="{BB962C8B-B14F-4D97-AF65-F5344CB8AC3E}">
        <p14:creationId xmlns:p14="http://schemas.microsoft.com/office/powerpoint/2010/main" val="32960129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izenplatzhalter 4"/>
          <p:cNvSpPr>
            <a:spLocks noGrp="1"/>
          </p:cNvSpPr>
          <p:nvPr>
            <p:ph type="body" sz="quarter" idx="3"/>
          </p:nvPr>
        </p:nvSpPr>
        <p:spPr>
          <a:xfrm>
            <a:off x="412284" y="4343400"/>
            <a:ext cx="6044079" cy="4114800"/>
          </a:xfrm>
          <a:prstGeom prst="rect">
            <a:avLst/>
          </a:prstGeom>
        </p:spPr>
        <p:txBody>
          <a:bodyPr vert="horz" lIns="0" tIns="0" rIns="0" bIns="0"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7" name="Foliennummernplatzhalter 6"/>
          <p:cNvSpPr>
            <a:spLocks noGrp="1"/>
          </p:cNvSpPr>
          <p:nvPr>
            <p:ph type="sldNum" sz="quarter" idx="5"/>
          </p:nvPr>
        </p:nvSpPr>
        <p:spPr>
          <a:xfrm>
            <a:off x="412284" y="8789734"/>
            <a:ext cx="828000" cy="184666"/>
          </a:xfrm>
          <a:prstGeom prst="rect">
            <a:avLst/>
          </a:prstGeom>
        </p:spPr>
        <p:txBody>
          <a:bodyPr vert="horz" lIns="0" tIns="0" rIns="0" bIns="0" rtlCol="0" anchor="b">
            <a:spAutoFit/>
          </a:bodyPr>
          <a:lstStyle>
            <a:lvl1pPr algn="l">
              <a:defRPr sz="1200"/>
            </a:lvl1pPr>
          </a:lstStyle>
          <a:p>
            <a:r>
              <a:rPr lang="en-US" dirty="0"/>
              <a:t>Page </a:t>
            </a:r>
            <a:fld id="{A337C84A-B492-418D-83EE-970573EF9CB3}" type="slidenum">
              <a:rPr lang="en-US" smtClean="0"/>
              <a:pPr/>
              <a:t>‹#›</a:t>
            </a:fld>
            <a:endParaRPr lang="en-US" dirty="0"/>
          </a:p>
        </p:txBody>
      </p:sp>
      <p:pic>
        <p:nvPicPr>
          <p:cNvPr id="8" name="Grafik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7764" y="8818413"/>
            <a:ext cx="1009698" cy="190800"/>
          </a:xfrm>
          <a:prstGeom prst="rect">
            <a:avLst/>
          </a:prstGeom>
        </p:spPr>
      </p:pic>
    </p:spTree>
    <p:extLst>
      <p:ext uri="{BB962C8B-B14F-4D97-AF65-F5344CB8AC3E}">
        <p14:creationId xmlns:p14="http://schemas.microsoft.com/office/powerpoint/2010/main" val="1528362049"/>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1000"/>
      </a:spcBef>
      <a:defRPr sz="1200" b="1" kern="1200">
        <a:solidFill>
          <a:schemeClr val="tx1"/>
        </a:solidFill>
        <a:latin typeface="+mn-lt"/>
        <a:ea typeface="+mn-ea"/>
        <a:cs typeface="+mn-cs"/>
      </a:defRPr>
    </a:lvl1pPr>
    <a:lvl2pPr marL="0" indent="0" algn="l" defTabSz="914400" rtl="0" eaLnBrk="1" latinLnBrk="0" hangingPunct="1">
      <a:spcBef>
        <a:spcPts val="600"/>
      </a:spcBef>
      <a:defRPr sz="1200" kern="1200">
        <a:solidFill>
          <a:schemeClr val="tx1"/>
        </a:solidFill>
        <a:latin typeface="+mn-lt"/>
        <a:ea typeface="+mn-ea"/>
        <a:cs typeface="+mn-cs"/>
      </a:defRPr>
    </a:lvl2pPr>
    <a:lvl3pPr marL="180975" indent="-180975" algn="l" defTabSz="914400" rtl="0" eaLnBrk="1" latinLnBrk="0" hangingPunct="1">
      <a:spcBef>
        <a:spcPts val="400"/>
      </a:spcBef>
      <a:buClr>
        <a:schemeClr val="accent1"/>
      </a:buClr>
      <a:buFont typeface="Wingdings" panose="05000000000000000000" pitchFamily="2" charset="2"/>
      <a:buChar char="§"/>
      <a:defRPr sz="1200" kern="1200">
        <a:solidFill>
          <a:schemeClr val="tx1"/>
        </a:solidFill>
        <a:latin typeface="+mn-lt"/>
        <a:ea typeface="+mn-ea"/>
        <a:cs typeface="+mn-cs"/>
      </a:defRPr>
    </a:lvl3pPr>
    <a:lvl4pPr marL="450850" indent="-269875" algn="l" defTabSz="914400" rtl="0" eaLnBrk="1" latinLnBrk="0" hangingPunct="1">
      <a:spcBef>
        <a:spcPts val="300"/>
      </a:spcBef>
      <a:buClr>
        <a:schemeClr val="tx1"/>
      </a:buClr>
      <a:buFont typeface="Arial" panose="020B0604020202020204" pitchFamily="34" charset="0"/>
      <a:buChar char="–"/>
      <a:defRPr sz="1200" kern="1200">
        <a:solidFill>
          <a:schemeClr val="tx1"/>
        </a:solidFill>
        <a:latin typeface="+mn-lt"/>
        <a:ea typeface="+mn-ea"/>
        <a:cs typeface="+mn-cs"/>
      </a:defRPr>
    </a:lvl4pPr>
    <a:lvl5pPr marL="720000" indent="-271463" algn="l" defTabSz="914400" rtl="0" eaLnBrk="1" latinLnBrk="0" hangingPunct="1">
      <a:spcBef>
        <a:spcPts val="300"/>
      </a:spcBef>
      <a:buClr>
        <a:schemeClr val="tx1"/>
      </a:buClr>
      <a:buFont typeface="Arial" panose="020B0604020202020204" pitchFamily="34" charset="0"/>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pos="4067" userDrawn="1">
          <p15:clr>
            <a:srgbClr val="F26B43"/>
          </p15:clr>
        </p15:guide>
        <p15:guide id="2" pos="257"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1</a:t>
            </a:fld>
            <a:endParaRPr lang="en-US" altLang="ja-JP"/>
          </a:p>
        </p:txBody>
      </p:sp>
    </p:spTree>
    <p:extLst>
      <p:ext uri="{BB962C8B-B14F-4D97-AF65-F5344CB8AC3E}">
        <p14:creationId xmlns:p14="http://schemas.microsoft.com/office/powerpoint/2010/main" val="1941015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0"/>
          </p:nvPr>
        </p:nvSpPr>
        <p:spPr/>
        <p:txBody>
          <a:bodyPr/>
          <a:lstStyle/>
          <a:p>
            <a:pPr>
              <a:defRPr/>
            </a:pPr>
            <a:fld id="{02DEF40F-C6C5-478E-853C-20AEAA5D3010}" type="datetime1">
              <a:rPr lang="ja-JP" altLang="en-US" smtClean="0"/>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2</a:t>
            </a:fld>
            <a:endParaRPr lang="en-US" altLang="ja-JP"/>
          </a:p>
        </p:txBody>
      </p:sp>
    </p:spTree>
    <p:extLst>
      <p:ext uri="{BB962C8B-B14F-4D97-AF65-F5344CB8AC3E}">
        <p14:creationId xmlns:p14="http://schemas.microsoft.com/office/powerpoint/2010/main" val="4097614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fontScale="92500" lnSpcReduction="20000"/>
          </a:bodyPr>
          <a:lstStyle/>
          <a:p>
            <a:r>
              <a:rPr kumimoji="1" lang="ja-JP" altLang="en-US" dirty="0" smtClean="0"/>
              <a:t>それではこれから顕微鏡の実習を始めます。</a:t>
            </a:r>
            <a:endParaRPr kumimoji="1" lang="en-US" altLang="ja-JP" dirty="0" smtClean="0"/>
          </a:p>
          <a:p>
            <a:endParaRPr kumimoji="1" lang="en-US" altLang="ja-JP" dirty="0" smtClean="0"/>
          </a:p>
          <a:p>
            <a:r>
              <a:rPr kumimoji="1" lang="ja-JP" altLang="en-US" dirty="0" smtClean="0"/>
              <a:t>本日の実習の目的は、顕微鏡をセットして、標本を観察し、最適な状態を保つ。この一連の操作を自分自身でできるようになることです。</a:t>
            </a:r>
            <a:endParaRPr kumimoji="1" lang="en-US" altLang="ja-JP" dirty="0" smtClean="0"/>
          </a:p>
          <a:p>
            <a:endParaRPr kumimoji="1" lang="en-US" altLang="ja-JP" dirty="0" smtClean="0"/>
          </a:p>
          <a:p>
            <a:r>
              <a:rPr kumimoji="1" lang="ja-JP" altLang="en-US" dirty="0" smtClean="0"/>
              <a:t>全体の流れとしては、顕微鏡を収納場所から出してもらい、自分の席でセットをしてもらいます。</a:t>
            </a:r>
            <a:endParaRPr kumimoji="1" lang="en-US" altLang="ja-JP" dirty="0" smtClean="0"/>
          </a:p>
          <a:p>
            <a:endParaRPr kumimoji="1" lang="en-US" altLang="ja-JP" dirty="0" smtClean="0"/>
          </a:p>
          <a:p>
            <a:r>
              <a:rPr kumimoji="1" lang="ja-JP" altLang="en-US" dirty="0" smtClean="0"/>
              <a:t>そのあとで、顕微鏡の個々のユニットの使い方を確認していきましょう。</a:t>
            </a:r>
            <a:endParaRPr kumimoji="1" lang="en-US" altLang="ja-JP" dirty="0" smtClean="0"/>
          </a:p>
          <a:p>
            <a:endParaRPr kumimoji="1" lang="en-US" altLang="ja-JP" dirty="0" smtClean="0"/>
          </a:p>
          <a:p>
            <a:r>
              <a:rPr kumimoji="1" lang="ja-JP" altLang="en-US" dirty="0" smtClean="0"/>
              <a:t>ユニットの使い方が理解できたら、実際に標本を使って観察をしていきます。</a:t>
            </a:r>
            <a:endParaRPr kumimoji="1" lang="en-US" altLang="ja-JP" dirty="0" smtClean="0"/>
          </a:p>
          <a:p>
            <a:endParaRPr kumimoji="1" lang="en-US" altLang="ja-JP" dirty="0" smtClean="0"/>
          </a:p>
          <a:p>
            <a:r>
              <a:rPr kumimoji="1" lang="ja-JP" altLang="en-US" dirty="0" smtClean="0"/>
              <a:t>（本日は</a:t>
            </a:r>
            <a:r>
              <a:rPr kumimoji="1" lang="en-US" altLang="ja-JP" dirty="0" smtClean="0"/>
              <a:t>1000</a:t>
            </a:r>
            <a:r>
              <a:rPr kumimoji="1" lang="ja-JP" altLang="en-US" dirty="0" smtClean="0"/>
              <a:t>倍までの観察を行ってもらう予定です。顕微鏡では観察対象の大きさも測ることができますのでそれも体感してもらいます。）</a:t>
            </a:r>
            <a:endParaRPr kumimoji="1" lang="en-US" altLang="ja-JP" dirty="0" smtClean="0"/>
          </a:p>
          <a:p>
            <a:endParaRPr kumimoji="1" lang="en-US" altLang="ja-JP" dirty="0" smtClean="0"/>
          </a:p>
          <a:p>
            <a:r>
              <a:rPr kumimoji="1" lang="ja-JP" altLang="en-US" dirty="0" smtClean="0"/>
              <a:t>最後に使った後の後片づけの仕方を学び、常に最適な状態で観察ができるようにしましょう。</a:t>
            </a:r>
            <a:endParaRPr kumimoji="1" lang="en-US" altLang="ja-JP" dirty="0" smtClean="0"/>
          </a:p>
          <a:p>
            <a:endParaRPr kumimoji="1" lang="en-US" altLang="ja-JP" dirty="0" smtClean="0"/>
          </a:p>
          <a:p>
            <a:r>
              <a:rPr kumimoji="1" lang="ja-JP" altLang="en-US" dirty="0" smtClean="0"/>
              <a:t>それでは始めていきましょう。</a:t>
            </a:r>
          </a:p>
          <a:p>
            <a:endParaRPr kumimoji="1" lang="ja-JP" altLang="en-US" dirty="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3</a:t>
            </a:fld>
            <a:endParaRPr lang="en-US" altLang="ja-JP"/>
          </a:p>
        </p:txBody>
      </p:sp>
    </p:spTree>
    <p:extLst>
      <p:ext uri="{BB962C8B-B14F-4D97-AF65-F5344CB8AC3E}">
        <p14:creationId xmlns:p14="http://schemas.microsoft.com/office/powerpoint/2010/main" val="468715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まず、顕微鏡を収納場所から出してもらいます。</a:t>
            </a:r>
            <a:endParaRPr kumimoji="1" lang="en-US" altLang="ja-JP" dirty="0" smtClean="0"/>
          </a:p>
          <a:p>
            <a:endParaRPr kumimoji="1" lang="en-US" altLang="ja-JP" dirty="0" smtClean="0"/>
          </a:p>
          <a:p>
            <a:r>
              <a:rPr kumimoji="1" lang="ja-JP" altLang="en-US" dirty="0" smtClean="0"/>
              <a:t>顕微鏡は中にガラス製のレンズやミラーなどの精密部品が配置されています。</a:t>
            </a:r>
            <a:endParaRPr kumimoji="1" lang="en-US" altLang="ja-JP" dirty="0" smtClean="0"/>
          </a:p>
          <a:p>
            <a:endParaRPr kumimoji="1" lang="en-US" altLang="ja-JP" dirty="0" smtClean="0"/>
          </a:p>
          <a:p>
            <a:r>
              <a:rPr kumimoji="1" lang="ja-JP" altLang="en-US" dirty="0" smtClean="0"/>
              <a:t>強い衝撃や振動を与えてしまうと本来の性能が出せなくなってしまいますので大切に取り扱ってください。</a:t>
            </a:r>
            <a:endParaRPr kumimoji="1" lang="en-US" altLang="ja-JP" dirty="0" smtClean="0"/>
          </a:p>
          <a:p>
            <a:endParaRPr kumimoji="1" lang="en-US" altLang="ja-JP" dirty="0" smtClean="0"/>
          </a:p>
          <a:p>
            <a:r>
              <a:rPr kumimoji="1" lang="ja-JP" altLang="en-US" dirty="0" smtClean="0"/>
              <a:t>持ち方ですが、写真のように顕微鏡の本体（鏡体　「きょうたい」）部分を持つようにしてください。</a:t>
            </a:r>
            <a:endParaRPr kumimoji="1" lang="en-US" altLang="ja-JP" dirty="0" smtClean="0"/>
          </a:p>
          <a:p>
            <a:endParaRPr kumimoji="1" lang="en-US" altLang="ja-JP" dirty="0" smtClean="0"/>
          </a:p>
          <a:p>
            <a:r>
              <a:rPr kumimoji="1" lang="ja-JP" altLang="en-US" dirty="0" smtClean="0"/>
              <a:t>持ち手もついていますのでそこを持ってもらうとよいと思います。</a:t>
            </a:r>
            <a:endParaRPr kumimoji="1" lang="en-US" altLang="ja-JP" dirty="0" smtClean="0"/>
          </a:p>
          <a:p>
            <a:endParaRPr kumimoji="1" lang="en-US" altLang="ja-JP" dirty="0" smtClean="0"/>
          </a:p>
          <a:p>
            <a:r>
              <a:rPr kumimoji="1" lang="ja-JP" altLang="en-US" dirty="0" smtClean="0"/>
              <a:t>電源ケーブルは背面のコードハンガーに巻き付けて運んでください。</a:t>
            </a:r>
            <a:endParaRPr kumimoji="1" lang="en-US" altLang="ja-JP" dirty="0" smtClean="0"/>
          </a:p>
          <a:p>
            <a:endParaRPr kumimoji="1" lang="en-US" altLang="ja-JP" dirty="0" smtClean="0"/>
          </a:p>
          <a:p>
            <a:r>
              <a:rPr kumimoji="1" lang="ja-JP" altLang="en-US" dirty="0" smtClean="0"/>
              <a:t>移動の時には必ず両手で運び、本体を傾けないようにしてください。</a:t>
            </a:r>
            <a:endParaRPr kumimoji="1" lang="en-US" altLang="ja-JP" dirty="0" smtClean="0"/>
          </a:p>
          <a:p>
            <a:endParaRPr kumimoji="1" lang="en-US" altLang="ja-JP" dirty="0" smtClean="0"/>
          </a:p>
          <a:p>
            <a:endParaRPr kumimoji="1" lang="en-US" altLang="ja-JP" dirty="0" smtClean="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4</a:t>
            </a:fld>
            <a:endParaRPr lang="en-US" altLang="ja-JP"/>
          </a:p>
        </p:txBody>
      </p:sp>
    </p:spTree>
    <p:extLst>
      <p:ext uri="{BB962C8B-B14F-4D97-AF65-F5344CB8AC3E}">
        <p14:creationId xmlns:p14="http://schemas.microsoft.com/office/powerpoint/2010/main" val="2064432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顕微鏡は水平な机の上に静かにおいてください。</a:t>
            </a:r>
            <a:endParaRPr kumimoji="1" lang="en-US" altLang="ja-JP" dirty="0" smtClean="0"/>
          </a:p>
          <a:p>
            <a:endParaRPr kumimoji="1" lang="en-US" altLang="ja-JP" dirty="0" smtClean="0"/>
          </a:p>
          <a:p>
            <a:r>
              <a:rPr kumimoji="1" lang="ja-JP" altLang="en-US" dirty="0" smtClean="0"/>
              <a:t>今、顕微鏡の覗く部分、これを鏡筒（きょうとう）といいますが、鏡筒が反対側を向いているかと思います。</a:t>
            </a:r>
            <a:endParaRPr kumimoji="1" lang="en-US" altLang="ja-JP" dirty="0" smtClean="0"/>
          </a:p>
          <a:p>
            <a:endParaRPr kumimoji="1" lang="en-US" altLang="ja-JP" dirty="0" smtClean="0"/>
          </a:p>
          <a:p>
            <a:r>
              <a:rPr kumimoji="1" lang="ja-JP" altLang="en-US" dirty="0" smtClean="0"/>
              <a:t>収納のために逆にとりつけています。実際の観察時には正面を向きます。</a:t>
            </a:r>
            <a:endParaRPr kumimoji="1" lang="en-US" altLang="ja-JP" dirty="0" smtClean="0"/>
          </a:p>
          <a:p>
            <a:endParaRPr kumimoji="1" lang="en-US" altLang="ja-JP" dirty="0" smtClean="0"/>
          </a:p>
          <a:p>
            <a:r>
              <a:rPr kumimoji="1" lang="ja-JP" altLang="en-US" dirty="0" smtClean="0"/>
              <a:t>これからこの部分（鏡筒きょうとう）の向きを変えていきます。</a:t>
            </a:r>
            <a:endParaRPr kumimoji="1" lang="en-US" altLang="ja-JP" dirty="0" smtClean="0"/>
          </a:p>
          <a:p>
            <a:endParaRPr kumimoji="1" lang="en-US" altLang="ja-JP" dirty="0" smtClean="0"/>
          </a:p>
          <a:p>
            <a:r>
              <a:rPr kumimoji="1" lang="ja-JP" altLang="en-US" dirty="0" smtClean="0"/>
              <a:t>まずは図の鏡筒の上の部分を左手で抑えてください。そして鏡筒固定つまみを少しだけゆるめてください。</a:t>
            </a:r>
            <a:endParaRPr kumimoji="1" lang="en-US" altLang="ja-JP" dirty="0" smtClean="0"/>
          </a:p>
          <a:p>
            <a:endParaRPr kumimoji="1" lang="en-US" altLang="ja-JP" dirty="0" smtClean="0"/>
          </a:p>
          <a:p>
            <a:r>
              <a:rPr kumimoji="1" lang="ja-JP" altLang="en-US" dirty="0" smtClean="0"/>
              <a:t>必ず鏡筒は支えておくこと。ネジは少しだけ緩ませること。あまり緩ませると鏡筒自体が外れて落下してしまうかもしれないので注意して下さい。</a:t>
            </a:r>
            <a:endParaRPr kumimoji="1" lang="en-US" altLang="ja-JP" dirty="0" smtClean="0"/>
          </a:p>
          <a:p>
            <a:endParaRPr kumimoji="1" lang="en-US" altLang="ja-JP" dirty="0" smtClean="0"/>
          </a:p>
          <a:p>
            <a:r>
              <a:rPr kumimoji="1" lang="ja-JP" altLang="en-US" dirty="0" smtClean="0"/>
              <a:t>そして鏡筒を支えながら、ゆっくりと</a:t>
            </a:r>
            <a:r>
              <a:rPr kumimoji="1" lang="en-US" altLang="ja-JP" dirty="0" smtClean="0"/>
              <a:t>180</a:t>
            </a:r>
            <a:r>
              <a:rPr kumimoji="1" lang="ja-JP" altLang="en-US" dirty="0" smtClean="0"/>
              <a:t>度回転をさせてください。</a:t>
            </a:r>
            <a:endParaRPr kumimoji="1" lang="en-US" altLang="ja-JP" dirty="0" smtClean="0"/>
          </a:p>
          <a:p>
            <a:endParaRPr kumimoji="1" lang="en-US" altLang="ja-JP" dirty="0" smtClean="0"/>
          </a:p>
          <a:p>
            <a:r>
              <a:rPr kumimoji="1" lang="ja-JP" altLang="en-US" dirty="0" smtClean="0"/>
              <a:t>鏡筒が正面を向いたら固定つまみを締めて固定をしてください。</a:t>
            </a:r>
            <a:endParaRPr kumimoji="1" lang="en-US" altLang="ja-JP" dirty="0" smtClean="0"/>
          </a:p>
          <a:p>
            <a:endParaRPr kumimoji="1" lang="en-US" altLang="ja-JP" dirty="0" smtClean="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5</a:t>
            </a:fld>
            <a:endParaRPr lang="en-US" altLang="ja-JP"/>
          </a:p>
        </p:txBody>
      </p:sp>
    </p:spTree>
    <p:extLst>
      <p:ext uri="{BB962C8B-B14F-4D97-AF65-F5344CB8AC3E}">
        <p14:creationId xmlns:p14="http://schemas.microsoft.com/office/powerpoint/2010/main" val="3170718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次に電源部分をつないでいきます。</a:t>
            </a:r>
            <a:endParaRPr kumimoji="1" lang="en-US" altLang="ja-JP" dirty="0" smtClean="0"/>
          </a:p>
          <a:p>
            <a:endParaRPr kumimoji="1" lang="en-US" altLang="ja-JP" dirty="0" smtClean="0"/>
          </a:p>
          <a:p>
            <a:r>
              <a:rPr kumimoji="1" lang="ja-JP" altLang="en-US" dirty="0" smtClean="0"/>
              <a:t>まずは本体のメインスイッチがＯＦＦになっているか確認して下さい。</a:t>
            </a:r>
            <a:endParaRPr kumimoji="1" lang="en-US" altLang="ja-JP" dirty="0" smtClean="0"/>
          </a:p>
          <a:p>
            <a:endParaRPr kumimoji="1" lang="en-US" altLang="ja-JP" dirty="0" smtClean="0"/>
          </a:p>
          <a:p>
            <a:r>
              <a:rPr kumimoji="1" lang="ja-JP" altLang="en-US" dirty="0" smtClean="0"/>
              <a:t>本体の右側面下側にスイッチがあります。Ｏ側がＯＦＦです。</a:t>
            </a:r>
            <a:endParaRPr kumimoji="1" lang="en-US" altLang="ja-JP" dirty="0" smtClean="0"/>
          </a:p>
          <a:p>
            <a:endParaRPr kumimoji="1" lang="en-US" altLang="ja-JP" dirty="0" smtClean="0"/>
          </a:p>
          <a:p>
            <a:r>
              <a:rPr kumimoji="1" lang="ja-JP" altLang="en-US" dirty="0" smtClean="0"/>
              <a:t>次に電源ケーブルを本体につなぎましょう。端子の先を本体につないで下さい。</a:t>
            </a:r>
            <a:endParaRPr kumimoji="1" lang="en-US" altLang="ja-JP" dirty="0" smtClean="0"/>
          </a:p>
          <a:p>
            <a:endParaRPr kumimoji="1" lang="en-US" altLang="ja-JP" dirty="0" smtClean="0"/>
          </a:p>
          <a:p>
            <a:r>
              <a:rPr kumimoji="1" lang="ja-JP" altLang="en-US" dirty="0" smtClean="0"/>
              <a:t>しっかりと奥までささっているか確認をしてください。</a:t>
            </a:r>
            <a:endParaRPr kumimoji="1" lang="en-US" altLang="ja-JP" dirty="0" smtClean="0"/>
          </a:p>
          <a:p>
            <a:endParaRPr kumimoji="1" lang="en-US" altLang="ja-JP" dirty="0" smtClean="0"/>
          </a:p>
          <a:p>
            <a:r>
              <a:rPr kumimoji="1" lang="ja-JP" altLang="en-US" dirty="0" smtClean="0"/>
              <a:t>確認ができましたら、電源コードをコンセントにつないで下さい。</a:t>
            </a:r>
            <a:endParaRPr kumimoji="1" lang="en-US" altLang="ja-JP" dirty="0" smtClean="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6</a:t>
            </a:fld>
            <a:endParaRPr lang="en-US" altLang="ja-JP"/>
          </a:p>
        </p:txBody>
      </p:sp>
    </p:spTree>
    <p:extLst>
      <p:ext uri="{BB962C8B-B14F-4D97-AF65-F5344CB8AC3E}">
        <p14:creationId xmlns:p14="http://schemas.microsoft.com/office/powerpoint/2010/main" val="2122414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fontScale="92500" lnSpcReduction="20000"/>
          </a:bodyPr>
          <a:lstStyle/>
          <a:p>
            <a:r>
              <a:rPr kumimoji="1" lang="ja-JP" altLang="en-US" dirty="0" smtClean="0"/>
              <a:t>それではここからそれぞれの機能の説明をしていきます。</a:t>
            </a:r>
            <a:endParaRPr kumimoji="1" lang="en-US" altLang="ja-JP" dirty="0" smtClean="0"/>
          </a:p>
          <a:p>
            <a:endParaRPr kumimoji="1" lang="en-US" altLang="ja-JP" dirty="0" smtClean="0"/>
          </a:p>
          <a:p>
            <a:r>
              <a:rPr kumimoji="1" lang="ja-JP" altLang="en-US" dirty="0" smtClean="0"/>
              <a:t>本体右下のメインスイッチを入れてください。</a:t>
            </a:r>
            <a:r>
              <a:rPr kumimoji="1" lang="en-US" altLang="ja-JP" dirty="0" smtClean="0"/>
              <a:t>Ⅰ</a:t>
            </a:r>
            <a:r>
              <a:rPr kumimoji="1" lang="ja-JP" altLang="en-US" dirty="0" smtClean="0"/>
              <a:t>が電源ＯＮの状態、Ｏが電源ＯＦＦの状態です。</a:t>
            </a:r>
            <a:endParaRPr kumimoji="1" lang="en-US" altLang="ja-JP" dirty="0" smtClean="0"/>
          </a:p>
          <a:p>
            <a:endParaRPr kumimoji="1" lang="en-US" altLang="ja-JP" dirty="0" smtClean="0"/>
          </a:p>
          <a:p>
            <a:r>
              <a:rPr kumimoji="1" lang="ja-JP" altLang="en-US" dirty="0" smtClean="0"/>
              <a:t>次にその手前の明るさ調光つまみを回してみてください。光量が変化していますか。</a:t>
            </a:r>
            <a:endParaRPr kumimoji="1" lang="en-US" altLang="ja-JP" dirty="0" smtClean="0"/>
          </a:p>
          <a:p>
            <a:endParaRPr kumimoji="1" lang="en-US" altLang="ja-JP" dirty="0" smtClean="0"/>
          </a:p>
          <a:p>
            <a:r>
              <a:rPr kumimoji="1" lang="ja-JP" altLang="en-US" dirty="0" smtClean="0"/>
              <a:t>ステージの下のコンデンサというユニットを見てください。下から出てきた光がコンデンサという集光装置をとおして、効率的に対物レンズの中に照明光を入れるようになっています。</a:t>
            </a:r>
            <a:endParaRPr kumimoji="1" lang="en-US" altLang="ja-JP" dirty="0" smtClean="0"/>
          </a:p>
          <a:p>
            <a:endParaRPr kumimoji="1" lang="en-US" altLang="ja-JP" dirty="0" smtClean="0"/>
          </a:p>
          <a:p>
            <a:r>
              <a:rPr kumimoji="1" lang="ja-JP" altLang="en-US" dirty="0" smtClean="0"/>
              <a:t>手前にレバーがありますね。開口（かいこう）絞りレバーといいます。顕微鏡の像のコントラストを調整するために使います。</a:t>
            </a:r>
            <a:endParaRPr kumimoji="1" lang="en-US" altLang="ja-JP" dirty="0" smtClean="0"/>
          </a:p>
          <a:p>
            <a:endParaRPr kumimoji="1" lang="en-US" altLang="ja-JP" dirty="0" smtClean="0"/>
          </a:p>
          <a:p>
            <a:r>
              <a:rPr kumimoji="1" lang="ja-JP" altLang="en-US" dirty="0" smtClean="0"/>
              <a:t>奥のつまみもまわしてみてください。コンデンサが上下動すると思います。斜めに</a:t>
            </a:r>
            <a:r>
              <a:rPr kumimoji="1" lang="en-US" altLang="ja-JP" dirty="0" smtClean="0"/>
              <a:t>2</a:t>
            </a:r>
            <a:r>
              <a:rPr kumimoji="1" lang="ja-JP" altLang="en-US" dirty="0" smtClean="0"/>
              <a:t>本つまみが出ていますね。これでコンデンサの位置を微調整します。</a:t>
            </a:r>
            <a:endParaRPr kumimoji="1" lang="en-US" altLang="ja-JP" dirty="0" smtClean="0"/>
          </a:p>
          <a:p>
            <a:endParaRPr kumimoji="1" lang="en-US" altLang="ja-JP" dirty="0" smtClean="0"/>
          </a:p>
          <a:p>
            <a:r>
              <a:rPr kumimoji="1" lang="ja-JP" altLang="en-US" dirty="0" smtClean="0"/>
              <a:t>照明光が出てくる部分にも視野絞り環という部分があります。反時計回りに回すと中でシャッター状のものが閉じ、時計回り方向に回すと開きます。これは後で調整で使いますので、開いた状態にしておいてください。</a:t>
            </a:r>
            <a:endParaRPr kumimoji="1" lang="en-US" altLang="ja-JP" dirty="0" smtClean="0"/>
          </a:p>
          <a:p>
            <a:endParaRPr kumimoji="1" lang="en-US" altLang="ja-JP" dirty="0" smtClean="0"/>
          </a:p>
          <a:p>
            <a:endParaRPr kumimoji="1" lang="ja-JP" altLang="en-US" dirty="0"/>
          </a:p>
        </p:txBody>
      </p:sp>
      <p:sp>
        <p:nvSpPr>
          <p:cNvPr id="4" name="日付プレースホルダー 3"/>
          <p:cNvSpPr>
            <a:spLocks noGrp="1"/>
          </p:cNvSpPr>
          <p:nvPr>
            <p:ph type="dt" idx="10"/>
          </p:nvPr>
        </p:nvSpPr>
        <p:spPr/>
        <p:txBody>
          <a:bodyPr/>
          <a:lstStyle/>
          <a:p>
            <a:pPr>
              <a:defRPr/>
            </a:pPr>
            <a:fld id="{AE017BE1-7530-4311-BB1C-E6260BD18838}" type="datetime1">
              <a:rPr lang="ja-JP" altLang="en-US" smtClean="0"/>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7</a:t>
            </a:fld>
            <a:endParaRPr lang="en-US" altLang="ja-JP"/>
          </a:p>
        </p:txBody>
      </p:sp>
    </p:spTree>
    <p:extLst>
      <p:ext uri="{BB962C8B-B14F-4D97-AF65-F5344CB8AC3E}">
        <p14:creationId xmlns:p14="http://schemas.microsoft.com/office/powerpoint/2010/main" val="3915584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次に標本をセットステージについて説明をします。</a:t>
            </a:r>
            <a:endParaRPr kumimoji="1" lang="en-US" altLang="ja-JP" dirty="0" smtClean="0"/>
          </a:p>
          <a:p>
            <a:endParaRPr kumimoji="1" lang="en-US" altLang="ja-JP" dirty="0" smtClean="0"/>
          </a:p>
          <a:p>
            <a:r>
              <a:rPr kumimoji="1" lang="ja-JP" altLang="en-US" dirty="0" smtClean="0"/>
              <a:t>顕微鏡の左側に棒が伸びていますね、これを回すことによって標本を移動させます。</a:t>
            </a:r>
            <a:endParaRPr kumimoji="1" lang="en-US" altLang="ja-JP" dirty="0" smtClean="0"/>
          </a:p>
          <a:p>
            <a:endParaRPr kumimoji="1" lang="en-US" altLang="ja-JP" dirty="0" smtClean="0"/>
          </a:p>
          <a:p>
            <a:r>
              <a:rPr kumimoji="1" lang="ja-JP" altLang="en-US" dirty="0" smtClean="0"/>
              <a:t>上側を動かすとステージが前後に動き、下側を動かすと標本を挟み込む金属の部品が左右に動きます。この標本を挟みこむ部品のことをクレンメルといいます。</a:t>
            </a:r>
            <a:endParaRPr kumimoji="1" lang="en-US" altLang="ja-JP" dirty="0" smtClean="0"/>
          </a:p>
          <a:p>
            <a:endParaRPr kumimoji="1" lang="en-US" altLang="ja-JP" dirty="0" smtClean="0"/>
          </a:p>
          <a:p>
            <a:r>
              <a:rPr kumimoji="1" lang="ja-JP" altLang="en-US" dirty="0" smtClean="0"/>
              <a:t>ステージの前後方向がＹ軸、横方向がＸ軸となります。</a:t>
            </a:r>
            <a:endParaRPr kumimoji="1" lang="en-US" altLang="ja-JP" dirty="0" smtClean="0"/>
          </a:p>
          <a:p>
            <a:endParaRPr kumimoji="1" lang="en-US" altLang="ja-JP" dirty="0" smtClean="0"/>
          </a:p>
          <a:p>
            <a:r>
              <a:rPr kumimoji="1" lang="ja-JP" altLang="en-US" dirty="0" smtClean="0"/>
              <a:t>クレンメルは標本を挟み込んで固定をするユニットになります。右側の突起部分を奥に押し込むと、</a:t>
            </a:r>
            <a:r>
              <a:rPr kumimoji="1" lang="ja-JP" altLang="en-US" dirty="0" err="1" smtClean="0"/>
              <a:t>て</a:t>
            </a:r>
            <a:r>
              <a:rPr kumimoji="1" lang="ja-JP" altLang="en-US" dirty="0" smtClean="0"/>
              <a:t>この原理でクレンメルが開きます。</a:t>
            </a:r>
            <a:endParaRPr kumimoji="1" lang="en-US" altLang="ja-JP" dirty="0" smtClean="0"/>
          </a:p>
          <a:p>
            <a:endParaRPr kumimoji="1" lang="en-US" altLang="ja-JP" dirty="0" smtClean="0"/>
          </a:p>
        </p:txBody>
      </p:sp>
      <p:sp>
        <p:nvSpPr>
          <p:cNvPr id="4" name="日付プレースホルダー 3"/>
          <p:cNvSpPr>
            <a:spLocks noGrp="1"/>
          </p:cNvSpPr>
          <p:nvPr>
            <p:ph type="dt" idx="10"/>
          </p:nvPr>
        </p:nvSpPr>
        <p:spPr/>
        <p:txBody>
          <a:bodyPr/>
          <a:lstStyle/>
          <a:p>
            <a:pPr>
              <a:defRPr/>
            </a:pPr>
            <a:fld id="{AD0D4778-0400-4F5C-933C-6C25C4707CFE}" type="datetime1">
              <a:rPr lang="ja-JP" altLang="en-US" smtClean="0"/>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8</a:t>
            </a:fld>
            <a:endParaRPr lang="en-US" altLang="ja-JP"/>
          </a:p>
        </p:txBody>
      </p:sp>
    </p:spTree>
    <p:extLst>
      <p:ext uri="{BB962C8B-B14F-4D97-AF65-F5344CB8AC3E}">
        <p14:creationId xmlns:p14="http://schemas.microsoft.com/office/powerpoint/2010/main" val="2601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次に先ほど回転をしてもらった鏡筒です。</a:t>
            </a:r>
            <a:endParaRPr kumimoji="1" lang="en-US" altLang="ja-JP" dirty="0" smtClean="0"/>
          </a:p>
          <a:p>
            <a:endParaRPr kumimoji="1" lang="en-US" altLang="ja-JP" dirty="0" smtClean="0"/>
          </a:p>
          <a:p>
            <a:r>
              <a:rPr kumimoji="1" lang="ja-JP" altLang="en-US" dirty="0" smtClean="0"/>
              <a:t>写真のように双眼鏡のように目の幅に合わせて調整できるようになっています。</a:t>
            </a:r>
            <a:endParaRPr kumimoji="1" lang="en-US" altLang="ja-JP" dirty="0" smtClean="0"/>
          </a:p>
          <a:p>
            <a:endParaRPr kumimoji="1" lang="en-US" altLang="ja-JP" dirty="0" smtClean="0"/>
          </a:p>
          <a:p>
            <a:r>
              <a:rPr kumimoji="1" lang="ja-JP" altLang="en-US" dirty="0" smtClean="0"/>
              <a:t>また左右の視力の調整の機構もついています。</a:t>
            </a:r>
            <a:endParaRPr kumimoji="1" lang="en-US" altLang="ja-JP" dirty="0" smtClean="0"/>
          </a:p>
          <a:p>
            <a:endParaRPr kumimoji="1" lang="en-US" altLang="ja-JP" dirty="0" smtClean="0"/>
          </a:p>
          <a:p>
            <a:r>
              <a:rPr kumimoji="1" lang="ja-JP" altLang="en-US" dirty="0" smtClean="0"/>
              <a:t>接眼レンズの部分をのぞいて像を観察します。</a:t>
            </a:r>
            <a:endParaRPr kumimoji="1" lang="en-US" altLang="ja-JP" dirty="0" smtClean="0"/>
          </a:p>
          <a:p>
            <a:endParaRPr kumimoji="1" lang="en-US" altLang="ja-JP" dirty="0" smtClean="0"/>
          </a:p>
          <a:p>
            <a:r>
              <a:rPr kumimoji="1" lang="ja-JP" altLang="en-US" dirty="0" smtClean="0"/>
              <a:t>横に</a:t>
            </a:r>
            <a:r>
              <a:rPr kumimoji="1" lang="en-US" altLang="ja-JP" dirty="0" smtClean="0"/>
              <a:t>10X</a:t>
            </a:r>
            <a:r>
              <a:rPr kumimoji="1" lang="ja-JP" altLang="en-US" dirty="0" smtClean="0"/>
              <a:t>と表記がされていますね。これが接眼レンズの倍率です。</a:t>
            </a:r>
            <a:endParaRPr kumimoji="1" lang="en-US" altLang="ja-JP" dirty="0" smtClean="0"/>
          </a:p>
          <a:p>
            <a:endParaRPr kumimoji="1" lang="en-US" altLang="ja-JP" dirty="0" smtClean="0"/>
          </a:p>
          <a:p>
            <a:r>
              <a:rPr kumimoji="1" lang="ja-JP" altLang="en-US" dirty="0" smtClean="0"/>
              <a:t>実際観察している倍率は接眼レンズの倍率Ｘ対物レンズの倍率になります。</a:t>
            </a:r>
            <a:endParaRPr kumimoji="1" lang="en-US" altLang="ja-JP" dirty="0" smtClean="0"/>
          </a:p>
          <a:p>
            <a:endParaRPr kumimoji="1" lang="en-US" altLang="ja-JP" dirty="0" smtClean="0"/>
          </a:p>
          <a:p>
            <a:pPr marL="0" marR="0" lvl="0" indent="0" algn="l" defTabSz="457200" rtl="0" eaLnBrk="0" fontAlgn="base" latinLnBrk="0" hangingPunct="0">
              <a:lnSpc>
                <a:spcPct val="100000"/>
              </a:lnSpc>
              <a:spcBef>
                <a:spcPct val="30000"/>
              </a:spcBef>
              <a:spcAft>
                <a:spcPct val="0"/>
              </a:spcAft>
              <a:buClrTx/>
              <a:buSzTx/>
              <a:buFontTx/>
              <a:buNone/>
              <a:tabLst/>
              <a:defRPr/>
            </a:pPr>
            <a:r>
              <a:rPr kumimoji="1" lang="ja-JP" altLang="en-US" dirty="0" smtClean="0"/>
              <a:t>今日の目標はしっかりと両目で顕微鏡像が観察できることになります。</a:t>
            </a:r>
            <a:endParaRPr kumimoji="1" lang="en-US" altLang="ja-JP" dirty="0" smtClean="0"/>
          </a:p>
          <a:p>
            <a:endParaRPr kumimoji="1" lang="en-US" altLang="ja-JP" dirty="0" smtClean="0"/>
          </a:p>
          <a:p>
            <a:endParaRPr kumimoji="1" lang="ja-JP" altLang="en-US" dirty="0"/>
          </a:p>
        </p:txBody>
      </p:sp>
      <p:sp>
        <p:nvSpPr>
          <p:cNvPr id="4" name="日付プレースホルダー 3"/>
          <p:cNvSpPr>
            <a:spLocks noGrp="1"/>
          </p:cNvSpPr>
          <p:nvPr>
            <p:ph type="dt" idx="10"/>
          </p:nvPr>
        </p:nvSpPr>
        <p:spPr/>
        <p:txBody>
          <a:bodyPr/>
          <a:lstStyle/>
          <a:p>
            <a:pPr>
              <a:defRPr/>
            </a:pPr>
            <a:fld id="{2DDF644C-B0D3-4E4C-B13C-933816568216}" type="datetime1">
              <a:rPr lang="ja-JP" altLang="en-US" smtClean="0"/>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9</a:t>
            </a:fld>
            <a:endParaRPr lang="en-US" altLang="ja-JP"/>
          </a:p>
        </p:txBody>
      </p:sp>
    </p:spTree>
    <p:extLst>
      <p:ext uri="{BB962C8B-B14F-4D97-AF65-F5344CB8AC3E}">
        <p14:creationId xmlns:p14="http://schemas.microsoft.com/office/powerpoint/2010/main" val="1381636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次にピントの合わせをするハンドルを説明します。</a:t>
            </a:r>
            <a:endParaRPr kumimoji="1" lang="en-US" altLang="ja-JP" dirty="0" smtClean="0"/>
          </a:p>
          <a:p>
            <a:endParaRPr kumimoji="1" lang="en-US" altLang="ja-JP" dirty="0" smtClean="0"/>
          </a:p>
          <a:p>
            <a:r>
              <a:rPr kumimoji="1" lang="ja-JP" altLang="en-US" dirty="0" smtClean="0"/>
              <a:t>鏡体の左右にハンドルがありますね。</a:t>
            </a:r>
            <a:endParaRPr kumimoji="1" lang="en-US" altLang="ja-JP" dirty="0" smtClean="0"/>
          </a:p>
          <a:p>
            <a:endParaRPr kumimoji="1" lang="en-US" altLang="ja-JP" dirty="0" smtClean="0"/>
          </a:p>
          <a:p>
            <a:r>
              <a:rPr kumimoji="1" lang="ja-JP" altLang="en-US" dirty="0" smtClean="0"/>
              <a:t>対物レンズがぶつからないように回してみてください。</a:t>
            </a:r>
            <a:endParaRPr kumimoji="1" lang="en-US" altLang="ja-JP" dirty="0" smtClean="0"/>
          </a:p>
          <a:p>
            <a:endParaRPr kumimoji="1" lang="en-US" altLang="ja-JP" dirty="0" smtClean="0"/>
          </a:p>
          <a:p>
            <a:r>
              <a:rPr kumimoji="1" lang="ja-JP" altLang="en-US" dirty="0" smtClean="0"/>
              <a:t>内側を動かすと大きくステージが上下動しますので「粗（そ）」動ハンドルといいます。</a:t>
            </a:r>
            <a:endParaRPr kumimoji="1" lang="en-US" altLang="ja-JP" dirty="0" smtClean="0"/>
          </a:p>
          <a:p>
            <a:endParaRPr kumimoji="1" lang="en-US" altLang="ja-JP" dirty="0" smtClean="0"/>
          </a:p>
          <a:p>
            <a:r>
              <a:rPr kumimoji="1" lang="ja-JP" altLang="en-US" dirty="0" smtClean="0"/>
              <a:t>どちらに回すとステージが上下するか確認をしてください。</a:t>
            </a:r>
            <a:endParaRPr kumimoji="1" lang="en-US" altLang="ja-JP" dirty="0" smtClean="0"/>
          </a:p>
          <a:p>
            <a:endParaRPr kumimoji="1" lang="en-US" altLang="ja-JP" dirty="0" smtClean="0"/>
          </a:p>
          <a:p>
            <a:r>
              <a:rPr kumimoji="1" lang="ja-JP" altLang="en-US" dirty="0" smtClean="0"/>
              <a:t>外側は微調整のハンドルですので。「微（び）」動ハンドルといいます。</a:t>
            </a:r>
            <a:endParaRPr kumimoji="1" lang="en-US" altLang="ja-JP" dirty="0" smtClean="0"/>
          </a:p>
          <a:p>
            <a:endParaRPr kumimoji="1" lang="en-US" altLang="ja-JP" dirty="0" smtClean="0"/>
          </a:p>
          <a:p>
            <a:r>
              <a:rPr kumimoji="1" lang="ja-JP" altLang="en-US" dirty="0" smtClean="0"/>
              <a:t>粗動ハンドルで大まかにピントを合わせ、微動ハンドルで微調整をしてピントを合わせていきます。</a:t>
            </a:r>
            <a:endParaRPr kumimoji="1" lang="en-US" altLang="ja-JP" dirty="0" smtClean="0"/>
          </a:p>
          <a:p>
            <a:endParaRPr kumimoji="1" lang="en-US" altLang="ja-JP" dirty="0" smtClean="0"/>
          </a:p>
        </p:txBody>
      </p:sp>
      <p:sp>
        <p:nvSpPr>
          <p:cNvPr id="4" name="日付プレースホルダー 3"/>
          <p:cNvSpPr>
            <a:spLocks noGrp="1"/>
          </p:cNvSpPr>
          <p:nvPr>
            <p:ph type="dt" idx="10"/>
          </p:nvPr>
        </p:nvSpPr>
        <p:spPr/>
        <p:txBody>
          <a:bodyPr/>
          <a:lstStyle/>
          <a:p>
            <a:pPr>
              <a:defRPr/>
            </a:pPr>
            <a:fld id="{ECF4E17B-C8A1-4BBE-8B2F-FB2329FF3881}" type="datetime1">
              <a:rPr lang="ja-JP" altLang="en-US" smtClean="0"/>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10</a:t>
            </a:fld>
            <a:endParaRPr lang="en-US" altLang="ja-JP"/>
          </a:p>
        </p:txBody>
      </p:sp>
    </p:spTree>
    <p:extLst>
      <p:ext uri="{BB962C8B-B14F-4D97-AF65-F5344CB8AC3E}">
        <p14:creationId xmlns:p14="http://schemas.microsoft.com/office/powerpoint/2010/main" val="37748997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最後に倍率を変更するレボルバーについて説明します。</a:t>
            </a:r>
            <a:endParaRPr kumimoji="1" lang="en-US" altLang="ja-JP" dirty="0" smtClean="0"/>
          </a:p>
          <a:p>
            <a:endParaRPr kumimoji="1" lang="en-US" altLang="ja-JP" dirty="0" smtClean="0"/>
          </a:p>
          <a:p>
            <a:r>
              <a:rPr kumimoji="1" lang="ja-JP" altLang="en-US" dirty="0" smtClean="0"/>
              <a:t>念のためステージは下げた状態で試しましょう。</a:t>
            </a:r>
            <a:endParaRPr kumimoji="1" lang="en-US" altLang="ja-JP" dirty="0" smtClean="0"/>
          </a:p>
          <a:p>
            <a:endParaRPr kumimoji="1" lang="en-US" altLang="ja-JP" dirty="0" smtClean="0"/>
          </a:p>
          <a:p>
            <a:r>
              <a:rPr kumimoji="1" lang="ja-JP" altLang="en-US" dirty="0" smtClean="0"/>
              <a:t>対物レンズは直接触らず、ぎざぎざした部分をもって対物レンズを切り替えてみてください。</a:t>
            </a:r>
            <a:endParaRPr kumimoji="1" lang="en-US" altLang="ja-JP" dirty="0" smtClean="0"/>
          </a:p>
          <a:p>
            <a:endParaRPr kumimoji="1" lang="en-US" altLang="ja-JP" dirty="0" smtClean="0"/>
          </a:p>
          <a:p>
            <a:r>
              <a:rPr kumimoji="1" lang="ja-JP" altLang="en-US" dirty="0" smtClean="0"/>
              <a:t>対物レンズがしっかりとレボルバに固定されていて、標本が正しくセットされていれば、レボルバを回した時に標本と対物レンズがぶつかることもないですし、</a:t>
            </a:r>
            <a:endParaRPr kumimoji="1" lang="en-US" altLang="ja-JP" dirty="0" smtClean="0"/>
          </a:p>
          <a:p>
            <a:endParaRPr kumimoji="1" lang="en-US" altLang="ja-JP" dirty="0" smtClean="0"/>
          </a:p>
          <a:p>
            <a:r>
              <a:rPr kumimoji="1" lang="ja-JP" altLang="en-US" dirty="0" smtClean="0"/>
              <a:t>ピントも微動ハンドルだけで合わせることができるよう設計されています。</a:t>
            </a:r>
          </a:p>
          <a:p>
            <a:endParaRPr kumimoji="1" lang="en-US" altLang="ja-JP" dirty="0" smtClean="0"/>
          </a:p>
          <a:p>
            <a:r>
              <a:rPr kumimoji="1" lang="ja-JP" altLang="en-US" dirty="0" smtClean="0"/>
              <a:t>対物レンズを触って回しているとレンズが少しずつ緩んで、倍率を変えたときにピントが合わなくなってしまいます。</a:t>
            </a:r>
            <a:endParaRPr kumimoji="1" lang="en-US" altLang="ja-JP" dirty="0" smtClean="0"/>
          </a:p>
          <a:p>
            <a:endParaRPr kumimoji="1" lang="en-US" altLang="ja-JP" dirty="0" smtClean="0"/>
          </a:p>
          <a:p>
            <a:pPr marL="0" marR="0" lvl="0" indent="0" algn="l" defTabSz="457200" rtl="0" eaLnBrk="0" fontAlgn="base" latinLnBrk="0" hangingPunct="0">
              <a:lnSpc>
                <a:spcPct val="100000"/>
              </a:lnSpc>
              <a:spcBef>
                <a:spcPct val="30000"/>
              </a:spcBef>
              <a:spcAft>
                <a:spcPct val="0"/>
              </a:spcAft>
              <a:buClrTx/>
              <a:buSzTx/>
              <a:buFontTx/>
              <a:buNone/>
              <a:tabLst/>
              <a:defRPr/>
            </a:pPr>
            <a:r>
              <a:rPr kumimoji="1" lang="ja-JP" altLang="en-US" dirty="0" smtClean="0"/>
              <a:t>顕微鏡をセットする時に必ず、対物レンズの取付けにゆるみがないか確認するくせをつけましょう。</a:t>
            </a:r>
          </a:p>
          <a:p>
            <a:endParaRPr kumimoji="1" lang="en-US" altLang="ja-JP" dirty="0" smtClean="0"/>
          </a:p>
          <a:p>
            <a:endParaRPr kumimoji="1" lang="en-US" altLang="ja-JP" dirty="0" smtClean="0"/>
          </a:p>
        </p:txBody>
      </p:sp>
      <p:sp>
        <p:nvSpPr>
          <p:cNvPr id="4" name="日付プレースホルダー 3"/>
          <p:cNvSpPr>
            <a:spLocks noGrp="1"/>
          </p:cNvSpPr>
          <p:nvPr>
            <p:ph type="dt" idx="10"/>
          </p:nvPr>
        </p:nvSpPr>
        <p:spPr/>
        <p:txBody>
          <a:bodyPr/>
          <a:lstStyle/>
          <a:p>
            <a:pPr>
              <a:defRPr/>
            </a:pPr>
            <a:fld id="{FF5FA7A9-E3E4-4365-AB17-3FE769AFC559}" type="datetime1">
              <a:rPr lang="ja-JP" altLang="en-US" smtClean="0"/>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11</a:t>
            </a:fld>
            <a:endParaRPr lang="en-US" altLang="ja-JP"/>
          </a:p>
        </p:txBody>
      </p:sp>
    </p:spTree>
    <p:extLst>
      <p:ext uri="{BB962C8B-B14F-4D97-AF65-F5344CB8AC3E}">
        <p14:creationId xmlns:p14="http://schemas.microsoft.com/office/powerpoint/2010/main" val="2720628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fontScale="85000" lnSpcReduction="20000"/>
          </a:bodyPr>
          <a:lstStyle/>
          <a:p>
            <a:r>
              <a:rPr kumimoji="1" lang="ja-JP" altLang="en-US" dirty="0" smtClean="0"/>
              <a:t>ではこれから実際に標本を観察していきましょう。</a:t>
            </a:r>
            <a:endParaRPr kumimoji="1" lang="en-US" altLang="ja-JP" dirty="0" smtClean="0"/>
          </a:p>
          <a:p>
            <a:endParaRPr kumimoji="1" lang="en-US" altLang="ja-JP" dirty="0" smtClean="0"/>
          </a:p>
          <a:p>
            <a:r>
              <a:rPr kumimoji="1" lang="ja-JP" altLang="en-US" dirty="0" smtClean="0"/>
              <a:t>今みなさんの手元にある標本はプレパラート標本といいます。</a:t>
            </a:r>
            <a:endParaRPr kumimoji="1" lang="en-US" altLang="ja-JP" dirty="0" smtClean="0"/>
          </a:p>
          <a:p>
            <a:endParaRPr kumimoji="1" lang="en-US" altLang="ja-JP" dirty="0" smtClean="0"/>
          </a:p>
          <a:p>
            <a:r>
              <a:rPr kumimoji="1" lang="ja-JP" altLang="en-US" dirty="0" smtClean="0"/>
              <a:t>スライドガラスというガラス板にサンプルがのっていてその上にカバーガラスという薄いガラスがのっています。</a:t>
            </a:r>
            <a:endParaRPr kumimoji="1" lang="en-US" altLang="ja-JP" dirty="0" smtClean="0"/>
          </a:p>
          <a:p>
            <a:endParaRPr kumimoji="1" lang="en-US" altLang="ja-JP" dirty="0" smtClean="0"/>
          </a:p>
          <a:p>
            <a:r>
              <a:rPr kumimoji="1" lang="ja-JP" altLang="en-US" dirty="0" smtClean="0"/>
              <a:t>このカバーガラス側が上になります。この方向は絶対に間違わないでください。</a:t>
            </a:r>
            <a:endParaRPr kumimoji="1" lang="en-US" altLang="ja-JP" dirty="0" smtClean="0"/>
          </a:p>
          <a:p>
            <a:endParaRPr kumimoji="1" lang="en-US" altLang="ja-JP" dirty="0" smtClean="0"/>
          </a:p>
          <a:p>
            <a:r>
              <a:rPr kumimoji="1" lang="ja-JP" altLang="en-US" dirty="0" smtClean="0"/>
              <a:t>もし逆に置くと高倍率でピントが合わないですし、レンズの倍率を変えた時に標本を割ってしまうことになります。</a:t>
            </a:r>
            <a:endParaRPr kumimoji="1" lang="en-US" altLang="ja-JP" dirty="0" smtClean="0"/>
          </a:p>
          <a:p>
            <a:endParaRPr kumimoji="1" lang="en-US" altLang="ja-JP" dirty="0" smtClean="0"/>
          </a:p>
          <a:p>
            <a:r>
              <a:rPr kumimoji="1" lang="ja-JP" altLang="en-US" dirty="0" smtClean="0"/>
              <a:t>まずはステージをある程度下げた状態で、標本をカバーガラス面を上にしてステージの上においてください。</a:t>
            </a:r>
            <a:endParaRPr kumimoji="1" lang="en-US" altLang="ja-JP" dirty="0" smtClean="0"/>
          </a:p>
          <a:p>
            <a:endParaRPr kumimoji="1" lang="en-US" altLang="ja-JP" dirty="0" smtClean="0"/>
          </a:p>
          <a:p>
            <a:r>
              <a:rPr kumimoji="1" lang="ja-JP" altLang="en-US" dirty="0" smtClean="0"/>
              <a:t>クレンメルのレバーを引いて標本を入れ、静かにレバーを戻してください。</a:t>
            </a:r>
            <a:endParaRPr kumimoji="1" lang="en-US" altLang="ja-JP" dirty="0" smtClean="0"/>
          </a:p>
          <a:p>
            <a:endParaRPr kumimoji="1" lang="en-US" altLang="ja-JP" dirty="0" smtClean="0"/>
          </a:p>
          <a:p>
            <a:r>
              <a:rPr kumimoji="1" lang="ja-JP" altLang="en-US" dirty="0" smtClean="0"/>
              <a:t>急にレバーをはなすと標本のガラスが割れたり、標本自体が水平でなくなりますので、あくまでもゆっくりと操作して下さい。</a:t>
            </a:r>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日付プレースホルダー 3"/>
          <p:cNvSpPr>
            <a:spLocks noGrp="1"/>
          </p:cNvSpPr>
          <p:nvPr>
            <p:ph type="dt" idx="10"/>
          </p:nvPr>
        </p:nvSpPr>
        <p:spPr/>
        <p:txBody>
          <a:bodyPr/>
          <a:lstStyle/>
          <a:p>
            <a:pPr>
              <a:defRPr/>
            </a:pPr>
            <a:fld id="{7885F53F-E598-4275-A270-972A494BCD00}" type="datetime1">
              <a:rPr lang="ja-JP" altLang="en-US" smtClean="0"/>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12</a:t>
            </a:fld>
            <a:endParaRPr lang="en-US" altLang="ja-JP"/>
          </a:p>
        </p:txBody>
      </p:sp>
    </p:spTree>
    <p:extLst>
      <p:ext uri="{BB962C8B-B14F-4D97-AF65-F5344CB8AC3E}">
        <p14:creationId xmlns:p14="http://schemas.microsoft.com/office/powerpoint/2010/main" val="4076570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fontScale="70000" lnSpcReduction="20000"/>
          </a:bodyPr>
          <a:lstStyle/>
          <a:p>
            <a:r>
              <a:rPr kumimoji="1" lang="ja-JP" altLang="en-US" sz="1600" dirty="0" smtClean="0"/>
              <a:t>標本がセットできたら、</a:t>
            </a:r>
            <a:r>
              <a:rPr kumimoji="1" lang="en-US" altLang="ja-JP" sz="1600" dirty="0" smtClean="0"/>
              <a:t>10</a:t>
            </a:r>
            <a:r>
              <a:rPr kumimoji="1" lang="ja-JP" altLang="en-US" sz="1600" dirty="0" smtClean="0"/>
              <a:t>Ｘの対物レンズ（対物レンズに黄色のラインが刻印されています）にしてください。</a:t>
            </a:r>
            <a:endParaRPr kumimoji="1" lang="en-US" altLang="ja-JP" sz="1600" dirty="0" smtClean="0"/>
          </a:p>
          <a:p>
            <a:endParaRPr kumimoji="1" lang="en-US" altLang="ja-JP" sz="1600" dirty="0" smtClean="0"/>
          </a:p>
          <a:p>
            <a:r>
              <a:rPr kumimoji="1" lang="ja-JP" altLang="en-US" sz="1600" dirty="0" smtClean="0"/>
              <a:t>その状態で、接眼レンズはのぞかずに、顕微鏡の横から標本と対物レンズの距離を見ながらステージをできるだけ近づけていってください。</a:t>
            </a:r>
            <a:endParaRPr kumimoji="1" lang="en-US" altLang="ja-JP" sz="1600" dirty="0" smtClean="0"/>
          </a:p>
          <a:p>
            <a:endParaRPr kumimoji="1" lang="en-US" altLang="ja-JP" sz="1600" dirty="0" smtClean="0"/>
          </a:p>
          <a:p>
            <a:r>
              <a:rPr kumimoji="1" lang="ja-JP" altLang="en-US" sz="1600" dirty="0" smtClean="0"/>
              <a:t>対物レンズと標本がぎりぎりぶつからない距離まで近づけてください。</a:t>
            </a:r>
            <a:endParaRPr kumimoji="1" lang="en-US" altLang="ja-JP" sz="1600" dirty="0" smtClean="0"/>
          </a:p>
          <a:p>
            <a:endParaRPr kumimoji="1" lang="en-US" altLang="ja-JP" sz="1600" dirty="0" smtClean="0"/>
          </a:p>
          <a:p>
            <a:r>
              <a:rPr kumimoji="1" lang="ja-JP" altLang="en-US" sz="1600" dirty="0" smtClean="0"/>
              <a:t>次に接眼レンズののぞきながら、粗動ハンドルをもってゆっくりとステージを下げていきます。</a:t>
            </a:r>
            <a:endParaRPr kumimoji="1" lang="en-US" altLang="ja-JP" sz="1600" dirty="0" smtClean="0"/>
          </a:p>
          <a:p>
            <a:endParaRPr kumimoji="1" lang="en-US" altLang="ja-JP" sz="1600" dirty="0" smtClean="0"/>
          </a:p>
          <a:p>
            <a:r>
              <a:rPr kumimoji="1" lang="ja-JP" altLang="en-US" sz="1600" dirty="0" smtClean="0"/>
              <a:t>ある程度像が見えてきたら微動ハンドルで微調整をしていきます。</a:t>
            </a:r>
            <a:endParaRPr kumimoji="1" lang="en-US" altLang="ja-JP" sz="1600" dirty="0" smtClean="0"/>
          </a:p>
          <a:p>
            <a:endParaRPr kumimoji="1" lang="en-US" altLang="ja-JP" sz="1600" dirty="0" smtClean="0"/>
          </a:p>
          <a:p>
            <a:r>
              <a:rPr kumimoji="1" lang="ja-JP" altLang="en-US" sz="1600" dirty="0" smtClean="0"/>
              <a:t>標本を見失ってしまったら、もう一度対物レンズを標本の一番近い位置からやり直してみてください。</a:t>
            </a:r>
            <a:endParaRPr kumimoji="1" lang="en-US" altLang="ja-JP" sz="1600" dirty="0" smtClean="0"/>
          </a:p>
          <a:p>
            <a:endParaRPr kumimoji="1" lang="en-US" altLang="ja-JP" sz="1600" dirty="0" smtClean="0"/>
          </a:p>
          <a:p>
            <a:r>
              <a:rPr kumimoji="1" lang="ja-JP" altLang="en-US" sz="1600" dirty="0" smtClean="0"/>
              <a:t>粗動ハンドルでステージを上げる際には絶対に接眼レンズを覗きながらあげないこと。目で対物レンズと標本の距離を直接見ることを心掛けてください。</a:t>
            </a:r>
            <a:endParaRPr kumimoji="1" lang="en-US" altLang="ja-JP" sz="1600" dirty="0" smtClean="0"/>
          </a:p>
          <a:p>
            <a:endParaRPr kumimoji="1" lang="en-US" altLang="ja-JP" sz="1600" dirty="0" smtClean="0"/>
          </a:p>
        </p:txBody>
      </p:sp>
      <p:sp>
        <p:nvSpPr>
          <p:cNvPr id="4" name="日付プレースホルダー 3"/>
          <p:cNvSpPr>
            <a:spLocks noGrp="1"/>
          </p:cNvSpPr>
          <p:nvPr>
            <p:ph type="dt" idx="10"/>
          </p:nvPr>
        </p:nvSpPr>
        <p:spPr/>
        <p:txBody>
          <a:bodyPr/>
          <a:lstStyle/>
          <a:p>
            <a:pPr>
              <a:defRPr/>
            </a:pPr>
            <a:fld id="{79672FC1-659E-459B-A613-15F900724556}" type="datetime1">
              <a:rPr lang="ja-JP" altLang="en-US" smtClean="0"/>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13</a:t>
            </a:fld>
            <a:endParaRPr lang="en-US" altLang="ja-JP"/>
          </a:p>
        </p:txBody>
      </p:sp>
    </p:spTree>
    <p:extLst>
      <p:ext uri="{BB962C8B-B14F-4D97-AF65-F5344CB8AC3E}">
        <p14:creationId xmlns:p14="http://schemas.microsoft.com/office/powerpoint/2010/main" val="42941354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ここでもう一度確認です。</a:t>
            </a:r>
            <a:endParaRPr kumimoji="1" lang="en-US" altLang="ja-JP" dirty="0" smtClean="0"/>
          </a:p>
          <a:p>
            <a:endParaRPr kumimoji="1" lang="en-US" altLang="ja-JP" dirty="0" smtClean="0"/>
          </a:p>
          <a:p>
            <a:r>
              <a:rPr kumimoji="1" lang="ja-JP" altLang="en-US" dirty="0" smtClean="0"/>
              <a:t>カバーガラスが上になった状態でサンプルが配置されていますか。</a:t>
            </a:r>
            <a:endParaRPr kumimoji="1" lang="en-US" altLang="ja-JP" dirty="0" smtClean="0"/>
          </a:p>
          <a:p>
            <a:endParaRPr kumimoji="1" lang="en-US" altLang="ja-JP" dirty="0" smtClean="0"/>
          </a:p>
          <a:p>
            <a:r>
              <a:rPr kumimoji="1" lang="ja-JP" altLang="en-US" dirty="0" smtClean="0"/>
              <a:t>１０Ｘでフォーカスが合った状態になっていますか。大丈夫でしょうか。</a:t>
            </a:r>
            <a:endParaRPr kumimoji="1" lang="en-US" altLang="ja-JP" dirty="0" smtClean="0"/>
          </a:p>
          <a:p>
            <a:endParaRPr kumimoji="1" lang="en-US" altLang="ja-JP" dirty="0" smtClean="0"/>
          </a:p>
          <a:p>
            <a:r>
              <a:rPr kumimoji="1" lang="ja-JP" altLang="en-US" dirty="0" smtClean="0"/>
              <a:t>ここから倍率を変えていくわけですが、レボルバ部分をもって対物レンズを切り替えてください。</a:t>
            </a:r>
            <a:endParaRPr kumimoji="1" lang="en-US" altLang="ja-JP" dirty="0" smtClean="0"/>
          </a:p>
          <a:p>
            <a:endParaRPr kumimoji="1" lang="en-US" altLang="ja-JP" dirty="0" smtClean="0"/>
          </a:p>
          <a:p>
            <a:r>
              <a:rPr kumimoji="1" lang="ja-JP" altLang="en-US" dirty="0" smtClean="0"/>
              <a:t>ゆっくりとまわしてください。先ほどの確認事項ができていれば、レボルバを回して対物レンズを切り替えても対物レンズと標本はぶつからないはずです。</a:t>
            </a:r>
            <a:endParaRPr kumimoji="1" lang="en-US" altLang="ja-JP" dirty="0" smtClean="0"/>
          </a:p>
          <a:p>
            <a:endParaRPr kumimoji="1" lang="en-US" altLang="ja-JP" dirty="0" smtClean="0"/>
          </a:p>
          <a:p>
            <a:r>
              <a:rPr kumimoji="1" lang="ja-JP" altLang="en-US" dirty="0" smtClean="0"/>
              <a:t>接眼レンズを除いて微動ハンドルでピントを微調整しましょう。</a:t>
            </a:r>
            <a:endParaRPr kumimoji="1" lang="en-US" altLang="ja-JP" dirty="0" smtClean="0"/>
          </a:p>
          <a:p>
            <a:endParaRPr kumimoji="1" lang="en-US" altLang="ja-JP" dirty="0" smtClean="0"/>
          </a:p>
          <a:p>
            <a:r>
              <a:rPr kumimoji="1" lang="ja-JP" altLang="en-US" dirty="0" smtClean="0"/>
              <a:t>もし見つからない人はもう一度１０Ｘから探しなおしてみてください。</a:t>
            </a:r>
            <a:endParaRPr kumimoji="1" lang="en-US" altLang="ja-JP" dirty="0" smtClean="0"/>
          </a:p>
        </p:txBody>
      </p:sp>
      <p:sp>
        <p:nvSpPr>
          <p:cNvPr id="4" name="日付プレースホルダー 3"/>
          <p:cNvSpPr>
            <a:spLocks noGrp="1"/>
          </p:cNvSpPr>
          <p:nvPr>
            <p:ph type="dt" idx="10"/>
          </p:nvPr>
        </p:nvSpPr>
        <p:spPr/>
        <p:txBody>
          <a:bodyPr/>
          <a:lstStyle/>
          <a:p>
            <a:pPr>
              <a:defRPr/>
            </a:pPr>
            <a:fld id="{99A64A76-1F66-47C5-AFB7-E9DE36B28AD7}" type="datetime1">
              <a:rPr lang="ja-JP" altLang="en-US" smtClean="0"/>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14</a:t>
            </a:fld>
            <a:endParaRPr lang="en-US" altLang="ja-JP"/>
          </a:p>
        </p:txBody>
      </p:sp>
    </p:spTree>
    <p:extLst>
      <p:ext uri="{BB962C8B-B14F-4D97-AF65-F5344CB8AC3E}">
        <p14:creationId xmlns:p14="http://schemas.microsoft.com/office/powerpoint/2010/main" val="25796509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fontScale="25000" lnSpcReduction="20000"/>
          </a:bodyPr>
          <a:lstStyle/>
          <a:p>
            <a:r>
              <a:rPr kumimoji="1" lang="ja-JP" altLang="en-US" dirty="0" smtClean="0"/>
              <a:t>ここから、よりよい像を得るための調整のお話になります。</a:t>
            </a:r>
            <a:endParaRPr kumimoji="1" lang="en-US" altLang="ja-JP" dirty="0" smtClean="0"/>
          </a:p>
          <a:p>
            <a:endParaRPr kumimoji="1" lang="en-US" altLang="ja-JP" dirty="0" smtClean="0"/>
          </a:p>
          <a:p>
            <a:r>
              <a:rPr kumimoji="1" lang="ja-JP" altLang="en-US" dirty="0" smtClean="0"/>
              <a:t>下から出てきた照明光をコンデンサをとおして対物レンズの中に導入しています。</a:t>
            </a:r>
            <a:endParaRPr kumimoji="1" lang="en-US" altLang="ja-JP" dirty="0" smtClean="0"/>
          </a:p>
          <a:p>
            <a:endParaRPr kumimoji="1" lang="en-US" altLang="ja-JP" dirty="0" smtClean="0"/>
          </a:p>
          <a:p>
            <a:r>
              <a:rPr kumimoji="1" lang="ja-JP" altLang="en-US" dirty="0" smtClean="0"/>
              <a:t>ですので、その照明光が中心にあり、集光ポイントに光を集めることがのぞましいということになります。</a:t>
            </a:r>
            <a:endParaRPr kumimoji="1" lang="en-US" altLang="ja-JP" dirty="0" smtClean="0"/>
          </a:p>
          <a:p>
            <a:endParaRPr kumimoji="1" lang="en-US" altLang="ja-JP" dirty="0" smtClean="0"/>
          </a:p>
          <a:p>
            <a:r>
              <a:rPr kumimoji="1" lang="ja-JP" altLang="en-US" dirty="0" smtClean="0"/>
              <a:t>これから行うことは、コンデンサの位置と高さの調整です。</a:t>
            </a:r>
            <a:endParaRPr kumimoji="1" lang="en-US" altLang="ja-JP" dirty="0" smtClean="0"/>
          </a:p>
          <a:p>
            <a:endParaRPr kumimoji="1" lang="en-US" altLang="ja-JP" dirty="0" smtClean="0"/>
          </a:p>
          <a:p>
            <a:r>
              <a:rPr kumimoji="1" lang="ja-JP" altLang="en-US" dirty="0" smtClean="0"/>
              <a:t>まずコンデンサ上下動ハンドルを回してコンデンサを一番上まで上げてください。</a:t>
            </a:r>
            <a:endParaRPr kumimoji="1" lang="en-US" altLang="ja-JP" dirty="0" smtClean="0"/>
          </a:p>
          <a:p>
            <a:endParaRPr kumimoji="1" lang="en-US" altLang="ja-JP" dirty="0" smtClean="0"/>
          </a:p>
          <a:p>
            <a:r>
              <a:rPr kumimoji="1" lang="ja-JP" altLang="en-US" dirty="0" smtClean="0"/>
              <a:t>コンデンサーの開口絞りレバーは一番左にと照明が出射される部分にある視野絞り環も反時計回りに回して開いた状態にしてください。</a:t>
            </a:r>
            <a:endParaRPr kumimoji="1" lang="en-US" altLang="ja-JP" dirty="0" smtClean="0"/>
          </a:p>
          <a:p>
            <a:endParaRPr kumimoji="1" lang="en-US" altLang="ja-JP" dirty="0" smtClean="0"/>
          </a:p>
          <a:p>
            <a:r>
              <a:rPr kumimoji="1" lang="ja-JP" altLang="en-US" dirty="0" smtClean="0"/>
              <a:t>そして対物レンズ１０Ｘで標本にピントを合わせてください。</a:t>
            </a:r>
            <a:endParaRPr kumimoji="1" lang="en-US" altLang="ja-JP" dirty="0" smtClean="0"/>
          </a:p>
          <a:p>
            <a:endParaRPr kumimoji="1" lang="en-US" altLang="ja-JP" dirty="0" smtClean="0"/>
          </a:p>
          <a:p>
            <a:r>
              <a:rPr kumimoji="1" lang="ja-JP" altLang="en-US" dirty="0" smtClean="0"/>
              <a:t>次に視野絞り環を時計回りに回して閉じていきます。そうすると照明される範囲が絞られて一部だけ照明されている状態になります。</a:t>
            </a:r>
            <a:endParaRPr kumimoji="1" lang="en-US" altLang="ja-JP" dirty="0" smtClean="0"/>
          </a:p>
          <a:p>
            <a:endParaRPr kumimoji="1" lang="en-US" altLang="ja-JP" dirty="0" smtClean="0"/>
          </a:p>
          <a:p>
            <a:r>
              <a:rPr kumimoji="1" lang="ja-JP" altLang="en-US" dirty="0" smtClean="0"/>
              <a:t>その次にコンデンサ上下動ハンドルをゆっくりと回して、少しずつコンデンサを下げていきます。</a:t>
            </a:r>
            <a:endParaRPr kumimoji="1" lang="en-US" altLang="ja-JP" dirty="0" smtClean="0"/>
          </a:p>
          <a:p>
            <a:endParaRPr kumimoji="1" lang="en-US" altLang="ja-JP" dirty="0" smtClean="0"/>
          </a:p>
          <a:p>
            <a:r>
              <a:rPr kumimoji="1" lang="ja-JP" altLang="en-US" dirty="0" smtClean="0"/>
              <a:t>そうしますと、照明の光の周りがくっきりと多角形になるポイントがあると思います。この位置がコンデンサの高さの最適な位置です。</a:t>
            </a:r>
            <a:endParaRPr kumimoji="1" lang="en-US" altLang="ja-JP" dirty="0" smtClean="0"/>
          </a:p>
          <a:p>
            <a:endParaRPr kumimoji="1" lang="en-US" altLang="ja-JP" dirty="0" smtClean="0"/>
          </a:p>
          <a:p>
            <a:r>
              <a:rPr kumimoji="1" lang="ja-JP" altLang="en-US" dirty="0" smtClean="0"/>
              <a:t>照明光は中心にありますか。中心になければコンデンサ心出しつまみをまわして中心にくるように調整します。</a:t>
            </a:r>
            <a:endParaRPr kumimoji="1" lang="en-US" altLang="ja-JP" dirty="0" smtClean="0"/>
          </a:p>
          <a:p>
            <a:endParaRPr kumimoji="1" lang="en-US" altLang="ja-JP" dirty="0" smtClean="0"/>
          </a:p>
          <a:p>
            <a:r>
              <a:rPr kumimoji="1" lang="ja-JP" altLang="en-US" dirty="0" smtClean="0"/>
              <a:t>最後に視野絞り環をまわして、照明範囲を広げてあげてください。</a:t>
            </a:r>
            <a:endParaRPr kumimoji="1" lang="en-US" altLang="ja-JP" dirty="0" smtClean="0"/>
          </a:p>
          <a:p>
            <a:endParaRPr kumimoji="1" lang="en-US" altLang="ja-JP" dirty="0" smtClean="0"/>
          </a:p>
          <a:p>
            <a:r>
              <a:rPr kumimoji="1" lang="ja-JP" altLang="en-US" dirty="0" smtClean="0"/>
              <a:t>これで照明光の調整、光軸調整（こうじくちょうせい）が完了しました。</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日付プレースホルダー 3"/>
          <p:cNvSpPr>
            <a:spLocks noGrp="1"/>
          </p:cNvSpPr>
          <p:nvPr>
            <p:ph type="dt" idx="10"/>
          </p:nvPr>
        </p:nvSpPr>
        <p:spPr/>
        <p:txBody>
          <a:bodyPr/>
          <a:lstStyle/>
          <a:p>
            <a:pPr>
              <a:defRPr/>
            </a:pPr>
            <a:fld id="{61D0C393-E4CD-4D21-AB6C-4A2575B10325}" type="datetime1">
              <a:rPr lang="ja-JP" altLang="en-US" smtClean="0"/>
              <a:t>2020/10/12</a:t>
            </a:fld>
            <a:endParaRPr lang="ja-JP" altLang="en-US" dirty="0"/>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dirty="0"/>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15</a:t>
            </a:fld>
            <a:endParaRPr lang="en-US" altLang="ja-JP" dirty="0"/>
          </a:p>
        </p:txBody>
      </p:sp>
    </p:spTree>
    <p:extLst>
      <p:ext uri="{BB962C8B-B14F-4D97-AF65-F5344CB8AC3E}">
        <p14:creationId xmlns:p14="http://schemas.microsoft.com/office/powerpoint/2010/main" val="4086115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fontScale="32500" lnSpcReduction="20000"/>
          </a:bodyPr>
          <a:lstStyle/>
          <a:p>
            <a:r>
              <a:rPr kumimoji="1" lang="ja-JP" altLang="en-US" dirty="0" smtClean="0"/>
              <a:t>今、右目と左目でピントが合わない人はいますか。一つの像で見えない人も</a:t>
            </a:r>
            <a:r>
              <a:rPr kumimoji="1" lang="ja-JP" altLang="en-US" dirty="0" err="1" smtClean="0"/>
              <a:t>い</a:t>
            </a:r>
            <a:r>
              <a:rPr kumimoji="1" lang="ja-JP" altLang="en-US" dirty="0" smtClean="0"/>
              <a:t>ますでしょうか。</a:t>
            </a:r>
            <a:endParaRPr kumimoji="1" lang="en-US" altLang="ja-JP" dirty="0" smtClean="0"/>
          </a:p>
          <a:p>
            <a:endParaRPr kumimoji="1" lang="en-US" altLang="ja-JP" dirty="0" smtClean="0"/>
          </a:p>
          <a:p>
            <a:r>
              <a:rPr kumimoji="1" lang="ja-JP" altLang="en-US" dirty="0" smtClean="0"/>
              <a:t>顕微鏡の接眼レンズ、鏡筒には視力や目の幅の調整機構がついていますので調整してみましょう。</a:t>
            </a:r>
            <a:endParaRPr kumimoji="1" lang="en-US" altLang="ja-JP" dirty="0" smtClean="0"/>
          </a:p>
          <a:p>
            <a:endParaRPr kumimoji="1" lang="en-US" altLang="ja-JP" dirty="0" smtClean="0"/>
          </a:p>
          <a:p>
            <a:r>
              <a:rPr kumimoji="1" lang="ja-JP" altLang="en-US" dirty="0" smtClean="0"/>
              <a:t>まずは視力の調整（視度調整といいます）からです。</a:t>
            </a:r>
            <a:endParaRPr kumimoji="1" lang="en-US" altLang="ja-JP" dirty="0" smtClean="0"/>
          </a:p>
          <a:p>
            <a:endParaRPr kumimoji="1" lang="en-US" altLang="ja-JP" dirty="0" smtClean="0"/>
          </a:p>
          <a:p>
            <a:r>
              <a:rPr kumimoji="1" lang="ja-JP" altLang="en-US" dirty="0" smtClean="0"/>
              <a:t>まず右眼だけで接眼レンズを覗いて、標本にピントを合わせてみてください。</a:t>
            </a:r>
            <a:endParaRPr kumimoji="1" lang="en-US" altLang="ja-JP" dirty="0" smtClean="0"/>
          </a:p>
          <a:p>
            <a:endParaRPr kumimoji="1" lang="en-US" altLang="ja-JP" dirty="0" smtClean="0"/>
          </a:p>
          <a:p>
            <a:r>
              <a:rPr kumimoji="1" lang="ja-JP" altLang="en-US" dirty="0" smtClean="0"/>
              <a:t>ピントがあったら粗動ハンドル・微動ハンドルには手をふれないでください。</a:t>
            </a:r>
            <a:endParaRPr kumimoji="1" lang="en-US" altLang="ja-JP" dirty="0" smtClean="0"/>
          </a:p>
          <a:p>
            <a:endParaRPr kumimoji="1" lang="en-US" altLang="ja-JP" dirty="0" smtClean="0"/>
          </a:p>
          <a:p>
            <a:r>
              <a:rPr kumimoji="1" lang="ja-JP" altLang="en-US" dirty="0" smtClean="0"/>
              <a:t>こんどは左目だけで接眼レンズをのぞいてみましょう。ピントは少しずれているかもしれません。</a:t>
            </a:r>
            <a:endParaRPr kumimoji="1" lang="en-US" altLang="ja-JP" dirty="0" smtClean="0"/>
          </a:p>
          <a:p>
            <a:endParaRPr kumimoji="1" lang="en-US" altLang="ja-JP" dirty="0" smtClean="0"/>
          </a:p>
          <a:p>
            <a:r>
              <a:rPr kumimoji="1" lang="ja-JP" altLang="en-US" dirty="0" smtClean="0"/>
              <a:t>粗動ハンドル・微動ハンドルは触らずに視度補正環を回しピントがあうようにしてみましょう。</a:t>
            </a:r>
            <a:endParaRPr kumimoji="1" lang="en-US" altLang="ja-JP" dirty="0" smtClean="0"/>
          </a:p>
          <a:p>
            <a:endParaRPr kumimoji="1" lang="en-US" altLang="ja-JP" dirty="0" smtClean="0"/>
          </a:p>
          <a:p>
            <a:r>
              <a:rPr kumimoji="1" lang="ja-JP" altLang="en-US" dirty="0" smtClean="0"/>
              <a:t>いかがでしょうか。左右の目でピントがあった状態になっていますでしょうか。</a:t>
            </a:r>
            <a:endParaRPr kumimoji="1" lang="en-US" altLang="ja-JP" dirty="0" smtClean="0"/>
          </a:p>
          <a:p>
            <a:endParaRPr kumimoji="1" lang="en-US" altLang="ja-JP" dirty="0" smtClean="0"/>
          </a:p>
          <a:p>
            <a:r>
              <a:rPr kumimoji="1" lang="ja-JP" altLang="en-US" dirty="0" smtClean="0"/>
              <a:t>次に目の幅の調整（眼幅調整）をします。</a:t>
            </a:r>
            <a:endParaRPr kumimoji="1" lang="en-US" altLang="ja-JP" dirty="0" smtClean="0"/>
          </a:p>
          <a:p>
            <a:endParaRPr kumimoji="1" lang="en-US" altLang="ja-JP" dirty="0" smtClean="0"/>
          </a:p>
          <a:p>
            <a:r>
              <a:rPr kumimoji="1" lang="ja-JP" altLang="en-US" dirty="0" smtClean="0"/>
              <a:t>片目ずつ像を確認しながら目の幅に合わせて双眼鏡の要領で目の幅を調整してみてください。</a:t>
            </a:r>
            <a:endParaRPr kumimoji="1" lang="en-US" altLang="ja-JP" dirty="0" smtClean="0"/>
          </a:p>
          <a:p>
            <a:endParaRPr kumimoji="1" lang="en-US" altLang="ja-JP" dirty="0" smtClean="0"/>
          </a:p>
          <a:p>
            <a:r>
              <a:rPr kumimoji="1" lang="ja-JP" altLang="en-US" dirty="0" smtClean="0"/>
              <a:t>少し狭めにして遠くを見るような感じで見てもらうと像が一つに見えてくると思います。</a:t>
            </a:r>
            <a:endParaRPr kumimoji="1" lang="en-US" altLang="ja-JP" dirty="0" smtClean="0"/>
          </a:p>
          <a:p>
            <a:endParaRPr kumimoji="1" lang="en-US" altLang="ja-JP" dirty="0" smtClean="0"/>
          </a:p>
          <a:p>
            <a:r>
              <a:rPr kumimoji="1" lang="ja-JP" altLang="en-US" dirty="0" smtClean="0"/>
              <a:t>しっかりと両目でピントのあった一つの像が見えていますでしょうか。</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日付プレースホルダー 3"/>
          <p:cNvSpPr>
            <a:spLocks noGrp="1"/>
          </p:cNvSpPr>
          <p:nvPr>
            <p:ph type="dt" idx="10"/>
          </p:nvPr>
        </p:nvSpPr>
        <p:spPr/>
        <p:txBody>
          <a:bodyPr/>
          <a:lstStyle/>
          <a:p>
            <a:pPr>
              <a:defRPr/>
            </a:pPr>
            <a:fld id="{3E801393-68BE-4095-BF28-BCE354D6D7AF}" type="datetime1">
              <a:rPr lang="ja-JP" altLang="en-US" smtClean="0"/>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16</a:t>
            </a:fld>
            <a:endParaRPr lang="en-US" altLang="ja-JP"/>
          </a:p>
        </p:txBody>
      </p:sp>
    </p:spTree>
    <p:extLst>
      <p:ext uri="{BB962C8B-B14F-4D97-AF65-F5344CB8AC3E}">
        <p14:creationId xmlns:p14="http://schemas.microsoft.com/office/powerpoint/2010/main" val="858022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fontScale="32500" lnSpcReduction="20000"/>
          </a:bodyPr>
          <a:lstStyle/>
          <a:p>
            <a:r>
              <a:rPr kumimoji="1" lang="ja-JP" altLang="en-US" dirty="0" smtClean="0"/>
              <a:t>今度は像の見え方の調整をしてみましょう。</a:t>
            </a:r>
            <a:endParaRPr kumimoji="1" lang="en-US" altLang="ja-JP" dirty="0" smtClean="0"/>
          </a:p>
          <a:p>
            <a:endParaRPr kumimoji="1" lang="en-US" altLang="ja-JP" dirty="0" smtClean="0"/>
          </a:p>
          <a:p>
            <a:r>
              <a:rPr kumimoji="1" lang="ja-JP" altLang="en-US" dirty="0" smtClean="0"/>
              <a:t>コンデンサのレバーを動かしてみましょう。</a:t>
            </a:r>
            <a:endParaRPr kumimoji="1" lang="en-US" altLang="ja-JP" dirty="0" smtClean="0"/>
          </a:p>
          <a:p>
            <a:endParaRPr kumimoji="1" lang="en-US" altLang="ja-JP" dirty="0" smtClean="0"/>
          </a:p>
          <a:p>
            <a:r>
              <a:rPr kumimoji="1" lang="ja-JP" altLang="en-US" dirty="0" smtClean="0"/>
              <a:t>わざと左側一杯にしてみましょう。これはコンデンサ内の絞りを閉じているのと同じです。コントラストに変化はあったでしょうか。</a:t>
            </a:r>
            <a:endParaRPr kumimoji="1" lang="en-US" altLang="ja-JP" dirty="0" smtClean="0"/>
          </a:p>
          <a:p>
            <a:endParaRPr kumimoji="1" lang="en-US" altLang="ja-JP" dirty="0" smtClean="0"/>
          </a:p>
          <a:p>
            <a:r>
              <a:rPr kumimoji="1" lang="ja-JP" altLang="en-US" dirty="0" smtClean="0"/>
              <a:t>コントラストが上がったのとゴミなども一緒に見えてきたのではないでしょうか。</a:t>
            </a:r>
            <a:endParaRPr kumimoji="1" lang="en-US" altLang="ja-JP" dirty="0" smtClean="0"/>
          </a:p>
          <a:p>
            <a:endParaRPr kumimoji="1" lang="en-US" altLang="ja-JP" dirty="0" smtClean="0"/>
          </a:p>
          <a:p>
            <a:r>
              <a:rPr kumimoji="1" lang="ja-JP" altLang="en-US" dirty="0" smtClean="0"/>
              <a:t>逆にコンデンサを左側、コンデンサの絞りを開いている状態にしてみましょう。</a:t>
            </a:r>
            <a:endParaRPr kumimoji="1" lang="en-US" altLang="ja-JP" dirty="0" smtClean="0"/>
          </a:p>
          <a:p>
            <a:endParaRPr kumimoji="1" lang="en-US" altLang="ja-JP" dirty="0" smtClean="0"/>
          </a:p>
          <a:p>
            <a:r>
              <a:rPr kumimoji="1" lang="ja-JP" altLang="en-US" dirty="0" smtClean="0"/>
              <a:t>コントラストが減ってゴミも見えなくなったのではないでしょうか。</a:t>
            </a:r>
            <a:endParaRPr kumimoji="1" lang="en-US" altLang="ja-JP" dirty="0" smtClean="0"/>
          </a:p>
          <a:p>
            <a:endParaRPr kumimoji="1" lang="en-US" altLang="ja-JP" dirty="0" smtClean="0"/>
          </a:p>
          <a:p>
            <a:r>
              <a:rPr kumimoji="1" lang="ja-JP" altLang="en-US" dirty="0" smtClean="0"/>
              <a:t>コントラストが上がると解像力（分解能）が下がり、コントラストが下がると解像力は上がる関係になります。</a:t>
            </a:r>
            <a:endParaRPr kumimoji="1" lang="en-US" altLang="ja-JP" dirty="0" smtClean="0"/>
          </a:p>
          <a:p>
            <a:endParaRPr kumimoji="1" lang="en-US" altLang="ja-JP" dirty="0" smtClean="0"/>
          </a:p>
          <a:p>
            <a:r>
              <a:rPr kumimoji="1" lang="ja-JP" altLang="en-US" dirty="0" smtClean="0"/>
              <a:t>そのちょうどよいバランスの位置で観察をしていきます。</a:t>
            </a:r>
            <a:endParaRPr kumimoji="1" lang="en-US" altLang="ja-JP" dirty="0" smtClean="0"/>
          </a:p>
          <a:p>
            <a:endParaRPr kumimoji="1" lang="en-US" altLang="ja-JP" dirty="0" smtClean="0"/>
          </a:p>
          <a:p>
            <a:r>
              <a:rPr kumimoji="1" lang="ja-JP" altLang="en-US" dirty="0" smtClean="0"/>
              <a:t>対物レンズを見てみましょう。レンズにいろいろ記載がありますが、倍率の後ろに数字が書いてありますね。</a:t>
            </a:r>
            <a:endParaRPr kumimoji="1" lang="en-US" altLang="ja-JP" dirty="0" smtClean="0"/>
          </a:p>
          <a:p>
            <a:endParaRPr kumimoji="1" lang="en-US" altLang="ja-JP" dirty="0" smtClean="0"/>
          </a:p>
          <a:p>
            <a:r>
              <a:rPr kumimoji="1" lang="ja-JP" altLang="en-US" dirty="0" smtClean="0"/>
              <a:t>この数字「開口数」いって、レンズの性能を示す数字のひとつです。</a:t>
            </a:r>
            <a:endParaRPr kumimoji="1" lang="en-US" altLang="ja-JP" dirty="0" smtClean="0"/>
          </a:p>
          <a:p>
            <a:endParaRPr kumimoji="1" lang="en-US" altLang="ja-JP" dirty="0" smtClean="0"/>
          </a:p>
          <a:p>
            <a:r>
              <a:rPr kumimoji="1" lang="ja-JP" altLang="en-US" dirty="0" smtClean="0"/>
              <a:t>コントラストでいうと、この数字の</a:t>
            </a:r>
            <a:r>
              <a:rPr kumimoji="1" lang="en-US" altLang="ja-JP" dirty="0" smtClean="0"/>
              <a:t>70%</a:t>
            </a:r>
            <a:r>
              <a:rPr kumimoji="1" lang="ja-JP" altLang="en-US" dirty="0" smtClean="0"/>
              <a:t>～</a:t>
            </a:r>
            <a:r>
              <a:rPr kumimoji="1" lang="en-US" altLang="ja-JP" dirty="0" smtClean="0"/>
              <a:t>80</a:t>
            </a:r>
            <a:r>
              <a:rPr kumimoji="1" lang="ja-JP" altLang="en-US" dirty="0" smtClean="0"/>
              <a:t>％になるよう、コンデンサに記載されている目盛とレバーの位置を合わせると</a:t>
            </a:r>
            <a:endParaRPr kumimoji="1" lang="en-US" altLang="ja-JP" dirty="0" smtClean="0"/>
          </a:p>
          <a:p>
            <a:endParaRPr kumimoji="1" lang="en-US" altLang="ja-JP" dirty="0" smtClean="0"/>
          </a:p>
          <a:p>
            <a:r>
              <a:rPr kumimoji="1" lang="ja-JP" altLang="en-US" dirty="0" smtClean="0"/>
              <a:t>バランスの良い画像が得られるとされています。</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日付プレースホルダー 3"/>
          <p:cNvSpPr>
            <a:spLocks noGrp="1"/>
          </p:cNvSpPr>
          <p:nvPr>
            <p:ph type="dt" idx="10"/>
          </p:nvPr>
        </p:nvSpPr>
        <p:spPr/>
        <p:txBody>
          <a:bodyPr/>
          <a:lstStyle/>
          <a:p>
            <a:pPr>
              <a:defRPr/>
            </a:pPr>
            <a:fld id="{B98DDE11-366F-48C6-94B6-60897CE55B81}" type="datetime1">
              <a:rPr lang="ja-JP" altLang="en-US" smtClean="0"/>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17</a:t>
            </a:fld>
            <a:endParaRPr lang="en-US" altLang="ja-JP"/>
          </a:p>
        </p:txBody>
      </p:sp>
    </p:spTree>
    <p:extLst>
      <p:ext uri="{BB962C8B-B14F-4D97-AF65-F5344CB8AC3E}">
        <p14:creationId xmlns:p14="http://schemas.microsoft.com/office/powerpoint/2010/main" val="4002278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fontScale="25000" lnSpcReduction="20000"/>
          </a:bodyPr>
          <a:lstStyle/>
          <a:p>
            <a:r>
              <a:rPr kumimoji="1" lang="en-US" altLang="ja-JP" dirty="0" smtClean="0"/>
              <a:t>100X</a:t>
            </a:r>
            <a:r>
              <a:rPr kumimoji="1" lang="ja-JP" altLang="en-US" dirty="0" smtClean="0"/>
              <a:t>の対物レンズを利用して、</a:t>
            </a:r>
            <a:r>
              <a:rPr kumimoji="1" lang="en-US" altLang="ja-JP" dirty="0" smtClean="0"/>
              <a:t>1000</a:t>
            </a:r>
            <a:r>
              <a:rPr kumimoji="1" lang="ja-JP" altLang="en-US" dirty="0" smtClean="0"/>
              <a:t>Ｘの画像にもチャレンジしてみましょう。</a:t>
            </a:r>
            <a:endParaRPr kumimoji="1" lang="en-US" altLang="ja-JP" dirty="0" smtClean="0"/>
          </a:p>
          <a:p>
            <a:endParaRPr kumimoji="1" lang="en-US" altLang="ja-JP" dirty="0" smtClean="0"/>
          </a:p>
          <a:p>
            <a:r>
              <a:rPr kumimoji="1" lang="ja-JP" altLang="en-US" dirty="0" smtClean="0"/>
              <a:t>まずはこれまでの要領で</a:t>
            </a:r>
            <a:r>
              <a:rPr kumimoji="1" lang="en-US" altLang="ja-JP" dirty="0" smtClean="0"/>
              <a:t>40X</a:t>
            </a:r>
            <a:r>
              <a:rPr kumimoji="1" lang="ja-JP" altLang="en-US" dirty="0" smtClean="0"/>
              <a:t>でピントが合った状態にしてください。</a:t>
            </a:r>
            <a:endParaRPr kumimoji="1" lang="en-US" altLang="ja-JP" dirty="0" smtClean="0"/>
          </a:p>
          <a:p>
            <a:endParaRPr kumimoji="1" lang="en-US" altLang="ja-JP" dirty="0" smtClean="0"/>
          </a:p>
          <a:p>
            <a:r>
              <a:rPr kumimoji="1" lang="ja-JP" altLang="en-US" dirty="0" smtClean="0"/>
              <a:t>ここからは切替が終わるまで微動ハンドル・粗動ハンドルは触りません。</a:t>
            </a:r>
            <a:endParaRPr kumimoji="1" lang="en-US" altLang="ja-JP" dirty="0" smtClean="0"/>
          </a:p>
          <a:p>
            <a:endParaRPr kumimoji="1" lang="en-US" altLang="ja-JP" dirty="0" smtClean="0"/>
          </a:p>
          <a:p>
            <a:r>
              <a:rPr kumimoji="1" lang="ja-JP" altLang="en-US" dirty="0" smtClean="0"/>
              <a:t>この状態で</a:t>
            </a:r>
            <a:r>
              <a:rPr kumimoji="1" lang="en-US" altLang="ja-JP" dirty="0" smtClean="0"/>
              <a:t>100X</a:t>
            </a:r>
            <a:r>
              <a:rPr kumimoji="1" lang="ja-JP" altLang="en-US" dirty="0" smtClean="0"/>
              <a:t>の対物レンズに切替えますが、</a:t>
            </a:r>
            <a:r>
              <a:rPr kumimoji="1" lang="en-US" altLang="ja-JP" dirty="0" smtClean="0"/>
              <a:t>100X</a:t>
            </a:r>
            <a:r>
              <a:rPr kumimoji="1" lang="ja-JP" altLang="en-US" dirty="0" smtClean="0"/>
              <a:t>のレンズを利用する際には、</a:t>
            </a:r>
            <a:endParaRPr kumimoji="1" lang="en-US" altLang="ja-JP" dirty="0" smtClean="0"/>
          </a:p>
          <a:p>
            <a:endParaRPr kumimoji="1" lang="en-US" altLang="ja-JP" dirty="0" smtClean="0"/>
          </a:p>
          <a:p>
            <a:r>
              <a:rPr kumimoji="1" lang="ja-JP" altLang="en-US" dirty="0" smtClean="0"/>
              <a:t>標本のカバーガラスと対物レンズの間にイマージョンオイルをさす必要があります。</a:t>
            </a:r>
            <a:endParaRPr kumimoji="1" lang="en-US" altLang="ja-JP" dirty="0" smtClean="0"/>
          </a:p>
          <a:p>
            <a:endParaRPr kumimoji="1" lang="en-US" altLang="ja-JP" dirty="0" smtClean="0"/>
          </a:p>
          <a:p>
            <a:r>
              <a:rPr kumimoji="1" lang="ja-JP" altLang="en-US" dirty="0" smtClean="0"/>
              <a:t>切替えの途中で一度レボルバは止め、オイルを</a:t>
            </a:r>
            <a:r>
              <a:rPr kumimoji="1" lang="en-US" altLang="ja-JP" dirty="0" smtClean="0"/>
              <a:t>1</a:t>
            </a:r>
            <a:r>
              <a:rPr kumimoji="1" lang="ja-JP" altLang="en-US" dirty="0" smtClean="0"/>
              <a:t>滴滴下して下さい。</a:t>
            </a:r>
            <a:endParaRPr kumimoji="1" lang="en-US" altLang="ja-JP" dirty="0" smtClean="0"/>
          </a:p>
          <a:p>
            <a:endParaRPr kumimoji="1" lang="en-US" altLang="ja-JP" dirty="0" smtClean="0"/>
          </a:p>
          <a:p>
            <a:r>
              <a:rPr kumimoji="1" lang="ja-JP" altLang="en-US" dirty="0" smtClean="0"/>
              <a:t>その後、気泡が入らないようにゆっくりと</a:t>
            </a:r>
            <a:r>
              <a:rPr kumimoji="1" lang="en-US" altLang="ja-JP" dirty="0" smtClean="0"/>
              <a:t>100X</a:t>
            </a:r>
            <a:r>
              <a:rPr kumimoji="1" lang="ja-JP" altLang="en-US" dirty="0" smtClean="0"/>
              <a:t>に切り替えてください。</a:t>
            </a:r>
            <a:endParaRPr kumimoji="1" lang="en-US" altLang="ja-JP" dirty="0" smtClean="0"/>
          </a:p>
          <a:p>
            <a:endParaRPr kumimoji="1" lang="en-US" altLang="ja-JP" dirty="0" smtClean="0"/>
          </a:p>
          <a:p>
            <a:r>
              <a:rPr kumimoji="1" lang="ja-JP" altLang="en-US" dirty="0" smtClean="0"/>
              <a:t>接眼レンズをのぞいてみてください。もしピントがあっていないようでしたら、微動ハンドルを少しだけ動かしてピント調整をしてください。</a:t>
            </a:r>
            <a:endParaRPr kumimoji="1" lang="en-US" altLang="ja-JP" dirty="0" smtClean="0"/>
          </a:p>
          <a:p>
            <a:endParaRPr kumimoji="1" lang="en-US" altLang="ja-JP" dirty="0" smtClean="0"/>
          </a:p>
          <a:p>
            <a:endParaRPr kumimoji="1" lang="en-US" altLang="ja-JP" dirty="0" smtClean="0"/>
          </a:p>
          <a:p>
            <a:r>
              <a:rPr kumimoji="1" lang="ja-JP" altLang="en-US" dirty="0" smtClean="0"/>
              <a:t>探せなくなってしまった人は、</a:t>
            </a:r>
            <a:endParaRPr kumimoji="1" lang="en-US" altLang="ja-JP" dirty="0" smtClean="0"/>
          </a:p>
          <a:p>
            <a:endParaRPr kumimoji="1" lang="en-US" altLang="ja-JP" dirty="0" smtClean="0"/>
          </a:p>
          <a:p>
            <a:r>
              <a:rPr kumimoji="1" lang="ja-JP" altLang="en-US" dirty="0" smtClean="0"/>
              <a:t>標本にも対物レンズの先にもオイルがついているので、その状態で４０Ｘなど他のレンズには切替えないでください。</a:t>
            </a:r>
            <a:endParaRPr kumimoji="1" lang="en-US" altLang="ja-JP" dirty="0" smtClean="0"/>
          </a:p>
          <a:p>
            <a:endParaRPr kumimoji="1" lang="en-US" altLang="ja-JP" dirty="0" smtClean="0"/>
          </a:p>
          <a:p>
            <a:r>
              <a:rPr kumimoji="1" lang="ja-JP" altLang="en-US" dirty="0" smtClean="0"/>
              <a:t>一度オイルをふき取って４０Ｘからやり直します。</a:t>
            </a:r>
            <a:endParaRPr kumimoji="1" lang="en-US" altLang="ja-JP" dirty="0" smtClean="0"/>
          </a:p>
          <a:p>
            <a:endParaRPr kumimoji="1" lang="en-US" altLang="ja-JP" dirty="0" smtClean="0"/>
          </a:p>
          <a:p>
            <a:endParaRPr kumimoji="1" lang="en-US" altLang="ja-JP" dirty="0" smtClean="0"/>
          </a:p>
          <a:p>
            <a:r>
              <a:rPr kumimoji="1" lang="ja-JP" altLang="en-US" dirty="0" smtClean="0"/>
              <a:t>観察が終わったらレンズのクリーニングペーパーで余分なオイルを吸いとります。</a:t>
            </a:r>
            <a:endParaRPr kumimoji="1" lang="en-US" altLang="ja-JP" dirty="0" smtClean="0"/>
          </a:p>
          <a:p>
            <a:endParaRPr kumimoji="1" lang="en-US" altLang="ja-JP" dirty="0" smtClean="0"/>
          </a:p>
          <a:p>
            <a:r>
              <a:rPr kumimoji="1" lang="ja-JP" altLang="en-US" dirty="0" smtClean="0"/>
              <a:t>その後新しいレンズクリーニングペーパーに無水アルコールを浸して、レンズ面をふき取ります。</a:t>
            </a:r>
            <a:endParaRPr kumimoji="1" lang="en-US" altLang="ja-JP" dirty="0" smtClean="0"/>
          </a:p>
          <a:p>
            <a:endParaRPr kumimoji="1" lang="en-US" altLang="ja-JP" dirty="0" smtClean="0"/>
          </a:p>
          <a:p>
            <a:r>
              <a:rPr kumimoji="1" lang="ja-JP" altLang="en-US" dirty="0" smtClean="0"/>
              <a:t>標本に関しても同様に、余分なオイルを吸い取って、無水アルコールでカバーガラス面を静かに拭きます。</a:t>
            </a:r>
            <a:endParaRPr kumimoji="1" lang="en-US" altLang="ja-JP" dirty="0" smtClean="0"/>
          </a:p>
          <a:p>
            <a:endParaRPr kumimoji="1" lang="en-US" altLang="ja-JP" dirty="0" smtClean="0"/>
          </a:p>
          <a:p>
            <a:r>
              <a:rPr kumimoji="1" lang="ja-JP" altLang="en-US" dirty="0" smtClean="0"/>
              <a:t>あまり力を入れてこすってしまうとカバーガラスがはがれてしまうかもしれませんので、やさしくふいて下さい。</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18</a:t>
            </a:fld>
            <a:endParaRPr lang="en-US" altLang="ja-JP"/>
          </a:p>
        </p:txBody>
      </p:sp>
    </p:spTree>
    <p:extLst>
      <p:ext uri="{BB962C8B-B14F-4D97-AF65-F5344CB8AC3E}">
        <p14:creationId xmlns:p14="http://schemas.microsoft.com/office/powerpoint/2010/main" val="1954131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顕微鏡ではものの大きさを判別することもできます。</a:t>
            </a:r>
            <a:endParaRPr kumimoji="1" lang="en-US" altLang="ja-JP" dirty="0" smtClean="0"/>
          </a:p>
          <a:p>
            <a:endParaRPr kumimoji="1" lang="en-US" altLang="ja-JP" dirty="0" smtClean="0"/>
          </a:p>
          <a:p>
            <a:r>
              <a:rPr kumimoji="1" lang="ja-JP" altLang="en-US" dirty="0" smtClean="0"/>
              <a:t>接眼レンズの中に接眼ミクロメーターという物差しを入れて、ものの大きさを測ります。</a:t>
            </a:r>
            <a:endParaRPr kumimoji="1" lang="en-US" altLang="ja-JP" dirty="0" smtClean="0"/>
          </a:p>
          <a:p>
            <a:endParaRPr kumimoji="1" lang="en-US" altLang="ja-JP" dirty="0" smtClean="0"/>
          </a:p>
          <a:p>
            <a:r>
              <a:rPr kumimoji="1" lang="ja-JP" altLang="en-US" dirty="0" smtClean="0"/>
              <a:t>今接眼レンズの中をのぞくと、１００等分の目盛が入っているのが見えますね。</a:t>
            </a:r>
            <a:endParaRPr kumimoji="1" lang="en-US" altLang="ja-JP" dirty="0" smtClean="0"/>
          </a:p>
          <a:p>
            <a:endParaRPr kumimoji="1" lang="en-US" altLang="ja-JP" dirty="0" smtClean="0"/>
          </a:p>
          <a:p>
            <a:r>
              <a:rPr kumimoji="1" lang="ja-JP" altLang="en-US" dirty="0" smtClean="0"/>
              <a:t>この一目盛りは１００</a:t>
            </a:r>
            <a:r>
              <a:rPr kumimoji="1" lang="en-US" altLang="ja-JP" dirty="0" smtClean="0"/>
              <a:t>μ</a:t>
            </a:r>
            <a:r>
              <a:rPr kumimoji="1" lang="ja-JP" altLang="en-US" dirty="0" err="1" smtClean="0"/>
              <a:t>ｍ</a:t>
            </a:r>
            <a:r>
              <a:rPr kumimoji="1" lang="ja-JP" altLang="en-US" dirty="0" smtClean="0"/>
              <a:t>の大きさです。</a:t>
            </a:r>
            <a:endParaRPr kumimoji="1" lang="en-US" altLang="ja-JP" dirty="0" smtClean="0"/>
          </a:p>
          <a:p>
            <a:endParaRPr kumimoji="1" lang="en-US" altLang="ja-JP" dirty="0" smtClean="0"/>
          </a:p>
          <a:p>
            <a:r>
              <a:rPr kumimoji="1" lang="ja-JP" altLang="en-US" dirty="0" smtClean="0"/>
              <a:t>顕微鏡は対物レンズで大きく拡大したものをさらに接眼レンズで拡大してみる構造になっています。</a:t>
            </a:r>
            <a:endParaRPr kumimoji="1" lang="en-US" altLang="ja-JP" dirty="0" smtClean="0"/>
          </a:p>
          <a:p>
            <a:endParaRPr kumimoji="1" lang="en-US" altLang="ja-JP" dirty="0" smtClean="0"/>
          </a:p>
          <a:p>
            <a:r>
              <a:rPr kumimoji="1" lang="ja-JP" altLang="en-US" dirty="0" smtClean="0"/>
              <a:t>接眼レンズは対物レンズで拡大したポイントに配置されていますので、</a:t>
            </a:r>
            <a:endParaRPr kumimoji="1" lang="en-US" altLang="ja-JP" dirty="0" smtClean="0"/>
          </a:p>
          <a:p>
            <a:endParaRPr kumimoji="1" lang="en-US" altLang="ja-JP" dirty="0" smtClean="0"/>
          </a:p>
          <a:p>
            <a:r>
              <a:rPr kumimoji="1" lang="ja-JP" altLang="en-US" dirty="0" smtClean="0"/>
              <a:t>１０Ｘの対物レンズを使用した場合、１０Ｘで拡大してきた像にものさしを当てている状態になります。</a:t>
            </a:r>
            <a:endParaRPr kumimoji="1" lang="en-US" altLang="ja-JP" dirty="0" smtClean="0"/>
          </a:p>
          <a:p>
            <a:endParaRPr kumimoji="1" lang="en-US" altLang="ja-JP" dirty="0" smtClean="0"/>
          </a:p>
          <a:p>
            <a:r>
              <a:rPr kumimoji="1" lang="ja-JP" altLang="en-US" dirty="0" smtClean="0"/>
              <a:t>実際の一目盛りの大きさは１００</a:t>
            </a:r>
            <a:r>
              <a:rPr kumimoji="1" lang="en-US" altLang="ja-JP" dirty="0" smtClean="0"/>
              <a:t>μ</a:t>
            </a:r>
            <a:r>
              <a:rPr kumimoji="1" lang="ja-JP" altLang="en-US" dirty="0" err="1" smtClean="0"/>
              <a:t>ｍ</a:t>
            </a:r>
            <a:r>
              <a:rPr kumimoji="1" lang="ja-JP" altLang="en-US" dirty="0" smtClean="0"/>
              <a:t>を対物レンズの倍率で割った大きさとなります。</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19</a:t>
            </a:fld>
            <a:endParaRPr lang="en-US" altLang="ja-JP"/>
          </a:p>
        </p:txBody>
      </p:sp>
    </p:spTree>
    <p:extLst>
      <p:ext uri="{BB962C8B-B14F-4D97-AF65-F5344CB8AC3E}">
        <p14:creationId xmlns:p14="http://schemas.microsoft.com/office/powerpoint/2010/main" val="5762683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fontScale="25000" lnSpcReduction="20000"/>
          </a:bodyPr>
          <a:lstStyle/>
          <a:p>
            <a:r>
              <a:rPr kumimoji="1" lang="ja-JP" altLang="en-US" dirty="0" smtClean="0"/>
              <a:t>最後に使い終わった後の片付けをしましょう。</a:t>
            </a:r>
            <a:endParaRPr kumimoji="1" lang="en-US" altLang="ja-JP" dirty="0" smtClean="0"/>
          </a:p>
          <a:p>
            <a:endParaRPr kumimoji="1" lang="en-US" altLang="ja-JP" dirty="0" smtClean="0"/>
          </a:p>
          <a:p>
            <a:r>
              <a:rPr kumimoji="1" lang="ja-JP" altLang="en-US" dirty="0" smtClean="0"/>
              <a:t>まず電源ＯＦＦをしていきます。</a:t>
            </a:r>
            <a:endParaRPr kumimoji="1" lang="en-US" altLang="ja-JP" dirty="0" smtClean="0"/>
          </a:p>
          <a:p>
            <a:endParaRPr kumimoji="1" lang="en-US" altLang="ja-JP" dirty="0" smtClean="0"/>
          </a:p>
          <a:p>
            <a:r>
              <a:rPr kumimoji="1" lang="ja-JP" altLang="en-US" dirty="0" smtClean="0"/>
              <a:t>光量調整つまみを最小に</a:t>
            </a:r>
            <a:r>
              <a:rPr kumimoji="1" lang="ja-JP" altLang="en-US" dirty="0" err="1" smtClean="0"/>
              <a:t>し</a:t>
            </a:r>
            <a:r>
              <a:rPr kumimoji="1" lang="ja-JP" altLang="en-US" dirty="0" smtClean="0"/>
              <a:t>メインスイッチを</a:t>
            </a:r>
            <a:r>
              <a:rPr kumimoji="1" lang="en-US" altLang="ja-JP" dirty="0" smtClean="0"/>
              <a:t>OFF</a:t>
            </a:r>
            <a:r>
              <a:rPr kumimoji="1" lang="ja-JP" altLang="en-US" dirty="0" smtClean="0"/>
              <a:t>にします。</a:t>
            </a:r>
            <a:endParaRPr kumimoji="1" lang="en-US" altLang="ja-JP" dirty="0" smtClean="0"/>
          </a:p>
          <a:p>
            <a:endParaRPr kumimoji="1" lang="en-US" altLang="ja-JP" dirty="0" smtClean="0"/>
          </a:p>
          <a:p>
            <a:r>
              <a:rPr kumimoji="1" lang="ja-JP" altLang="en-US" dirty="0" smtClean="0"/>
              <a:t>コンセントから電源ケーブルを外し、背面のコードハンガーに巻き付けます。</a:t>
            </a:r>
            <a:endParaRPr kumimoji="1" lang="en-US" altLang="ja-JP" dirty="0" smtClean="0"/>
          </a:p>
          <a:p>
            <a:endParaRPr kumimoji="1" lang="en-US" altLang="ja-JP" dirty="0" smtClean="0"/>
          </a:p>
          <a:p>
            <a:r>
              <a:rPr kumimoji="1" lang="ja-JP" altLang="en-US" dirty="0" smtClean="0"/>
              <a:t>鏡筒をささえた状態で固定ネジを緩め鏡筒を１８０度回転させ、ネジを固定します。</a:t>
            </a:r>
            <a:endParaRPr kumimoji="1" lang="en-US" altLang="ja-JP" dirty="0" smtClean="0"/>
          </a:p>
          <a:p>
            <a:endParaRPr kumimoji="1" lang="en-US" altLang="ja-JP" dirty="0" smtClean="0"/>
          </a:p>
          <a:p>
            <a:r>
              <a:rPr kumimoji="1" lang="ja-JP" altLang="en-US" dirty="0" smtClean="0"/>
              <a:t>顕微鏡を移動しカバーをかけて保管します。</a:t>
            </a:r>
            <a:endParaRPr kumimoji="1" lang="en-US" altLang="ja-JP" dirty="0" smtClean="0"/>
          </a:p>
          <a:p>
            <a:endParaRPr kumimoji="1" lang="en-US" altLang="ja-JP" dirty="0" smtClean="0"/>
          </a:p>
          <a:p>
            <a:endParaRPr kumimoji="1" lang="en-US" altLang="ja-JP" dirty="0" smtClean="0"/>
          </a:p>
          <a:p>
            <a:r>
              <a:rPr kumimoji="1" lang="ja-JP" altLang="en-US" dirty="0" smtClean="0"/>
              <a:t>日常的なメンテナンスをお話します。</a:t>
            </a:r>
            <a:endParaRPr kumimoji="1" lang="en-US" altLang="ja-JP" dirty="0" smtClean="0"/>
          </a:p>
          <a:p>
            <a:endParaRPr kumimoji="1" lang="en-US" altLang="ja-JP" dirty="0" smtClean="0"/>
          </a:p>
          <a:p>
            <a:r>
              <a:rPr kumimoji="1" lang="ja-JP" altLang="en-US" dirty="0" smtClean="0"/>
              <a:t>まずはほこりがかぶらないようカバーをかけて保管するのが最も簡単なメンテナンスです。</a:t>
            </a:r>
            <a:endParaRPr kumimoji="1" lang="en-US" altLang="ja-JP" dirty="0" smtClean="0"/>
          </a:p>
          <a:p>
            <a:endParaRPr kumimoji="1" lang="en-US" altLang="ja-JP" dirty="0" smtClean="0"/>
          </a:p>
          <a:p>
            <a:r>
              <a:rPr kumimoji="1" lang="ja-JP" altLang="en-US" dirty="0" smtClean="0"/>
              <a:t>ほこりは写真のようなほこりを飛ばすブロアという道具を使ってほこりを飛ばします。</a:t>
            </a:r>
            <a:endParaRPr kumimoji="1" lang="en-US" altLang="ja-JP" dirty="0" smtClean="0"/>
          </a:p>
          <a:p>
            <a:endParaRPr kumimoji="1" lang="en-US" altLang="ja-JP" dirty="0" smtClean="0"/>
          </a:p>
          <a:p>
            <a:r>
              <a:rPr kumimoji="1" lang="ja-JP" altLang="en-US" dirty="0" smtClean="0"/>
              <a:t>油浸の１００Ｘレンズを拭く際は必ずレンズクリーニングペーパーを使います。</a:t>
            </a:r>
            <a:endParaRPr kumimoji="1" lang="en-US" altLang="ja-JP" dirty="0" smtClean="0"/>
          </a:p>
          <a:p>
            <a:endParaRPr kumimoji="1" lang="en-US" altLang="ja-JP" dirty="0" smtClean="0"/>
          </a:p>
          <a:p>
            <a:r>
              <a:rPr kumimoji="1" lang="ja-JP" altLang="en-US" dirty="0" smtClean="0"/>
              <a:t>余分なオイルを吸い取ったあと、無水アルコールでレンズ面をふきます。</a:t>
            </a:r>
            <a:endParaRPr kumimoji="1" lang="en-US" altLang="ja-JP" dirty="0" smtClean="0"/>
          </a:p>
          <a:p>
            <a:endParaRPr kumimoji="1" lang="en-US" altLang="ja-JP" dirty="0" smtClean="0"/>
          </a:p>
          <a:p>
            <a:r>
              <a:rPr kumimoji="1" lang="ja-JP" altLang="en-US" dirty="0" smtClean="0"/>
              <a:t>４０Ｘできちんと像が見えない場合はレンズの先端にオイルがついてしまっている可能性があります。</a:t>
            </a:r>
            <a:endParaRPr kumimoji="1" lang="en-US" altLang="ja-JP" dirty="0" smtClean="0"/>
          </a:p>
          <a:p>
            <a:endParaRPr kumimoji="1" lang="en-US" altLang="ja-JP" dirty="0" smtClean="0"/>
          </a:p>
          <a:p>
            <a:r>
              <a:rPr kumimoji="1" lang="ja-JP" altLang="en-US" dirty="0" smtClean="0"/>
              <a:t>その場合は、清掃が少し難しくなりますので、声をかけてください。</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日付プレースホルダー 3"/>
          <p:cNvSpPr>
            <a:spLocks noGrp="1"/>
          </p:cNvSpPr>
          <p:nvPr>
            <p:ph type="dt" idx="10"/>
          </p:nvPr>
        </p:nvSpPr>
        <p:spPr/>
        <p:txBody>
          <a:bodyPr/>
          <a:lstStyle/>
          <a:p>
            <a:pPr>
              <a:defRPr/>
            </a:pPr>
            <a:fld id="{D7AD9208-F230-4ACC-867E-0DA96C058A56}" type="datetime1">
              <a:rPr lang="ja-JP" altLang="en-US" smtClean="0"/>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20</a:t>
            </a:fld>
            <a:endParaRPr lang="en-US" altLang="ja-JP"/>
          </a:p>
        </p:txBody>
      </p:sp>
    </p:spTree>
    <p:extLst>
      <p:ext uri="{BB962C8B-B14F-4D97-AF65-F5344CB8AC3E}">
        <p14:creationId xmlns:p14="http://schemas.microsoft.com/office/powerpoint/2010/main" val="20004662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fontScale="25000" lnSpcReduction="20000"/>
          </a:bodyPr>
          <a:lstStyle/>
          <a:p>
            <a:r>
              <a:rPr kumimoji="1" lang="ja-JP" altLang="en-US" dirty="0" smtClean="0"/>
              <a:t>本日、顕微鏡の一連の操作を学びましたが</a:t>
            </a:r>
            <a:endParaRPr kumimoji="1" lang="en-US" altLang="ja-JP" dirty="0" smtClean="0"/>
          </a:p>
          <a:p>
            <a:endParaRPr kumimoji="1" lang="en-US" altLang="ja-JP" dirty="0" smtClean="0"/>
          </a:p>
          <a:p>
            <a:r>
              <a:rPr kumimoji="1" lang="ja-JP" altLang="en-US" dirty="0" smtClean="0"/>
              <a:t>顕微鏡をセットするパートでは、運ぶ時には必ず両手で鏡体（本体）を持つ。水平に運ぶ、静かに扱うことを学びましたね。</a:t>
            </a:r>
            <a:endParaRPr kumimoji="1" lang="en-US" altLang="ja-JP" dirty="0" smtClean="0"/>
          </a:p>
          <a:p>
            <a:endParaRPr kumimoji="1" lang="en-US" altLang="ja-JP" dirty="0" smtClean="0"/>
          </a:p>
          <a:p>
            <a:r>
              <a:rPr kumimoji="1" lang="ja-JP" altLang="en-US" dirty="0" smtClean="0"/>
              <a:t>顕微鏡の操作を理解するパートでは、各ユニットの動きを確認しました。</a:t>
            </a:r>
            <a:endParaRPr kumimoji="1" lang="en-US" altLang="ja-JP" dirty="0" smtClean="0"/>
          </a:p>
          <a:p>
            <a:endParaRPr kumimoji="1" lang="en-US" altLang="ja-JP" dirty="0" smtClean="0"/>
          </a:p>
          <a:p>
            <a:r>
              <a:rPr kumimoji="1" lang="ja-JP" altLang="en-US" dirty="0" smtClean="0"/>
              <a:t>標本を観察するパートでは、標本は必ずカバーガラスを上にする（対物レンズ側にする）こと。これが重要です。</a:t>
            </a:r>
            <a:endParaRPr kumimoji="1" lang="en-US" altLang="ja-JP" dirty="0" smtClean="0"/>
          </a:p>
          <a:p>
            <a:endParaRPr kumimoji="1" lang="en-US" altLang="ja-JP" dirty="0" smtClean="0"/>
          </a:p>
          <a:p>
            <a:r>
              <a:rPr kumimoji="1" lang="ja-JP" altLang="en-US" dirty="0" smtClean="0"/>
              <a:t>まずは</a:t>
            </a:r>
            <a:r>
              <a:rPr kumimoji="1" lang="en-US" altLang="ja-JP" dirty="0" smtClean="0"/>
              <a:t>10X</a:t>
            </a:r>
            <a:r>
              <a:rPr kumimoji="1" lang="ja-JP" altLang="en-US" dirty="0" smtClean="0"/>
              <a:t>でピントを合わせ、近いところから少しずつ粗動ハンドルでステージを下げていき、微動ハンドルで調整をする。</a:t>
            </a:r>
            <a:endParaRPr kumimoji="1" lang="en-US" altLang="ja-JP" dirty="0" smtClean="0"/>
          </a:p>
          <a:p>
            <a:endParaRPr kumimoji="1" lang="en-US" altLang="ja-JP" dirty="0" smtClean="0"/>
          </a:p>
          <a:p>
            <a:r>
              <a:rPr kumimoji="1" lang="ja-JP" altLang="en-US" dirty="0" smtClean="0"/>
              <a:t>レボルバをもって対物レンズを切り替えることを学びました。</a:t>
            </a:r>
            <a:endParaRPr kumimoji="1" lang="en-US" altLang="ja-JP" dirty="0" smtClean="0"/>
          </a:p>
          <a:p>
            <a:endParaRPr kumimoji="1" lang="en-US" altLang="ja-JP" dirty="0" smtClean="0"/>
          </a:p>
          <a:p>
            <a:r>
              <a:rPr kumimoji="1" lang="ja-JP" altLang="en-US" dirty="0" smtClean="0"/>
              <a:t>また両目でしっかりと１つの像を見るために、視力の調整・目の幅の調整をする。</a:t>
            </a:r>
            <a:endParaRPr kumimoji="1" lang="en-US" altLang="ja-JP" dirty="0" smtClean="0"/>
          </a:p>
          <a:p>
            <a:endParaRPr kumimoji="1" lang="en-US" altLang="ja-JP" dirty="0" smtClean="0"/>
          </a:p>
          <a:p>
            <a:r>
              <a:rPr kumimoji="1" lang="ja-JP" altLang="en-US" dirty="0" smtClean="0"/>
              <a:t>コンデンサのレバーで適切なコントラストを出すことも学びました。</a:t>
            </a:r>
            <a:endParaRPr kumimoji="1" lang="en-US" altLang="ja-JP" dirty="0" smtClean="0"/>
          </a:p>
          <a:p>
            <a:endParaRPr kumimoji="1" lang="en-US" altLang="ja-JP" dirty="0" smtClean="0"/>
          </a:p>
          <a:p>
            <a:r>
              <a:rPr kumimoji="1" lang="en-US" altLang="ja-JP" dirty="0" smtClean="0"/>
              <a:t>100X</a:t>
            </a:r>
            <a:r>
              <a:rPr kumimoji="1" lang="ja-JP" altLang="en-US" dirty="0" smtClean="0"/>
              <a:t>のレンズの使い方、使い終わった後のメンテナンスの仕方は身に付きましたでしょうか。</a:t>
            </a:r>
            <a:endParaRPr kumimoji="1" lang="en-US" altLang="ja-JP" dirty="0" smtClean="0"/>
          </a:p>
          <a:p>
            <a:endParaRPr kumimoji="1" lang="en-US" altLang="ja-JP" dirty="0" smtClean="0"/>
          </a:p>
          <a:p>
            <a:r>
              <a:rPr kumimoji="1" lang="ja-JP" altLang="en-US" dirty="0" smtClean="0"/>
              <a:t>接眼ミクロメーターを使って大きさの測り方は身に付きましたでしょうか。</a:t>
            </a:r>
            <a:endParaRPr kumimoji="1" lang="en-US" altLang="ja-JP" dirty="0" smtClean="0"/>
          </a:p>
          <a:p>
            <a:endParaRPr kumimoji="1" lang="en-US" altLang="ja-JP" dirty="0" smtClean="0"/>
          </a:p>
          <a:p>
            <a:r>
              <a:rPr kumimoji="1" lang="ja-JP" altLang="en-US" dirty="0" smtClean="0"/>
              <a:t>最後に使い終わったあとの片付け方、メンテンアンスについても触れました。</a:t>
            </a:r>
            <a:endParaRPr kumimoji="1" lang="en-US" altLang="ja-JP" dirty="0" smtClean="0"/>
          </a:p>
          <a:p>
            <a:endParaRPr kumimoji="1" lang="en-US" altLang="ja-JP" dirty="0" smtClean="0"/>
          </a:p>
          <a:p>
            <a:r>
              <a:rPr kumimoji="1" lang="ja-JP" altLang="en-US" dirty="0" smtClean="0"/>
              <a:t>次回からは顕微鏡を実際に使っての講習が中心となります。</a:t>
            </a:r>
            <a:endParaRPr kumimoji="1" lang="en-US" altLang="ja-JP" dirty="0" smtClean="0"/>
          </a:p>
          <a:p>
            <a:endParaRPr kumimoji="1" lang="en-US" altLang="ja-JP" dirty="0" smtClean="0"/>
          </a:p>
          <a:p>
            <a:r>
              <a:rPr kumimoji="1" lang="ja-JP" altLang="en-US" dirty="0" smtClean="0"/>
              <a:t>それぞれ顕微鏡を設置し、準備ができた状態で授業を進めていきますので、しっかりと復習をしておいてください。</a:t>
            </a:r>
            <a:endParaRPr kumimoji="1" lang="en-US" altLang="ja-JP" dirty="0" smtClean="0"/>
          </a:p>
          <a:p>
            <a:endParaRPr kumimoji="1" lang="en-US" altLang="ja-JP" dirty="0" smtClean="0"/>
          </a:p>
          <a:p>
            <a:r>
              <a:rPr kumimoji="1" lang="ja-JP" altLang="en-US" dirty="0" smtClean="0"/>
              <a:t>それでは顕微鏡の使い方実習を終了します。</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日付プレースホルダー 3"/>
          <p:cNvSpPr>
            <a:spLocks noGrp="1"/>
          </p:cNvSpPr>
          <p:nvPr>
            <p:ph type="dt" idx="10"/>
          </p:nvPr>
        </p:nvSpPr>
        <p:spPr/>
        <p:txBody>
          <a:bodyPr/>
          <a:lstStyle/>
          <a:p>
            <a:pPr>
              <a:defRPr/>
            </a:pPr>
            <a:fld id="{DE77F54B-6AB8-46B0-A77C-A53D387B0CE6}" type="datetime1">
              <a:rPr lang="ja-JP" altLang="en-US" smtClean="0"/>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21</a:t>
            </a:fld>
            <a:endParaRPr lang="en-US" altLang="ja-JP"/>
          </a:p>
        </p:txBody>
      </p:sp>
    </p:spTree>
    <p:extLst>
      <p:ext uri="{BB962C8B-B14F-4D97-AF65-F5344CB8AC3E}">
        <p14:creationId xmlns:p14="http://schemas.microsoft.com/office/powerpoint/2010/main" val="38989179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r>
              <a:rPr lang="en-US" dirty="0"/>
              <a:t>Page </a:t>
            </a:r>
            <a:fld id="{A337C84A-B492-418D-83EE-970573EF9CB3}" type="slidenum">
              <a:rPr lang="en-US" smtClean="0"/>
              <a:pPr/>
              <a:t>22</a:t>
            </a:fld>
            <a:endParaRPr lang="en-US" dirty="0"/>
          </a:p>
        </p:txBody>
      </p:sp>
    </p:spTree>
    <p:extLst>
      <p:ext uri="{BB962C8B-B14F-4D97-AF65-F5344CB8AC3E}">
        <p14:creationId xmlns:p14="http://schemas.microsoft.com/office/powerpoint/2010/main" val="40033310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3.emf"/><Relationship Id="rId5" Type="http://schemas.openxmlformats.org/officeDocument/2006/relationships/oleObject" Target="../embeddings/oleObject3.bin"/><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3.emf"/><Relationship Id="rId5" Type="http://schemas.openxmlformats.org/officeDocument/2006/relationships/oleObject" Target="../embeddings/oleObject4.bin"/><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image" Target="../media/image3.emf"/><Relationship Id="rId5" Type="http://schemas.openxmlformats.org/officeDocument/2006/relationships/oleObject" Target="../embeddings/oleObject5.bin"/><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タイトルスライド">
    <p:spTree>
      <p:nvGrpSpPr>
        <p:cNvPr id="1" name=""/>
        <p:cNvGrpSpPr/>
        <p:nvPr/>
      </p:nvGrpSpPr>
      <p:grpSpPr>
        <a:xfrm>
          <a:off x="0" y="0"/>
          <a:ext cx="0" cy="0"/>
          <a:chOff x="0" y="0"/>
          <a:chExt cx="0" cy="0"/>
        </a:xfrm>
      </p:grpSpPr>
      <p:pic>
        <p:nvPicPr>
          <p:cNvPr id="7" name="Grafik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409340" y="337707"/>
            <a:ext cx="1368000" cy="258509"/>
          </a:xfrm>
          <a:prstGeom prst="rect">
            <a:avLst/>
          </a:prstGeom>
        </p:spPr>
      </p:pic>
      <p:sp>
        <p:nvSpPr>
          <p:cNvPr id="2" name="Titel 1"/>
          <p:cNvSpPr>
            <a:spLocks noGrp="1"/>
          </p:cNvSpPr>
          <p:nvPr>
            <p:ph type="ctrTitle" hasCustomPrompt="1"/>
          </p:nvPr>
        </p:nvSpPr>
        <p:spPr bwMode="gray">
          <a:xfrm>
            <a:off x="407987" y="4634557"/>
            <a:ext cx="11376025" cy="443198"/>
          </a:xfrm>
          <a:prstGeom prst="rect">
            <a:avLst/>
          </a:prstGeom>
        </p:spPr>
        <p:txBody>
          <a:bodyPr wrap="square" anchor="b">
            <a:spAutoFit/>
          </a:bodyPr>
          <a:lstStyle>
            <a:lvl1pPr algn="l">
              <a:defRPr sz="3200"/>
            </a:lvl1pPr>
          </a:lstStyle>
          <a:p>
            <a:r>
              <a:rPr lang="ja-JP" altLang="en-US" noProof="0" dirty="0"/>
              <a:t>プレゼンテーションタイトルを入力</a:t>
            </a:r>
            <a:endParaRPr lang="en-US" noProof="0" dirty="0"/>
          </a:p>
        </p:txBody>
      </p:sp>
      <p:sp>
        <p:nvSpPr>
          <p:cNvPr id="3" name="Untertitel 2"/>
          <p:cNvSpPr>
            <a:spLocks noGrp="1"/>
          </p:cNvSpPr>
          <p:nvPr>
            <p:ph type="subTitle" idx="1" hasCustomPrompt="1"/>
          </p:nvPr>
        </p:nvSpPr>
        <p:spPr bwMode="gray">
          <a:xfrm>
            <a:off x="407987" y="5377748"/>
            <a:ext cx="11376025" cy="338554"/>
          </a:xfrm>
        </p:spPr>
        <p:txBody>
          <a:bodyPr>
            <a:spAutoFit/>
          </a:bodyPr>
          <a:lstStyle>
            <a:lvl1pPr marL="0" indent="0" algn="l">
              <a:spcBef>
                <a:spcPts val="0"/>
              </a:spcBef>
              <a:buNone/>
              <a:defRPr sz="2200" b="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noProof="0" dirty="0"/>
              <a:t>プレゼンテーションサブタイトルを入力</a:t>
            </a:r>
            <a:endParaRPr lang="en-US" noProof="0" dirty="0"/>
          </a:p>
        </p:txBody>
      </p:sp>
      <p:sp>
        <p:nvSpPr>
          <p:cNvPr id="10" name="Freihandform 9"/>
          <p:cNvSpPr/>
          <p:nvPr userDrawn="1"/>
        </p:nvSpPr>
        <p:spPr bwMode="gray">
          <a:xfrm>
            <a:off x="0" y="5192696"/>
            <a:ext cx="756000" cy="0"/>
          </a:xfrm>
          <a:custGeom>
            <a:avLst/>
            <a:gdLst>
              <a:gd name="connsiteX0" fmla="*/ 0 w 409575"/>
              <a:gd name="connsiteY0" fmla="*/ 0 h 0"/>
              <a:gd name="connsiteX1" fmla="*/ 409575 w 409575"/>
              <a:gd name="connsiteY1" fmla="*/ 0 h 0"/>
            </a:gdLst>
            <a:ahLst/>
            <a:cxnLst>
              <a:cxn ang="0">
                <a:pos x="connsiteX0" y="connsiteY0"/>
              </a:cxn>
              <a:cxn ang="0">
                <a:pos x="connsiteX1" y="connsiteY1"/>
              </a:cxn>
            </a:cxnLst>
            <a:rect l="l" t="t" r="r" b="b"/>
            <a:pathLst>
              <a:path w="409575">
                <a:moveTo>
                  <a:pt x="0" y="0"/>
                </a:moveTo>
                <a:lnTo>
                  <a:pt x="409575" y="0"/>
                </a:lnTo>
              </a:path>
            </a:pathLst>
          </a:cu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Textplatzhalter 17"/>
          <p:cNvSpPr>
            <a:spLocks noGrp="1"/>
          </p:cNvSpPr>
          <p:nvPr>
            <p:ph type="body" sz="quarter" idx="10" hasCustomPrompt="1"/>
          </p:nvPr>
        </p:nvSpPr>
        <p:spPr bwMode="gray">
          <a:xfrm>
            <a:off x="407988" y="6206080"/>
            <a:ext cx="11376025" cy="215444"/>
          </a:xfrm>
        </p:spPr>
        <p:txBody>
          <a:bodyPr anchor="ctr" anchorCtr="0">
            <a:spAutoFit/>
          </a:bodyPr>
          <a:lstStyle>
            <a:lvl1pPr marL="0" indent="0">
              <a:spcBef>
                <a:spcPts val="0"/>
              </a:spcBef>
              <a:buNone/>
              <a:defRPr sz="1400" b="0"/>
            </a:lvl1pPr>
          </a:lstStyle>
          <a:p>
            <a:pPr lvl="0"/>
            <a:r>
              <a:rPr lang="ja-JP" altLang="en-US" noProof="0" dirty="0"/>
              <a:t>部署名</a:t>
            </a:r>
            <a:r>
              <a:rPr lang="en-US" noProof="0" dirty="0"/>
              <a:t>  |  </a:t>
            </a:r>
            <a:r>
              <a:rPr lang="ja-JP" altLang="en-US" noProof="0" dirty="0"/>
              <a:t>氏名</a:t>
            </a:r>
            <a:r>
              <a:rPr lang="en-US" noProof="0" dirty="0"/>
              <a:t>  |  </a:t>
            </a:r>
            <a:r>
              <a:rPr lang="ja-JP" altLang="en-US" noProof="0" dirty="0"/>
              <a:t>場所</a:t>
            </a:r>
            <a:r>
              <a:rPr lang="en-US" noProof="0" dirty="0"/>
              <a:t>  |  </a:t>
            </a:r>
            <a:r>
              <a:rPr lang="ja-JP" altLang="en-US" noProof="0" dirty="0"/>
              <a:t>年月日</a:t>
            </a:r>
            <a:endParaRPr lang="en-US" noProof="0" dirty="0"/>
          </a:p>
        </p:txBody>
      </p:sp>
      <p:grpSp>
        <p:nvGrpSpPr>
          <p:cNvPr id="57" name="グループ化 56"/>
          <p:cNvGrpSpPr/>
          <p:nvPr userDrawn="1"/>
        </p:nvGrpSpPr>
        <p:grpSpPr>
          <a:xfrm>
            <a:off x="-100749" y="-82436"/>
            <a:ext cx="12360988" cy="7022872"/>
            <a:chOff x="-100749" y="-82436"/>
            <a:chExt cx="12360988" cy="7022872"/>
          </a:xfrm>
        </p:grpSpPr>
        <p:grpSp>
          <p:nvGrpSpPr>
            <p:cNvPr id="58" name="Gruppieren 31"/>
            <p:cNvGrpSpPr/>
            <p:nvPr userDrawn="1"/>
          </p:nvGrpSpPr>
          <p:grpSpPr bwMode="gray">
            <a:xfrm>
              <a:off x="407368" y="6868436"/>
              <a:ext cx="11377264" cy="72000"/>
              <a:chOff x="407368" y="0"/>
              <a:chExt cx="11377264" cy="108000"/>
            </a:xfrm>
          </p:grpSpPr>
          <p:sp>
            <p:nvSpPr>
              <p:cNvPr id="70" name="Freihandform 32"/>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Freihandform 33"/>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Freihandform 34"/>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ihandform 35"/>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9" name="Gruppieren 30"/>
            <p:cNvGrpSpPr/>
            <p:nvPr userDrawn="1"/>
          </p:nvGrpSpPr>
          <p:grpSpPr bwMode="gray">
            <a:xfrm>
              <a:off x="391113" y="-82436"/>
              <a:ext cx="11377264" cy="72000"/>
              <a:chOff x="407368" y="0"/>
              <a:chExt cx="11377264" cy="108000"/>
            </a:xfrm>
          </p:grpSpPr>
          <p:sp>
            <p:nvSpPr>
              <p:cNvPr id="66" name="Freihandform 26"/>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Freihandform 27"/>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Freihandform 28"/>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Freihandform 29"/>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0" name="グループ化 59"/>
            <p:cNvGrpSpPr/>
            <p:nvPr userDrawn="1"/>
          </p:nvGrpSpPr>
          <p:grpSpPr>
            <a:xfrm>
              <a:off x="-100749" y="1216200"/>
              <a:ext cx="72000" cy="4985108"/>
              <a:chOff x="-84494" y="1216200"/>
              <a:chExt cx="72000" cy="4985108"/>
            </a:xfrm>
          </p:grpSpPr>
          <p:sp>
            <p:nvSpPr>
              <p:cNvPr id="64" name="Freihandform 37"/>
              <p:cNvSpPr/>
              <p:nvPr userDrawn="1"/>
            </p:nvSpPr>
            <p:spPr bwMode="gray">
              <a:xfrm rot="5400000">
                <a:off x="-48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Freihandform 38"/>
              <p:cNvSpPr/>
              <p:nvPr userDrawn="1"/>
            </p:nvSpPr>
            <p:spPr bwMode="gray">
              <a:xfrm rot="5400000">
                <a:off x="-48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1" name="グループ化 60"/>
            <p:cNvGrpSpPr/>
            <p:nvPr userDrawn="1"/>
          </p:nvGrpSpPr>
          <p:grpSpPr>
            <a:xfrm>
              <a:off x="12188239" y="1216200"/>
              <a:ext cx="72000" cy="4985108"/>
              <a:chOff x="12204494" y="1216200"/>
              <a:chExt cx="72000" cy="4985108"/>
            </a:xfrm>
          </p:grpSpPr>
          <p:sp>
            <p:nvSpPr>
              <p:cNvPr id="62" name="Freihandform 42"/>
              <p:cNvSpPr/>
              <p:nvPr userDrawn="1"/>
            </p:nvSpPr>
            <p:spPr bwMode="gray">
              <a:xfrm rot="5400000">
                <a:off x="12240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ihandform 43"/>
              <p:cNvSpPr/>
              <p:nvPr userDrawn="1"/>
            </p:nvSpPr>
            <p:spPr bwMode="gray">
              <a:xfrm rot="5400000">
                <a:off x="12240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pic>
        <p:nvPicPr>
          <p:cNvPr id="27" name="図 2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860400"/>
            <a:ext cx="12200400" cy="3114388"/>
          </a:xfrm>
          <a:prstGeom prst="rect">
            <a:avLst/>
          </a:prstGeom>
        </p:spPr>
      </p:pic>
    </p:spTree>
    <p:extLst>
      <p:ext uri="{BB962C8B-B14F-4D97-AF65-F5344CB8AC3E}">
        <p14:creationId xmlns:p14="http://schemas.microsoft.com/office/powerpoint/2010/main" val="75533935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目次">
    <p:spTree>
      <p:nvGrpSpPr>
        <p:cNvPr id="1" name=""/>
        <p:cNvGrpSpPr/>
        <p:nvPr/>
      </p:nvGrpSpPr>
      <p:grpSpPr>
        <a:xfrm>
          <a:off x="0" y="0"/>
          <a:ext cx="0" cy="0"/>
          <a:chOff x="0" y="0"/>
          <a:chExt cx="0" cy="0"/>
        </a:xfrm>
      </p:grpSpPr>
      <p:pic>
        <p:nvPicPr>
          <p:cNvPr id="7" name="Grafik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409340" y="337707"/>
            <a:ext cx="1368000" cy="258509"/>
          </a:xfrm>
          <a:prstGeom prst="rect">
            <a:avLst/>
          </a:prstGeom>
        </p:spPr>
      </p:pic>
      <p:grpSp>
        <p:nvGrpSpPr>
          <p:cNvPr id="25" name="グループ化 24"/>
          <p:cNvGrpSpPr/>
          <p:nvPr userDrawn="1"/>
        </p:nvGrpSpPr>
        <p:grpSpPr>
          <a:xfrm>
            <a:off x="-100749" y="-82436"/>
            <a:ext cx="12360988" cy="7022872"/>
            <a:chOff x="-100749" y="-82436"/>
            <a:chExt cx="12360988" cy="7022872"/>
          </a:xfrm>
        </p:grpSpPr>
        <p:grpSp>
          <p:nvGrpSpPr>
            <p:cNvPr id="26" name="Gruppieren 31"/>
            <p:cNvGrpSpPr/>
            <p:nvPr userDrawn="1"/>
          </p:nvGrpSpPr>
          <p:grpSpPr bwMode="gray">
            <a:xfrm>
              <a:off x="407368" y="6868436"/>
              <a:ext cx="11377264" cy="72000"/>
              <a:chOff x="407368" y="0"/>
              <a:chExt cx="11377264" cy="108000"/>
            </a:xfrm>
          </p:grpSpPr>
          <p:sp>
            <p:nvSpPr>
              <p:cNvPr id="38" name="Freihandform 32"/>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Freihandform 33"/>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reihandform 34"/>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Freihandform 35"/>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7" name="Gruppieren 30"/>
            <p:cNvGrpSpPr/>
            <p:nvPr userDrawn="1"/>
          </p:nvGrpSpPr>
          <p:grpSpPr bwMode="gray">
            <a:xfrm>
              <a:off x="391113" y="-82436"/>
              <a:ext cx="11377264" cy="72000"/>
              <a:chOff x="407368" y="0"/>
              <a:chExt cx="11377264" cy="108000"/>
            </a:xfrm>
          </p:grpSpPr>
          <p:sp>
            <p:nvSpPr>
              <p:cNvPr id="34" name="Freihandform 26"/>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reihandform 27"/>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ihandform 28"/>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reihandform 29"/>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8" name="グループ化 27"/>
            <p:cNvGrpSpPr/>
            <p:nvPr userDrawn="1"/>
          </p:nvGrpSpPr>
          <p:grpSpPr>
            <a:xfrm>
              <a:off x="-100749" y="1216200"/>
              <a:ext cx="72000" cy="4985108"/>
              <a:chOff x="-84494" y="1216200"/>
              <a:chExt cx="72000" cy="4985108"/>
            </a:xfrm>
          </p:grpSpPr>
          <p:sp>
            <p:nvSpPr>
              <p:cNvPr id="32" name="Freihandform 37"/>
              <p:cNvSpPr/>
              <p:nvPr userDrawn="1"/>
            </p:nvSpPr>
            <p:spPr bwMode="gray">
              <a:xfrm rot="5400000">
                <a:off x="-48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ihandform 38"/>
              <p:cNvSpPr/>
              <p:nvPr userDrawn="1"/>
            </p:nvSpPr>
            <p:spPr bwMode="gray">
              <a:xfrm rot="5400000">
                <a:off x="-48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グループ化 28"/>
            <p:cNvGrpSpPr/>
            <p:nvPr userDrawn="1"/>
          </p:nvGrpSpPr>
          <p:grpSpPr>
            <a:xfrm>
              <a:off x="12188239" y="1216200"/>
              <a:ext cx="72000" cy="4985108"/>
              <a:chOff x="12204494" y="1216200"/>
              <a:chExt cx="72000" cy="4985108"/>
            </a:xfrm>
          </p:grpSpPr>
          <p:sp>
            <p:nvSpPr>
              <p:cNvPr id="30" name="Freihandform 42"/>
              <p:cNvSpPr/>
              <p:nvPr userDrawn="1"/>
            </p:nvSpPr>
            <p:spPr bwMode="gray">
              <a:xfrm rot="5400000">
                <a:off x="12240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ihandform 43"/>
              <p:cNvSpPr/>
              <p:nvPr userDrawn="1"/>
            </p:nvSpPr>
            <p:spPr bwMode="gray">
              <a:xfrm rot="5400000">
                <a:off x="12240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2232173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spTree>
      <p:nvGrpSpPr>
        <p:cNvPr id="1" name=""/>
        <p:cNvGrpSpPr/>
        <p:nvPr/>
      </p:nvGrpSpPr>
      <p:grpSpPr>
        <a:xfrm>
          <a:off x="0" y="0"/>
          <a:ext cx="0" cy="0"/>
          <a:chOff x="0" y="0"/>
          <a:chExt cx="0" cy="0"/>
        </a:xfrm>
      </p:grpSpPr>
      <p:pic>
        <p:nvPicPr>
          <p:cNvPr id="7" name="Grafik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409340" y="337707"/>
            <a:ext cx="1368000" cy="258509"/>
          </a:xfrm>
          <a:prstGeom prst="rect">
            <a:avLst/>
          </a:prstGeom>
        </p:spPr>
      </p:pic>
      <p:sp>
        <p:nvSpPr>
          <p:cNvPr id="3" name="Freihandform 2"/>
          <p:cNvSpPr/>
          <p:nvPr userDrawn="1"/>
        </p:nvSpPr>
        <p:spPr bwMode="gray">
          <a:xfrm>
            <a:off x="0" y="3923531"/>
            <a:ext cx="2268000" cy="0"/>
          </a:xfrm>
          <a:custGeom>
            <a:avLst/>
            <a:gdLst>
              <a:gd name="connsiteX0" fmla="*/ 0 w 409575"/>
              <a:gd name="connsiteY0" fmla="*/ 0 h 0"/>
              <a:gd name="connsiteX1" fmla="*/ 409575 w 409575"/>
              <a:gd name="connsiteY1" fmla="*/ 0 h 0"/>
            </a:gdLst>
            <a:ahLst/>
            <a:cxnLst>
              <a:cxn ang="0">
                <a:pos x="connsiteX0" y="connsiteY0"/>
              </a:cxn>
              <a:cxn ang="0">
                <a:pos x="connsiteX1" y="connsiteY1"/>
              </a:cxn>
            </a:cxnLst>
            <a:rect l="l" t="t" r="r" b="b"/>
            <a:pathLst>
              <a:path w="409575">
                <a:moveTo>
                  <a:pt x="0" y="0"/>
                </a:moveTo>
                <a:lnTo>
                  <a:pt x="409575" y="0"/>
                </a:lnTo>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Textplatzhalter 17"/>
          <p:cNvSpPr>
            <a:spLocks noGrp="1"/>
          </p:cNvSpPr>
          <p:nvPr>
            <p:ph type="body" sz="quarter" idx="10" hasCustomPrompt="1"/>
          </p:nvPr>
        </p:nvSpPr>
        <p:spPr bwMode="gray">
          <a:xfrm>
            <a:off x="0" y="2271353"/>
            <a:ext cx="2268000" cy="1769715"/>
          </a:xfrm>
        </p:spPr>
        <p:txBody>
          <a:bodyPr wrap="square">
            <a:spAutoFit/>
          </a:bodyPr>
          <a:lstStyle>
            <a:lvl1pPr marL="0" indent="0" algn="r">
              <a:spcBef>
                <a:spcPts val="0"/>
              </a:spcBef>
              <a:buNone/>
              <a:defRPr sz="11500" b="0">
                <a:solidFill>
                  <a:schemeClr val="accent2"/>
                </a:solidFill>
              </a:defRPr>
            </a:lvl1pPr>
          </a:lstStyle>
          <a:p>
            <a:pPr lvl="0"/>
            <a:r>
              <a:rPr lang="en-US" noProof="0" dirty="0"/>
              <a:t>XX</a:t>
            </a:r>
          </a:p>
        </p:txBody>
      </p:sp>
      <p:sp>
        <p:nvSpPr>
          <p:cNvPr id="5" name="Textplatzhalter 17"/>
          <p:cNvSpPr>
            <a:spLocks noGrp="1"/>
          </p:cNvSpPr>
          <p:nvPr>
            <p:ph type="body" sz="quarter" idx="11" hasCustomPrompt="1"/>
          </p:nvPr>
        </p:nvSpPr>
        <p:spPr bwMode="gray">
          <a:xfrm>
            <a:off x="2639616" y="3137160"/>
            <a:ext cx="9144397" cy="677108"/>
          </a:xfrm>
        </p:spPr>
        <p:txBody>
          <a:bodyPr wrap="square" anchor="b" anchorCtr="0">
            <a:spAutoFit/>
          </a:bodyPr>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4400" b="1">
                <a:solidFill>
                  <a:schemeClr val="accent1"/>
                </a:solidFill>
              </a:defRPr>
            </a:lvl1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チャプタータイトルチャプタータイトル</a:t>
            </a:r>
            <a:endParaRPr lang="en-US" altLang="ja-JP" noProof="0" dirty="0"/>
          </a:p>
        </p:txBody>
      </p:sp>
      <p:grpSp>
        <p:nvGrpSpPr>
          <p:cNvPr id="25" name="グループ化 24"/>
          <p:cNvGrpSpPr/>
          <p:nvPr userDrawn="1"/>
        </p:nvGrpSpPr>
        <p:grpSpPr>
          <a:xfrm>
            <a:off x="-100749" y="-82436"/>
            <a:ext cx="12360988" cy="7022872"/>
            <a:chOff x="-100749" y="-82436"/>
            <a:chExt cx="12360988" cy="7022872"/>
          </a:xfrm>
        </p:grpSpPr>
        <p:grpSp>
          <p:nvGrpSpPr>
            <p:cNvPr id="26" name="Gruppieren 31"/>
            <p:cNvGrpSpPr/>
            <p:nvPr userDrawn="1"/>
          </p:nvGrpSpPr>
          <p:grpSpPr bwMode="gray">
            <a:xfrm>
              <a:off x="407368" y="6868436"/>
              <a:ext cx="11377264" cy="72000"/>
              <a:chOff x="407368" y="0"/>
              <a:chExt cx="11377264" cy="108000"/>
            </a:xfrm>
          </p:grpSpPr>
          <p:sp>
            <p:nvSpPr>
              <p:cNvPr id="38" name="Freihandform 32"/>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Freihandform 33"/>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reihandform 34"/>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Freihandform 35"/>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7" name="Gruppieren 30"/>
            <p:cNvGrpSpPr/>
            <p:nvPr userDrawn="1"/>
          </p:nvGrpSpPr>
          <p:grpSpPr bwMode="gray">
            <a:xfrm>
              <a:off x="391113" y="-82436"/>
              <a:ext cx="11377264" cy="72000"/>
              <a:chOff x="407368" y="0"/>
              <a:chExt cx="11377264" cy="108000"/>
            </a:xfrm>
          </p:grpSpPr>
          <p:sp>
            <p:nvSpPr>
              <p:cNvPr id="34" name="Freihandform 26"/>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reihandform 27"/>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ihandform 28"/>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reihandform 29"/>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8" name="グループ化 27"/>
            <p:cNvGrpSpPr/>
            <p:nvPr userDrawn="1"/>
          </p:nvGrpSpPr>
          <p:grpSpPr>
            <a:xfrm>
              <a:off x="-100749" y="1216200"/>
              <a:ext cx="72000" cy="4985108"/>
              <a:chOff x="-84494" y="1216200"/>
              <a:chExt cx="72000" cy="4985108"/>
            </a:xfrm>
          </p:grpSpPr>
          <p:sp>
            <p:nvSpPr>
              <p:cNvPr id="32" name="Freihandform 37"/>
              <p:cNvSpPr/>
              <p:nvPr userDrawn="1"/>
            </p:nvSpPr>
            <p:spPr bwMode="gray">
              <a:xfrm rot="5400000">
                <a:off x="-48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ihandform 38"/>
              <p:cNvSpPr/>
              <p:nvPr userDrawn="1"/>
            </p:nvSpPr>
            <p:spPr bwMode="gray">
              <a:xfrm rot="5400000">
                <a:off x="-48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グループ化 28"/>
            <p:cNvGrpSpPr/>
            <p:nvPr userDrawn="1"/>
          </p:nvGrpSpPr>
          <p:grpSpPr>
            <a:xfrm>
              <a:off x="12188239" y="1216200"/>
              <a:ext cx="72000" cy="4985108"/>
              <a:chOff x="12204494" y="1216200"/>
              <a:chExt cx="72000" cy="4985108"/>
            </a:xfrm>
          </p:grpSpPr>
          <p:sp>
            <p:nvSpPr>
              <p:cNvPr id="30" name="Freihandform 42"/>
              <p:cNvSpPr/>
              <p:nvPr userDrawn="1"/>
            </p:nvSpPr>
            <p:spPr bwMode="gray">
              <a:xfrm rot="5400000">
                <a:off x="12240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ihandform 43"/>
              <p:cNvSpPr/>
              <p:nvPr userDrawn="1"/>
            </p:nvSpPr>
            <p:spPr bwMode="gray">
              <a:xfrm rot="5400000">
                <a:off x="12240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3030356193"/>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タイトルとテキスト">
    <p:spTree>
      <p:nvGrpSpPr>
        <p:cNvPr id="1" name=""/>
        <p:cNvGrpSpPr/>
        <p:nvPr/>
      </p:nvGrpSpPr>
      <p:grpSpPr>
        <a:xfrm>
          <a:off x="0" y="0"/>
          <a:ext cx="0" cy="0"/>
          <a:chOff x="0" y="0"/>
          <a:chExt cx="0" cy="0"/>
        </a:xfrm>
      </p:grpSpPr>
      <p:sp>
        <p:nvSpPr>
          <p:cNvPr id="6" name="テキスト プレースホルダー 5">
            <a:extLst>
              <a:ext uri="{FF2B5EF4-FFF2-40B4-BE49-F238E27FC236}">
                <a16:creationId xmlns:a16="http://schemas.microsoft.com/office/drawing/2014/main" id="{3484F8BD-15C6-4D86-8815-87E9D27D67E0}"/>
              </a:ext>
            </a:extLst>
          </p:cNvPr>
          <p:cNvSpPr>
            <a:spLocks noGrp="1"/>
          </p:cNvSpPr>
          <p:nvPr>
            <p:ph type="body" sz="quarter" idx="14" hasCustomPrompt="1"/>
          </p:nvPr>
        </p:nvSpPr>
        <p:spPr>
          <a:xfrm>
            <a:off x="406400" y="1177200"/>
            <a:ext cx="11376000" cy="4464000"/>
          </a:xfrm>
        </p:spPr>
        <p:txBody>
          <a:bodyPr/>
          <a:lstStyle>
            <a:lvl1pPr marL="0" indent="0">
              <a:spcBef>
                <a:spcPts val="1400"/>
              </a:spcBef>
              <a:buFontTx/>
              <a:buNone/>
              <a:defRPr sz="1800" b="1"/>
            </a:lvl1pPr>
            <a:lvl2pPr marL="0" indent="0">
              <a:spcBef>
                <a:spcPts val="1000"/>
              </a:spcBef>
              <a:buFontTx/>
              <a:buNone/>
              <a:defRPr sz="1800"/>
            </a:lvl2pPr>
            <a:lvl3pPr marL="177800" indent="-174625">
              <a:spcBef>
                <a:spcPts val="600"/>
              </a:spcBef>
              <a:buClr>
                <a:schemeClr val="accent1"/>
              </a:buClr>
              <a:buFont typeface="Wingdings" panose="05000000000000000000" pitchFamily="2" charset="2"/>
              <a:buChar char=""/>
              <a:defRPr/>
            </a:lvl3pPr>
            <a:lvl4pPr marL="444500" indent="-285750">
              <a:spcBef>
                <a:spcPts val="300"/>
              </a:spcBef>
              <a:buFont typeface="Arial" panose="020B0604020202020204" pitchFamily="34" charset="0"/>
              <a:buChar char="–"/>
              <a:defRPr sz="1600" b="0"/>
            </a:lvl4pPr>
            <a:lvl5pPr marL="723900" indent="-285750">
              <a:spcBef>
                <a:spcPts val="300"/>
              </a:spcBef>
              <a:buFont typeface="Arial" panose="020B0604020202020204" pitchFamily="34" charset="0"/>
              <a:buChar char="–"/>
              <a:defRPr sz="1600"/>
            </a:lvl5pPr>
          </a:lstStyle>
          <a:p>
            <a:pPr lvl="0"/>
            <a:r>
              <a:rPr kumimoji="1" lang="ja-JP" altLang="en-US" dirty="0"/>
              <a:t>見出し</a:t>
            </a:r>
            <a:r>
              <a:rPr kumimoji="1" lang="en-US" altLang="ja-JP" dirty="0"/>
              <a:t>1:</a:t>
            </a:r>
            <a:r>
              <a:rPr kumimoji="1" lang="ja-JP" altLang="en-US" dirty="0"/>
              <a:t>サブヘッドラインサブヘッドライン</a:t>
            </a:r>
          </a:p>
          <a:p>
            <a:pPr lvl="1"/>
            <a:r>
              <a:rPr kumimoji="1" lang="ja-JP" altLang="en-US" dirty="0"/>
              <a:t>見出し</a:t>
            </a:r>
            <a:r>
              <a:rPr kumimoji="1" lang="en-US" altLang="ja-JP" dirty="0"/>
              <a:t>2: </a:t>
            </a:r>
            <a:r>
              <a:rPr kumimoji="1" lang="ja-JP" altLang="en-US" dirty="0"/>
              <a:t>本文テキスト本文テキスト本文テキスト</a:t>
            </a:r>
          </a:p>
          <a:p>
            <a:pPr lvl="2"/>
            <a:r>
              <a:rPr kumimoji="1" lang="ja-JP" altLang="en-US" dirty="0"/>
              <a:t>見出し</a:t>
            </a:r>
            <a:r>
              <a:rPr kumimoji="1" lang="en-US" altLang="ja-JP" dirty="0"/>
              <a:t>3: </a:t>
            </a:r>
            <a:r>
              <a:rPr kumimoji="1" lang="ja-JP" altLang="en-US" dirty="0"/>
              <a:t>本文テキスト本文テキスト本文テキスト</a:t>
            </a:r>
          </a:p>
          <a:p>
            <a:pPr lvl="3"/>
            <a:r>
              <a:rPr kumimoji="1" lang="ja-JP" altLang="en-US" dirty="0"/>
              <a:t>見出し</a:t>
            </a:r>
            <a:r>
              <a:rPr kumimoji="1" lang="en-US" altLang="ja-JP" dirty="0"/>
              <a:t>4: </a:t>
            </a:r>
            <a:r>
              <a:rPr kumimoji="1" lang="ja-JP" altLang="en-US" dirty="0"/>
              <a:t>本文テキスト本文テキスト本文テキスト</a:t>
            </a:r>
          </a:p>
          <a:p>
            <a:pPr lvl="4"/>
            <a:r>
              <a:rPr kumimoji="1" lang="ja-JP" altLang="en-US" dirty="0"/>
              <a:t>見出し</a:t>
            </a:r>
            <a:r>
              <a:rPr kumimoji="1" lang="en-US" altLang="ja-JP" dirty="0"/>
              <a:t>5: </a:t>
            </a:r>
            <a:r>
              <a:rPr kumimoji="1" lang="ja-JP" altLang="en-US" dirty="0"/>
              <a:t>本文テキスト本文テキスト本文テキスト</a:t>
            </a:r>
          </a:p>
        </p:txBody>
      </p:sp>
      <p:graphicFrame>
        <p:nvGraphicFramePr>
          <p:cNvPr id="4" name="Objekt 3" hidden="1"/>
          <p:cNvGraphicFramePr>
            <a:graphicFrameLocks noChangeAspect="1"/>
          </p:cNvGraphicFramePr>
          <p:nvPr userDrawn="1">
            <p:custDataLst>
              <p:tags r:id="rId2"/>
            </p:custDataLst>
            <p:extLst>
              <p:ext uri="{D42A27DB-BD31-4B8C-83A1-F6EECF244321}">
                <p14:modId xmlns:p14="http://schemas.microsoft.com/office/powerpoint/2010/main" val="40782808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66" name="think-cell Folie" r:id="rId5" imgW="344" imgH="345" progId="TCLayout.ActiveDocument.1">
                  <p:embed/>
                </p:oleObj>
              </mc:Choice>
              <mc:Fallback>
                <p:oleObj name="think-cell Folie" r:id="rId5" imgW="344" imgH="34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hteck 2" hidden="1"/>
          <p:cNvSpPr/>
          <p:nvPr userDrawn="1">
            <p:custDataLst>
              <p:tags r:id="rId3"/>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marL="0" lvl="0" indent="0" algn="l" eaLnBrk="1">
              <a:lnSpc>
                <a:spcPct val="90000"/>
              </a:lnSpc>
              <a:spcBef>
                <a:spcPct val="0"/>
              </a:spcBef>
              <a:spcAft>
                <a:spcPct val="0"/>
              </a:spcAft>
              <a:buClr>
                <a:schemeClr val="accent1"/>
              </a:buClr>
              <a:buFontTx/>
              <a:buNone/>
            </a:pPr>
            <a:endParaRPr lang="en-US" sz="2800" b="1" i="0" baseline="0" dirty="0">
              <a:solidFill>
                <a:schemeClr val="tx1"/>
              </a:solidFill>
              <a:latin typeface="Arial" panose="020B0604020202020204" pitchFamily="34" charset="0"/>
              <a:ea typeface="+mj-ea"/>
              <a:cs typeface="+mj-cs"/>
              <a:sym typeface="Arial" panose="020B0604020202020204" pitchFamily="34" charset="0"/>
            </a:endParaRPr>
          </a:p>
        </p:txBody>
      </p:sp>
      <p:sp>
        <p:nvSpPr>
          <p:cNvPr id="2" name="Titel 1"/>
          <p:cNvSpPr>
            <a:spLocks noGrp="1"/>
          </p:cNvSpPr>
          <p:nvPr>
            <p:ph type="title" hasCustomPrompt="1"/>
          </p:nvPr>
        </p:nvSpPr>
        <p:spPr bwMode="gray">
          <a:xfrm>
            <a:off x="407193" y="404664"/>
            <a:ext cx="11375825" cy="387798"/>
          </a:xfrm>
          <a:prstGeom prst="rect">
            <a:avLst/>
          </a:prstGeom>
        </p:spPr>
        <p:txBody>
          <a:bodyPr/>
          <a:lstStyle/>
          <a:p>
            <a:r>
              <a:rPr lang="ja-JP" altLang="en-US" noProof="0" dirty="0"/>
              <a:t>スライドタイトルスライドタイトルスライドタイトル</a:t>
            </a:r>
            <a:endParaRPr lang="en-US" noProof="0" dirty="0"/>
          </a:p>
        </p:txBody>
      </p:sp>
      <p:sp>
        <p:nvSpPr>
          <p:cNvPr id="5" name="フッター プレースホルダー 4">
            <a:extLst>
              <a:ext uri="{FF2B5EF4-FFF2-40B4-BE49-F238E27FC236}">
                <a16:creationId xmlns:a16="http://schemas.microsoft.com/office/drawing/2014/main" id="{31B038F2-FB38-432B-8AE2-E0B5A799DC4D}"/>
              </a:ext>
            </a:extLst>
          </p:cNvPr>
          <p:cNvSpPr>
            <a:spLocks noGrp="1"/>
          </p:cNvSpPr>
          <p:nvPr>
            <p:ph type="ftr" sz="quarter" idx="15"/>
          </p:nvPr>
        </p:nvSpPr>
        <p:spPr/>
        <p:txBody>
          <a:bodyPr/>
          <a:lstStyle/>
          <a:p>
            <a:r>
              <a:rPr kumimoji="1" lang="pt-BR" altLang="ja-JP" smtClean="0"/>
              <a:t>No data copy / No data transfer permitted</a:t>
            </a:r>
            <a:endParaRPr kumimoji="1" lang="ja-JP" altLang="en-US" dirty="0"/>
          </a:p>
        </p:txBody>
      </p:sp>
      <p:sp>
        <p:nvSpPr>
          <p:cNvPr id="10" name="テキスト プレースホルダー 9">
            <a:extLst>
              <a:ext uri="{FF2B5EF4-FFF2-40B4-BE49-F238E27FC236}">
                <a16:creationId xmlns:a16="http://schemas.microsoft.com/office/drawing/2014/main" id="{819DA3A2-3882-4474-BE26-AB5D34B621D1}"/>
              </a:ext>
            </a:extLst>
          </p:cNvPr>
          <p:cNvSpPr>
            <a:spLocks noGrp="1"/>
          </p:cNvSpPr>
          <p:nvPr>
            <p:ph type="body" sz="quarter" idx="17" hasCustomPrompt="1"/>
          </p:nvPr>
        </p:nvSpPr>
        <p:spPr>
          <a:xfrm>
            <a:off x="407988" y="6046508"/>
            <a:ext cx="11376000" cy="154800"/>
          </a:xfrm>
        </p:spPr>
        <p:txBody>
          <a:bodyPr tIns="0" bIns="0" anchor="b" anchorCtr="0"/>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1000" b="0">
                <a:latin typeface="+mn-lt"/>
                <a:ea typeface="+mn-ea"/>
              </a:defRPr>
            </a:lvl1pPr>
            <a:lvl2pPr>
              <a:defRPr sz="1600">
                <a:latin typeface="+mn-lt"/>
                <a:ea typeface="+mn-ea"/>
              </a:defRPr>
            </a:lvl2pPr>
            <a:lvl3pPr>
              <a:defRPr sz="1600">
                <a:latin typeface="+mn-lt"/>
                <a:ea typeface="+mn-ea"/>
              </a:defRPr>
            </a:lvl3pPr>
            <a:lvl4pPr>
              <a:defRPr sz="1600">
                <a:latin typeface="+mn-lt"/>
                <a:ea typeface="+mn-ea"/>
              </a:defRPr>
            </a:lvl4pPr>
            <a:lvl5pPr>
              <a:defRPr sz="1600">
                <a:latin typeface="+mn-lt"/>
                <a:ea typeface="+mn-ea"/>
              </a:defRPr>
            </a:lvl5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出典元や注釈のテキスト出典元や注釈のテキスト</a:t>
            </a:r>
            <a:endParaRPr lang="en-US" altLang="ja-JP" noProof="0" dirty="0"/>
          </a:p>
        </p:txBody>
      </p:sp>
    </p:spTree>
    <p:extLst>
      <p:ext uri="{BB962C8B-B14F-4D97-AF65-F5344CB8AC3E}">
        <p14:creationId xmlns:p14="http://schemas.microsoft.com/office/powerpoint/2010/main" val="1888142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2"/>
            </p:custDataLst>
            <p:extLst>
              <p:ext uri="{D42A27DB-BD31-4B8C-83A1-F6EECF244321}">
                <p14:modId xmlns:p14="http://schemas.microsoft.com/office/powerpoint/2010/main" val="17256990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410" name="think-cell Folie" r:id="rId5" imgW="344" imgH="345" progId="TCLayout.ActiveDocument.1">
                  <p:embed/>
                </p:oleObj>
              </mc:Choice>
              <mc:Fallback>
                <p:oleObj name="think-cell Folie" r:id="rId5" imgW="344" imgH="34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hteck 2" hidden="1"/>
          <p:cNvSpPr/>
          <p:nvPr userDrawn="1">
            <p:custDataLst>
              <p:tags r:id="rId3"/>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marL="0" lvl="0" indent="0" algn="l" eaLnBrk="1">
              <a:lnSpc>
                <a:spcPct val="90000"/>
              </a:lnSpc>
              <a:spcBef>
                <a:spcPct val="0"/>
              </a:spcBef>
              <a:spcAft>
                <a:spcPct val="0"/>
              </a:spcAft>
              <a:buClr>
                <a:schemeClr val="accent1"/>
              </a:buClr>
              <a:buFontTx/>
              <a:buNone/>
            </a:pPr>
            <a:endParaRPr lang="en-US" sz="2800" b="1" i="0" baseline="0" dirty="0">
              <a:solidFill>
                <a:schemeClr val="tx1"/>
              </a:solidFill>
              <a:latin typeface="Arial" panose="020B0604020202020204" pitchFamily="34" charset="0"/>
              <a:ea typeface="+mj-ea"/>
              <a:cs typeface="+mj-cs"/>
              <a:sym typeface="Arial" panose="020B0604020202020204" pitchFamily="34" charset="0"/>
            </a:endParaRPr>
          </a:p>
        </p:txBody>
      </p:sp>
      <p:sp>
        <p:nvSpPr>
          <p:cNvPr id="2" name="Titel 1"/>
          <p:cNvSpPr>
            <a:spLocks noGrp="1"/>
          </p:cNvSpPr>
          <p:nvPr>
            <p:ph type="title" hasCustomPrompt="1"/>
          </p:nvPr>
        </p:nvSpPr>
        <p:spPr bwMode="gray">
          <a:xfrm>
            <a:off x="407193" y="404664"/>
            <a:ext cx="11375825" cy="387798"/>
          </a:xfrm>
          <a:prstGeom prst="rect">
            <a:avLst/>
          </a:prstGeom>
        </p:spPr>
        <p:txBody>
          <a:bodyPr/>
          <a:lstStyle/>
          <a:p>
            <a:r>
              <a:rPr lang="ja-JP" altLang="en-US" noProof="0" dirty="0"/>
              <a:t>スライドタイトルスライドタイトルスライドタイトル</a:t>
            </a:r>
            <a:endParaRPr lang="en-US" noProof="0" dirty="0"/>
          </a:p>
        </p:txBody>
      </p:sp>
      <p:sp>
        <p:nvSpPr>
          <p:cNvPr id="8" name="Textplatzhalter 7"/>
          <p:cNvSpPr>
            <a:spLocks noGrp="1"/>
          </p:cNvSpPr>
          <p:nvPr>
            <p:ph type="body" sz="quarter" idx="13" hasCustomPrompt="1"/>
          </p:nvPr>
        </p:nvSpPr>
        <p:spPr bwMode="gray">
          <a:xfrm>
            <a:off x="406401" y="1177200"/>
            <a:ext cx="11377612" cy="276999"/>
          </a:xfrm>
        </p:spPr>
        <p:txBody>
          <a:bodyPr>
            <a:spAutoFit/>
          </a:bodyPr>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1800" b="1" baseline="0"/>
            </a:lvl1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グラフタイトルグラフタイトルグラフタイトル</a:t>
            </a:r>
            <a:endParaRPr lang="en-US" altLang="ja-JP" noProof="0" dirty="0"/>
          </a:p>
        </p:txBody>
      </p:sp>
      <p:sp>
        <p:nvSpPr>
          <p:cNvPr id="9" name="Textplatzhalter 7"/>
          <p:cNvSpPr>
            <a:spLocks noGrp="1"/>
          </p:cNvSpPr>
          <p:nvPr>
            <p:ph type="body" sz="quarter" idx="14" hasCustomPrompt="1"/>
          </p:nvPr>
        </p:nvSpPr>
        <p:spPr bwMode="gray">
          <a:xfrm>
            <a:off x="406401" y="1598400"/>
            <a:ext cx="11377612" cy="246221"/>
          </a:xfrm>
        </p:spPr>
        <p:txBody>
          <a:bodyPr>
            <a:spAutoFit/>
          </a:bodyPr>
          <a:lstStyle>
            <a:lvl1pPr marL="0" indent="0">
              <a:spcBef>
                <a:spcPts val="0"/>
              </a:spcBef>
              <a:buNone/>
              <a:defRPr sz="1600" b="0"/>
            </a:lvl1pPr>
          </a:lstStyle>
          <a:p>
            <a:pPr lvl="0"/>
            <a:r>
              <a:rPr lang="en-US" noProof="0" dirty="0"/>
              <a:t>Placeholder for the value unit</a:t>
            </a:r>
          </a:p>
        </p:txBody>
      </p:sp>
      <p:sp>
        <p:nvSpPr>
          <p:cNvPr id="10" name="Diagrammplatzhalter 9"/>
          <p:cNvSpPr>
            <a:spLocks noGrp="1"/>
          </p:cNvSpPr>
          <p:nvPr>
            <p:ph type="chart" sz="quarter" idx="15" hasCustomPrompt="1"/>
          </p:nvPr>
        </p:nvSpPr>
        <p:spPr bwMode="gray">
          <a:xfrm>
            <a:off x="407988" y="1845248"/>
            <a:ext cx="11374437" cy="3816000"/>
          </a:xfrm>
        </p:spPr>
        <p:txBody>
          <a:bodyPr lIns="36000" tIns="36000"/>
          <a:lstStyle>
            <a:lvl1pPr marL="0" indent="0">
              <a:spcBef>
                <a:spcPts val="0"/>
              </a:spcBef>
              <a:buNone/>
              <a:defRPr sz="1400" b="0"/>
            </a:lvl1pPr>
          </a:lstStyle>
          <a:p>
            <a:r>
              <a:rPr lang="en-US" noProof="0" dirty="0"/>
              <a:t>Chart</a:t>
            </a:r>
          </a:p>
        </p:txBody>
      </p:sp>
      <p:sp>
        <p:nvSpPr>
          <p:cNvPr id="4" name="フッター プレースホルダー 3">
            <a:extLst>
              <a:ext uri="{FF2B5EF4-FFF2-40B4-BE49-F238E27FC236}">
                <a16:creationId xmlns:a16="http://schemas.microsoft.com/office/drawing/2014/main" id="{BCDCB285-C9EB-461D-9ED9-27932EBDA21F}"/>
              </a:ext>
            </a:extLst>
          </p:cNvPr>
          <p:cNvSpPr>
            <a:spLocks noGrp="1"/>
          </p:cNvSpPr>
          <p:nvPr>
            <p:ph type="ftr" sz="quarter" idx="16"/>
          </p:nvPr>
        </p:nvSpPr>
        <p:spPr/>
        <p:txBody>
          <a:bodyPr/>
          <a:lstStyle/>
          <a:p>
            <a:r>
              <a:rPr kumimoji="1" lang="pt-BR" altLang="ja-JP" smtClean="0"/>
              <a:t>No data copy / No data transfer permitted</a:t>
            </a:r>
            <a:endParaRPr kumimoji="1" lang="ja-JP" altLang="en-US" dirty="0"/>
          </a:p>
        </p:txBody>
      </p:sp>
      <p:sp>
        <p:nvSpPr>
          <p:cNvPr id="11" name="テキスト プレースホルダー 9">
            <a:extLst>
              <a:ext uri="{FF2B5EF4-FFF2-40B4-BE49-F238E27FC236}">
                <a16:creationId xmlns:a16="http://schemas.microsoft.com/office/drawing/2014/main" id="{E1AD6FAE-39D3-443E-9F76-3DEEF2CF77CC}"/>
              </a:ext>
            </a:extLst>
          </p:cNvPr>
          <p:cNvSpPr>
            <a:spLocks noGrp="1"/>
          </p:cNvSpPr>
          <p:nvPr>
            <p:ph type="body" sz="quarter" idx="18" hasCustomPrompt="1"/>
          </p:nvPr>
        </p:nvSpPr>
        <p:spPr>
          <a:xfrm>
            <a:off x="407988" y="6046508"/>
            <a:ext cx="11376000" cy="154800"/>
          </a:xfrm>
        </p:spPr>
        <p:txBody>
          <a:bodyPr tIns="0" bIns="0" anchor="b" anchorCtr="0"/>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1000" b="0">
                <a:latin typeface="+mn-lt"/>
                <a:ea typeface="+mn-ea"/>
              </a:defRPr>
            </a:lvl1pPr>
            <a:lvl2pPr>
              <a:defRPr sz="1600">
                <a:latin typeface="+mn-lt"/>
                <a:ea typeface="+mn-ea"/>
              </a:defRPr>
            </a:lvl2pPr>
            <a:lvl3pPr>
              <a:defRPr sz="1600">
                <a:latin typeface="+mn-lt"/>
                <a:ea typeface="+mn-ea"/>
              </a:defRPr>
            </a:lvl3pPr>
            <a:lvl4pPr>
              <a:defRPr sz="1600">
                <a:latin typeface="+mn-lt"/>
                <a:ea typeface="+mn-ea"/>
              </a:defRPr>
            </a:lvl4pPr>
            <a:lvl5pPr>
              <a:defRPr sz="1600">
                <a:latin typeface="+mn-lt"/>
                <a:ea typeface="+mn-ea"/>
              </a:defRPr>
            </a:lvl5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出典元や注釈のテキスト出典元や注釈のテキスト</a:t>
            </a:r>
            <a:endParaRPr lang="en-US" altLang="ja-JP" noProof="0" dirty="0"/>
          </a:p>
        </p:txBody>
      </p:sp>
    </p:spTree>
    <p:extLst>
      <p:ext uri="{BB962C8B-B14F-4D97-AF65-F5344CB8AC3E}">
        <p14:creationId xmlns:p14="http://schemas.microsoft.com/office/powerpoint/2010/main" val="1748693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つのコンテンツ">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2"/>
            </p:custDataLst>
            <p:extLst>
              <p:ext uri="{D42A27DB-BD31-4B8C-83A1-F6EECF244321}">
                <p14:modId xmlns:p14="http://schemas.microsoft.com/office/powerpoint/2010/main" val="31754718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434" name="think-cell Folie" r:id="rId5" imgW="344" imgH="345" progId="TCLayout.ActiveDocument.1">
                  <p:embed/>
                </p:oleObj>
              </mc:Choice>
              <mc:Fallback>
                <p:oleObj name="think-cell Folie" r:id="rId5" imgW="344" imgH="34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hteck 2" hidden="1"/>
          <p:cNvSpPr/>
          <p:nvPr userDrawn="1">
            <p:custDataLst>
              <p:tags r:id="rId3"/>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marL="0" lvl="0" indent="0" algn="l" eaLnBrk="1">
              <a:lnSpc>
                <a:spcPct val="90000"/>
              </a:lnSpc>
              <a:spcBef>
                <a:spcPct val="0"/>
              </a:spcBef>
              <a:spcAft>
                <a:spcPct val="0"/>
              </a:spcAft>
              <a:buClr>
                <a:schemeClr val="accent1"/>
              </a:buClr>
              <a:buFontTx/>
              <a:buNone/>
            </a:pPr>
            <a:endParaRPr lang="en-US" sz="2800" b="1" i="0" baseline="0" dirty="0">
              <a:solidFill>
                <a:schemeClr val="tx1"/>
              </a:solidFill>
              <a:latin typeface="Arial" panose="020B0604020202020204" pitchFamily="34" charset="0"/>
              <a:ea typeface="+mj-ea"/>
              <a:cs typeface="+mj-cs"/>
              <a:sym typeface="Arial" panose="020B0604020202020204" pitchFamily="34" charset="0"/>
            </a:endParaRPr>
          </a:p>
        </p:txBody>
      </p:sp>
      <p:sp>
        <p:nvSpPr>
          <p:cNvPr id="2" name="Titel 1"/>
          <p:cNvSpPr>
            <a:spLocks noGrp="1"/>
          </p:cNvSpPr>
          <p:nvPr>
            <p:ph type="title" hasCustomPrompt="1"/>
          </p:nvPr>
        </p:nvSpPr>
        <p:spPr bwMode="gray">
          <a:xfrm>
            <a:off x="407193" y="403200"/>
            <a:ext cx="11375825" cy="387798"/>
          </a:xfrm>
          <a:prstGeom prst="rect">
            <a:avLst/>
          </a:prstGeom>
        </p:spPr>
        <p:txBody>
          <a:bodyPr/>
          <a:lstStyle/>
          <a:p>
            <a:r>
              <a:rPr lang="ja-JP" altLang="en-US" noProof="0" dirty="0"/>
              <a:t>スライドタイトルスライドタイトルスライドタイトル</a:t>
            </a:r>
            <a:endParaRPr lang="en-US" noProof="0" dirty="0"/>
          </a:p>
        </p:txBody>
      </p:sp>
      <p:sp>
        <p:nvSpPr>
          <p:cNvPr id="8" name="Textplatzhalter 7"/>
          <p:cNvSpPr>
            <a:spLocks noGrp="1"/>
          </p:cNvSpPr>
          <p:nvPr>
            <p:ph type="body" sz="quarter" idx="13" hasCustomPrompt="1"/>
          </p:nvPr>
        </p:nvSpPr>
        <p:spPr bwMode="gray">
          <a:xfrm>
            <a:off x="406401" y="1177200"/>
            <a:ext cx="5544000" cy="276999"/>
          </a:xfrm>
        </p:spPr>
        <p:txBody>
          <a:bodyPr>
            <a:spAutoFit/>
          </a:bodyPr>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1800" b="1"/>
            </a:lvl1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グラフタイトルグラフタイトル</a:t>
            </a:r>
            <a:endParaRPr lang="en-US" altLang="ja-JP" noProof="0" dirty="0"/>
          </a:p>
        </p:txBody>
      </p:sp>
      <p:sp>
        <p:nvSpPr>
          <p:cNvPr id="9" name="Textplatzhalter 7"/>
          <p:cNvSpPr>
            <a:spLocks noGrp="1"/>
          </p:cNvSpPr>
          <p:nvPr>
            <p:ph type="body" sz="quarter" idx="14" hasCustomPrompt="1"/>
          </p:nvPr>
        </p:nvSpPr>
        <p:spPr bwMode="gray">
          <a:xfrm>
            <a:off x="406401" y="1490400"/>
            <a:ext cx="5544000" cy="246221"/>
          </a:xfrm>
        </p:spPr>
        <p:txBody>
          <a:bodyPr>
            <a:spAutoFit/>
          </a:bodyPr>
          <a:lstStyle>
            <a:lvl1pPr marL="0" indent="0">
              <a:spcBef>
                <a:spcPts val="0"/>
              </a:spcBef>
              <a:buNone/>
              <a:defRPr sz="1600" b="0"/>
            </a:lvl1pPr>
          </a:lstStyle>
          <a:p>
            <a:pPr lvl="0"/>
            <a:r>
              <a:rPr lang="en-US" noProof="0" dirty="0"/>
              <a:t>Placeholder for the value unit</a:t>
            </a:r>
          </a:p>
        </p:txBody>
      </p:sp>
      <p:sp>
        <p:nvSpPr>
          <p:cNvPr id="10" name="Diagrammplatzhalter 9"/>
          <p:cNvSpPr>
            <a:spLocks noGrp="1"/>
          </p:cNvSpPr>
          <p:nvPr>
            <p:ph type="chart" sz="quarter" idx="15" hasCustomPrompt="1"/>
          </p:nvPr>
        </p:nvSpPr>
        <p:spPr bwMode="gray">
          <a:xfrm>
            <a:off x="407989" y="1825200"/>
            <a:ext cx="5543550" cy="3816000"/>
          </a:xfrm>
        </p:spPr>
        <p:txBody>
          <a:bodyPr lIns="36000" tIns="36000"/>
          <a:lstStyle>
            <a:lvl1pPr marL="0" indent="0">
              <a:spcBef>
                <a:spcPts val="0"/>
              </a:spcBef>
              <a:buNone/>
              <a:defRPr sz="1400" b="0"/>
            </a:lvl1pPr>
          </a:lstStyle>
          <a:p>
            <a:r>
              <a:rPr lang="en-US" noProof="0" dirty="0"/>
              <a:t>Chart</a:t>
            </a:r>
          </a:p>
        </p:txBody>
      </p:sp>
      <p:sp>
        <p:nvSpPr>
          <p:cNvPr id="12" name="Textplatzhalter 7"/>
          <p:cNvSpPr>
            <a:spLocks noGrp="1"/>
          </p:cNvSpPr>
          <p:nvPr>
            <p:ph type="body" sz="quarter" idx="17" hasCustomPrompt="1"/>
          </p:nvPr>
        </p:nvSpPr>
        <p:spPr bwMode="gray">
          <a:xfrm>
            <a:off x="6239018" y="1177200"/>
            <a:ext cx="5544000" cy="276999"/>
          </a:xfrm>
        </p:spPr>
        <p:txBody>
          <a:bodyPr>
            <a:spAutoFit/>
          </a:bodyPr>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1800" b="1"/>
            </a:lvl1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グラフタイトルグラフタイトル</a:t>
            </a:r>
            <a:endParaRPr lang="en-US" altLang="ja-JP" noProof="0" dirty="0"/>
          </a:p>
        </p:txBody>
      </p:sp>
      <p:sp>
        <p:nvSpPr>
          <p:cNvPr id="13" name="Textplatzhalter 7"/>
          <p:cNvSpPr>
            <a:spLocks noGrp="1"/>
          </p:cNvSpPr>
          <p:nvPr>
            <p:ph type="body" sz="quarter" idx="18" hasCustomPrompt="1"/>
          </p:nvPr>
        </p:nvSpPr>
        <p:spPr bwMode="gray">
          <a:xfrm>
            <a:off x="6239018" y="1490400"/>
            <a:ext cx="5544000" cy="246221"/>
          </a:xfrm>
        </p:spPr>
        <p:txBody>
          <a:bodyPr>
            <a:spAutoFit/>
          </a:bodyPr>
          <a:lstStyle>
            <a:lvl1pPr marL="0" indent="0">
              <a:spcBef>
                <a:spcPts val="0"/>
              </a:spcBef>
              <a:buNone/>
              <a:defRPr sz="1600" b="0"/>
            </a:lvl1pPr>
          </a:lstStyle>
          <a:p>
            <a:pPr lvl="0"/>
            <a:r>
              <a:rPr lang="en-US" noProof="0" dirty="0"/>
              <a:t>Placeholder for the value unit</a:t>
            </a:r>
          </a:p>
        </p:txBody>
      </p:sp>
      <p:sp>
        <p:nvSpPr>
          <p:cNvPr id="14" name="Diagrammplatzhalter 9"/>
          <p:cNvSpPr>
            <a:spLocks noGrp="1"/>
          </p:cNvSpPr>
          <p:nvPr>
            <p:ph type="chart" sz="quarter" idx="19" hasCustomPrompt="1"/>
          </p:nvPr>
        </p:nvSpPr>
        <p:spPr bwMode="gray">
          <a:xfrm>
            <a:off x="6239468" y="1825200"/>
            <a:ext cx="5543550" cy="3816000"/>
          </a:xfrm>
        </p:spPr>
        <p:txBody>
          <a:bodyPr lIns="36000" tIns="36000"/>
          <a:lstStyle>
            <a:lvl1pPr marL="0" indent="0">
              <a:spcBef>
                <a:spcPts val="0"/>
              </a:spcBef>
              <a:buNone/>
              <a:defRPr sz="1400" b="0"/>
            </a:lvl1pPr>
          </a:lstStyle>
          <a:p>
            <a:r>
              <a:rPr lang="en-US" noProof="0" dirty="0"/>
              <a:t>Chart</a:t>
            </a:r>
          </a:p>
        </p:txBody>
      </p:sp>
      <p:sp>
        <p:nvSpPr>
          <p:cNvPr id="4" name="フッター プレースホルダー 3">
            <a:extLst>
              <a:ext uri="{FF2B5EF4-FFF2-40B4-BE49-F238E27FC236}">
                <a16:creationId xmlns:a16="http://schemas.microsoft.com/office/drawing/2014/main" id="{90EA3CC3-5241-4019-878C-7E7823F2C2AE}"/>
              </a:ext>
            </a:extLst>
          </p:cNvPr>
          <p:cNvSpPr>
            <a:spLocks noGrp="1"/>
          </p:cNvSpPr>
          <p:nvPr>
            <p:ph type="ftr" sz="quarter" idx="20"/>
          </p:nvPr>
        </p:nvSpPr>
        <p:spPr/>
        <p:txBody>
          <a:bodyPr/>
          <a:lstStyle/>
          <a:p>
            <a:r>
              <a:rPr kumimoji="1" lang="pt-BR" altLang="ja-JP" smtClean="0"/>
              <a:t>No data copy / No data transfer permitted</a:t>
            </a:r>
            <a:endParaRPr kumimoji="1" lang="ja-JP" altLang="en-US" dirty="0"/>
          </a:p>
        </p:txBody>
      </p:sp>
      <p:sp>
        <p:nvSpPr>
          <p:cNvPr id="16" name="テキスト プレースホルダー 9">
            <a:extLst>
              <a:ext uri="{FF2B5EF4-FFF2-40B4-BE49-F238E27FC236}">
                <a16:creationId xmlns:a16="http://schemas.microsoft.com/office/drawing/2014/main" id="{E0DF7C50-2A1C-4149-B79E-1365A33041FA}"/>
              </a:ext>
            </a:extLst>
          </p:cNvPr>
          <p:cNvSpPr>
            <a:spLocks noGrp="1"/>
          </p:cNvSpPr>
          <p:nvPr>
            <p:ph type="body" sz="quarter" idx="22" hasCustomPrompt="1"/>
          </p:nvPr>
        </p:nvSpPr>
        <p:spPr>
          <a:xfrm>
            <a:off x="407988" y="6046508"/>
            <a:ext cx="5544000" cy="154800"/>
          </a:xfrm>
        </p:spPr>
        <p:txBody>
          <a:bodyPr tIns="0" bIns="0" anchor="b" anchorCtr="0"/>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1000" b="0">
                <a:latin typeface="+mn-lt"/>
                <a:ea typeface="+mn-ea"/>
              </a:defRPr>
            </a:lvl1pPr>
            <a:lvl2pPr>
              <a:defRPr sz="1600">
                <a:latin typeface="+mn-lt"/>
                <a:ea typeface="+mn-ea"/>
              </a:defRPr>
            </a:lvl2pPr>
            <a:lvl3pPr>
              <a:defRPr sz="1600">
                <a:latin typeface="+mn-lt"/>
                <a:ea typeface="+mn-ea"/>
              </a:defRPr>
            </a:lvl3pPr>
            <a:lvl4pPr>
              <a:defRPr sz="1600">
                <a:latin typeface="+mn-lt"/>
                <a:ea typeface="+mn-ea"/>
              </a:defRPr>
            </a:lvl4pPr>
            <a:lvl5pPr>
              <a:defRPr sz="1600">
                <a:latin typeface="+mn-lt"/>
                <a:ea typeface="+mn-ea"/>
              </a:defRPr>
            </a:lvl5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出典元や注釈のテキスト出典元や注釈のテキスト</a:t>
            </a:r>
            <a:endParaRPr lang="en-US" altLang="ja-JP" noProof="0" dirty="0"/>
          </a:p>
        </p:txBody>
      </p:sp>
      <p:sp>
        <p:nvSpPr>
          <p:cNvPr id="18" name="テキスト プレースホルダー 9">
            <a:extLst>
              <a:ext uri="{FF2B5EF4-FFF2-40B4-BE49-F238E27FC236}">
                <a16:creationId xmlns:a16="http://schemas.microsoft.com/office/drawing/2014/main" id="{D5A3D8F1-BD12-4715-9EF6-6B6904E46928}"/>
              </a:ext>
            </a:extLst>
          </p:cNvPr>
          <p:cNvSpPr>
            <a:spLocks noGrp="1"/>
          </p:cNvSpPr>
          <p:nvPr>
            <p:ph type="body" sz="quarter" idx="23" hasCustomPrompt="1"/>
          </p:nvPr>
        </p:nvSpPr>
        <p:spPr>
          <a:xfrm>
            <a:off x="6239018" y="6046508"/>
            <a:ext cx="5544000" cy="154800"/>
          </a:xfrm>
        </p:spPr>
        <p:txBody>
          <a:bodyPr tIns="0" bIns="0" anchor="b" anchorCtr="0"/>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1000" b="0">
                <a:latin typeface="+mn-lt"/>
                <a:ea typeface="+mn-ea"/>
              </a:defRPr>
            </a:lvl1pPr>
            <a:lvl2pPr>
              <a:defRPr sz="1600">
                <a:latin typeface="+mn-lt"/>
                <a:ea typeface="+mn-ea"/>
              </a:defRPr>
            </a:lvl2pPr>
            <a:lvl3pPr>
              <a:defRPr sz="1600">
                <a:latin typeface="+mn-lt"/>
                <a:ea typeface="+mn-ea"/>
              </a:defRPr>
            </a:lvl3pPr>
            <a:lvl4pPr>
              <a:defRPr sz="1600">
                <a:latin typeface="+mn-lt"/>
                <a:ea typeface="+mn-ea"/>
              </a:defRPr>
            </a:lvl4pPr>
            <a:lvl5pPr>
              <a:defRPr sz="1600">
                <a:latin typeface="+mn-lt"/>
                <a:ea typeface="+mn-ea"/>
              </a:defRPr>
            </a:lvl5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出典元や注釈のテキスト出典元や注釈のテキスト</a:t>
            </a:r>
            <a:endParaRPr lang="en-US" altLang="ja-JP" noProof="0" dirty="0"/>
          </a:p>
        </p:txBody>
      </p:sp>
    </p:spTree>
    <p:extLst>
      <p:ext uri="{BB962C8B-B14F-4D97-AF65-F5344CB8AC3E}">
        <p14:creationId xmlns:p14="http://schemas.microsoft.com/office/powerpoint/2010/main" val="1673933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テキストとコンテンツ">
    <p:spTree>
      <p:nvGrpSpPr>
        <p:cNvPr id="1" name=""/>
        <p:cNvGrpSpPr/>
        <p:nvPr/>
      </p:nvGrpSpPr>
      <p:grpSpPr>
        <a:xfrm>
          <a:off x="0" y="0"/>
          <a:ext cx="0" cy="0"/>
          <a:chOff x="0" y="0"/>
          <a:chExt cx="0" cy="0"/>
        </a:xfrm>
      </p:grpSpPr>
      <p:graphicFrame>
        <p:nvGraphicFramePr>
          <p:cNvPr id="6" name="Objekt 5" hidden="1"/>
          <p:cNvGraphicFramePr>
            <a:graphicFrameLocks noChangeAspect="1"/>
          </p:cNvGraphicFramePr>
          <p:nvPr userDrawn="1">
            <p:custDataLst>
              <p:tags r:id="rId2"/>
            </p:custDataLst>
            <p:extLst>
              <p:ext uri="{D42A27DB-BD31-4B8C-83A1-F6EECF244321}">
                <p14:modId xmlns:p14="http://schemas.microsoft.com/office/powerpoint/2010/main" val="28601671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460" name="think-cell Folie" r:id="rId5" imgW="344" imgH="345" progId="TCLayout.ActiveDocument.1">
                  <p:embed/>
                </p:oleObj>
              </mc:Choice>
              <mc:Fallback>
                <p:oleObj name="think-cell Folie" r:id="rId5" imgW="344" imgH="34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hteck 2" hidden="1"/>
          <p:cNvSpPr/>
          <p:nvPr userDrawn="1">
            <p:custDataLst>
              <p:tags r:id="rId3"/>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marL="0" lvl="0" indent="0" algn="l" eaLnBrk="1">
              <a:lnSpc>
                <a:spcPct val="90000"/>
              </a:lnSpc>
              <a:spcBef>
                <a:spcPct val="0"/>
              </a:spcBef>
              <a:spcAft>
                <a:spcPct val="0"/>
              </a:spcAft>
              <a:buClr>
                <a:schemeClr val="accent1"/>
              </a:buClr>
              <a:buFontTx/>
              <a:buNone/>
            </a:pPr>
            <a:endParaRPr lang="en-US" sz="2800" b="1" i="0" baseline="0" dirty="0">
              <a:solidFill>
                <a:schemeClr val="tx1"/>
              </a:solidFill>
              <a:latin typeface="Arial" panose="020B0604020202020204" pitchFamily="34" charset="0"/>
              <a:ea typeface="+mj-ea"/>
              <a:cs typeface="+mj-cs"/>
              <a:sym typeface="Arial" panose="020B0604020202020204" pitchFamily="34" charset="0"/>
            </a:endParaRPr>
          </a:p>
        </p:txBody>
      </p:sp>
      <p:sp>
        <p:nvSpPr>
          <p:cNvPr id="2" name="Titel 1"/>
          <p:cNvSpPr>
            <a:spLocks noGrp="1"/>
          </p:cNvSpPr>
          <p:nvPr>
            <p:ph type="title" hasCustomPrompt="1"/>
          </p:nvPr>
        </p:nvSpPr>
        <p:spPr bwMode="gray">
          <a:xfrm>
            <a:off x="407193" y="403200"/>
            <a:ext cx="11375825" cy="387798"/>
          </a:xfrm>
          <a:prstGeom prst="rect">
            <a:avLst/>
          </a:prstGeom>
        </p:spPr>
        <p:txBody>
          <a:bodyPr/>
          <a:lstStyle/>
          <a:p>
            <a:r>
              <a:rPr lang="ja-JP" altLang="en-US" noProof="0" dirty="0"/>
              <a:t>スライドタイトルスライドタイトルスライドタイトル</a:t>
            </a:r>
            <a:endParaRPr lang="en-US" noProof="0" dirty="0"/>
          </a:p>
        </p:txBody>
      </p:sp>
      <p:sp>
        <p:nvSpPr>
          <p:cNvPr id="12" name="Textplatzhalter 7"/>
          <p:cNvSpPr>
            <a:spLocks noGrp="1"/>
          </p:cNvSpPr>
          <p:nvPr>
            <p:ph type="body" sz="quarter" idx="17" hasCustomPrompt="1"/>
          </p:nvPr>
        </p:nvSpPr>
        <p:spPr bwMode="gray">
          <a:xfrm>
            <a:off x="6239018" y="1177200"/>
            <a:ext cx="5544000" cy="276999"/>
          </a:xfrm>
        </p:spPr>
        <p:txBody>
          <a:bodyPr>
            <a:spAutoFit/>
          </a:bodyPr>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1800" b="1"/>
            </a:lvl1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グラフタイトルグラフタイトル</a:t>
            </a:r>
            <a:endParaRPr lang="en-US" altLang="ja-JP" noProof="0" dirty="0"/>
          </a:p>
        </p:txBody>
      </p:sp>
      <p:sp>
        <p:nvSpPr>
          <p:cNvPr id="13" name="Textplatzhalter 7"/>
          <p:cNvSpPr>
            <a:spLocks noGrp="1"/>
          </p:cNvSpPr>
          <p:nvPr>
            <p:ph type="body" sz="quarter" idx="18" hasCustomPrompt="1"/>
          </p:nvPr>
        </p:nvSpPr>
        <p:spPr bwMode="gray">
          <a:xfrm>
            <a:off x="6239018" y="1490400"/>
            <a:ext cx="5544000" cy="246221"/>
          </a:xfrm>
        </p:spPr>
        <p:txBody>
          <a:bodyPr>
            <a:spAutoFit/>
          </a:bodyPr>
          <a:lstStyle>
            <a:lvl1pPr marL="0" indent="0">
              <a:spcBef>
                <a:spcPts val="0"/>
              </a:spcBef>
              <a:buNone/>
              <a:defRPr sz="1600" b="0"/>
            </a:lvl1pPr>
          </a:lstStyle>
          <a:p>
            <a:pPr lvl="0"/>
            <a:r>
              <a:rPr lang="en-US" noProof="0" dirty="0"/>
              <a:t>Placeholder for the value unit</a:t>
            </a:r>
          </a:p>
        </p:txBody>
      </p:sp>
      <p:sp>
        <p:nvSpPr>
          <p:cNvPr id="14" name="Diagrammplatzhalter 9"/>
          <p:cNvSpPr>
            <a:spLocks noGrp="1"/>
          </p:cNvSpPr>
          <p:nvPr>
            <p:ph type="chart" sz="quarter" idx="19" hasCustomPrompt="1"/>
          </p:nvPr>
        </p:nvSpPr>
        <p:spPr bwMode="gray">
          <a:xfrm>
            <a:off x="6239468" y="1825200"/>
            <a:ext cx="5543550" cy="3816350"/>
          </a:xfrm>
        </p:spPr>
        <p:txBody>
          <a:bodyPr lIns="36000" tIns="36000"/>
          <a:lstStyle>
            <a:lvl1pPr marL="0" indent="0">
              <a:spcBef>
                <a:spcPts val="0"/>
              </a:spcBef>
              <a:buNone/>
              <a:defRPr sz="1400" b="0"/>
            </a:lvl1pPr>
          </a:lstStyle>
          <a:p>
            <a:r>
              <a:rPr lang="en-US" noProof="0" dirty="0"/>
              <a:t>Chart</a:t>
            </a:r>
          </a:p>
        </p:txBody>
      </p:sp>
      <p:sp>
        <p:nvSpPr>
          <p:cNvPr id="5" name="テキスト プレースホルダー 4">
            <a:extLst>
              <a:ext uri="{FF2B5EF4-FFF2-40B4-BE49-F238E27FC236}">
                <a16:creationId xmlns:a16="http://schemas.microsoft.com/office/drawing/2014/main" id="{8DBFF749-6017-462D-987F-7598F4D536EA}"/>
              </a:ext>
            </a:extLst>
          </p:cNvPr>
          <p:cNvSpPr>
            <a:spLocks noGrp="1"/>
          </p:cNvSpPr>
          <p:nvPr>
            <p:ph type="body" sz="quarter" idx="20" hasCustomPrompt="1"/>
          </p:nvPr>
        </p:nvSpPr>
        <p:spPr>
          <a:xfrm>
            <a:off x="414685" y="1177200"/>
            <a:ext cx="5544000" cy="4464000"/>
          </a:xfrm>
        </p:spPr>
        <p:txBody>
          <a:bodyPr/>
          <a:lstStyle>
            <a:lvl1pPr marL="0" indent="0">
              <a:buNone/>
              <a:defRPr sz="1800" b="1"/>
            </a:lvl1pPr>
            <a:lvl2pPr marL="0" indent="0">
              <a:spcBef>
                <a:spcPts val="1000"/>
              </a:spcBef>
              <a:buNone/>
              <a:defRPr sz="1800"/>
            </a:lvl2pPr>
            <a:lvl3pPr marL="271463" indent="-271463">
              <a:spcBef>
                <a:spcPts val="1000"/>
              </a:spcBef>
              <a:buClr>
                <a:schemeClr val="accent1"/>
              </a:buClr>
              <a:buFont typeface="Wingdings" panose="05000000000000000000" pitchFamily="2" charset="2"/>
              <a:buChar char=""/>
              <a:defRPr/>
            </a:lvl3pPr>
            <a:lvl4pPr marL="444500" indent="-285750">
              <a:spcBef>
                <a:spcPts val="300"/>
              </a:spcBef>
              <a:buFont typeface="Arial" panose="020B0604020202020204" pitchFamily="34" charset="0"/>
              <a:buChar char="–"/>
              <a:defRPr sz="1600" b="0"/>
            </a:lvl4pPr>
            <a:lvl5pPr marL="723900" indent="-285750">
              <a:spcBef>
                <a:spcPts val="300"/>
              </a:spcBef>
              <a:buFont typeface="Arial" panose="020B0604020202020204" pitchFamily="34" charset="0"/>
              <a:buChar char="–"/>
              <a:defRPr sz="1600" b="0"/>
            </a:lvl5pPr>
          </a:lstStyle>
          <a:p>
            <a:pPr lvl="0"/>
            <a:r>
              <a:rPr kumimoji="1" lang="ja-JP" altLang="en-US" dirty="0"/>
              <a:t>見出し</a:t>
            </a:r>
            <a:r>
              <a:rPr kumimoji="1" lang="en-US" altLang="ja-JP" dirty="0"/>
              <a:t>1:</a:t>
            </a:r>
            <a:r>
              <a:rPr kumimoji="1" lang="ja-JP" altLang="en-US" dirty="0"/>
              <a:t>サブヘッドライン</a:t>
            </a:r>
          </a:p>
          <a:p>
            <a:pPr lvl="1"/>
            <a:r>
              <a:rPr kumimoji="1" lang="ja-JP" altLang="en-US" dirty="0"/>
              <a:t>見出し</a:t>
            </a:r>
            <a:r>
              <a:rPr kumimoji="1" lang="en-US" altLang="ja-JP" dirty="0"/>
              <a:t>2: </a:t>
            </a:r>
            <a:r>
              <a:rPr kumimoji="1" lang="ja-JP" altLang="en-US" dirty="0"/>
              <a:t>本文テキスト本文テキスト本文テキスト</a:t>
            </a:r>
          </a:p>
          <a:p>
            <a:pPr lvl="2"/>
            <a:r>
              <a:rPr kumimoji="1" lang="ja-JP" altLang="en-US" dirty="0"/>
              <a:t>見出し</a:t>
            </a:r>
            <a:r>
              <a:rPr kumimoji="1" lang="en-US" altLang="ja-JP" dirty="0"/>
              <a:t>3: </a:t>
            </a:r>
            <a:r>
              <a:rPr kumimoji="1" lang="ja-JP" altLang="en-US" dirty="0"/>
              <a:t>本文テキスト本文テキスト本文テキスト</a:t>
            </a:r>
          </a:p>
          <a:p>
            <a:pPr lvl="3"/>
            <a:r>
              <a:rPr kumimoji="1" lang="ja-JP" altLang="en-US" dirty="0"/>
              <a:t>見出し</a:t>
            </a:r>
            <a:r>
              <a:rPr kumimoji="1" lang="en-US" altLang="ja-JP" dirty="0"/>
              <a:t>4: </a:t>
            </a:r>
            <a:r>
              <a:rPr kumimoji="1" lang="ja-JP" altLang="en-US" dirty="0"/>
              <a:t>本文テキスト本文テキスト本文テキスト</a:t>
            </a:r>
          </a:p>
          <a:p>
            <a:pPr lvl="4"/>
            <a:r>
              <a:rPr kumimoji="1" lang="ja-JP" altLang="en-US" dirty="0"/>
              <a:t>見出し</a:t>
            </a:r>
            <a:r>
              <a:rPr kumimoji="1" lang="en-US" altLang="ja-JP" dirty="0"/>
              <a:t>5: </a:t>
            </a:r>
            <a:r>
              <a:rPr kumimoji="1" lang="ja-JP" altLang="en-US" dirty="0"/>
              <a:t>本文テキスト本文テキスト本文テキスト</a:t>
            </a:r>
          </a:p>
        </p:txBody>
      </p:sp>
      <p:sp>
        <p:nvSpPr>
          <p:cNvPr id="7" name="フッター プレースホルダー 6">
            <a:extLst>
              <a:ext uri="{FF2B5EF4-FFF2-40B4-BE49-F238E27FC236}">
                <a16:creationId xmlns:a16="http://schemas.microsoft.com/office/drawing/2014/main" id="{387BA4CE-5304-4B37-A89D-8DA056CDCBDB}"/>
              </a:ext>
            </a:extLst>
          </p:cNvPr>
          <p:cNvSpPr>
            <a:spLocks noGrp="1"/>
          </p:cNvSpPr>
          <p:nvPr>
            <p:ph type="ftr" sz="quarter" idx="21"/>
          </p:nvPr>
        </p:nvSpPr>
        <p:spPr/>
        <p:txBody>
          <a:bodyPr/>
          <a:lstStyle/>
          <a:p>
            <a:r>
              <a:rPr kumimoji="1" lang="pt-BR" altLang="ja-JP" smtClean="0"/>
              <a:t>No data copy / No data transfer permitted</a:t>
            </a:r>
            <a:endParaRPr kumimoji="1" lang="ja-JP" altLang="en-US" dirty="0"/>
          </a:p>
        </p:txBody>
      </p:sp>
      <p:sp>
        <p:nvSpPr>
          <p:cNvPr id="16" name="テキスト プレースホルダー 9">
            <a:extLst>
              <a:ext uri="{FF2B5EF4-FFF2-40B4-BE49-F238E27FC236}">
                <a16:creationId xmlns:a16="http://schemas.microsoft.com/office/drawing/2014/main" id="{1788AE74-1D0F-4640-A756-C1A113FADA00}"/>
              </a:ext>
            </a:extLst>
          </p:cNvPr>
          <p:cNvSpPr>
            <a:spLocks noGrp="1"/>
          </p:cNvSpPr>
          <p:nvPr>
            <p:ph type="body" sz="quarter" idx="23" hasCustomPrompt="1"/>
          </p:nvPr>
        </p:nvSpPr>
        <p:spPr>
          <a:xfrm>
            <a:off x="407988" y="6046508"/>
            <a:ext cx="11376000" cy="154800"/>
          </a:xfrm>
        </p:spPr>
        <p:txBody>
          <a:bodyPr tIns="0" bIns="0" anchor="b" anchorCtr="0"/>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1000" b="0">
                <a:latin typeface="+mn-lt"/>
                <a:ea typeface="+mn-ea"/>
              </a:defRPr>
            </a:lvl1pPr>
            <a:lvl2pPr>
              <a:defRPr sz="1600">
                <a:latin typeface="+mn-lt"/>
                <a:ea typeface="+mn-ea"/>
              </a:defRPr>
            </a:lvl2pPr>
            <a:lvl3pPr>
              <a:defRPr sz="1600">
                <a:latin typeface="+mn-lt"/>
                <a:ea typeface="+mn-ea"/>
              </a:defRPr>
            </a:lvl3pPr>
            <a:lvl4pPr>
              <a:defRPr sz="1600">
                <a:latin typeface="+mn-lt"/>
                <a:ea typeface="+mn-ea"/>
              </a:defRPr>
            </a:lvl4pPr>
            <a:lvl5pPr>
              <a:defRPr sz="1600">
                <a:latin typeface="+mn-lt"/>
                <a:ea typeface="+mn-ea"/>
              </a:defRPr>
            </a:lvl5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出典元や注釈のテキスト出典元や注釈のテキスト</a:t>
            </a:r>
            <a:endParaRPr lang="en-US" altLang="ja-JP" noProof="0" dirty="0"/>
          </a:p>
        </p:txBody>
      </p:sp>
    </p:spTree>
    <p:extLst>
      <p:ext uri="{BB962C8B-B14F-4D97-AF65-F5344CB8AC3E}">
        <p14:creationId xmlns:p14="http://schemas.microsoft.com/office/powerpoint/2010/main" val="457780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コンテンツとテキスト">
    <p:spTree>
      <p:nvGrpSpPr>
        <p:cNvPr id="1" name=""/>
        <p:cNvGrpSpPr/>
        <p:nvPr/>
      </p:nvGrpSpPr>
      <p:grpSpPr>
        <a:xfrm>
          <a:off x="0" y="0"/>
          <a:ext cx="0" cy="0"/>
          <a:chOff x="0" y="0"/>
          <a:chExt cx="0" cy="0"/>
        </a:xfrm>
      </p:grpSpPr>
      <p:sp>
        <p:nvSpPr>
          <p:cNvPr id="10" name="テキスト プレースホルダー 4">
            <a:extLst>
              <a:ext uri="{FF2B5EF4-FFF2-40B4-BE49-F238E27FC236}">
                <a16:creationId xmlns:a16="http://schemas.microsoft.com/office/drawing/2014/main" id="{B7AD2DC8-1423-42C5-A549-047A65B35F8A}"/>
              </a:ext>
            </a:extLst>
          </p:cNvPr>
          <p:cNvSpPr>
            <a:spLocks noGrp="1"/>
          </p:cNvSpPr>
          <p:nvPr>
            <p:ph type="body" sz="quarter" idx="20" hasCustomPrompt="1"/>
          </p:nvPr>
        </p:nvSpPr>
        <p:spPr>
          <a:xfrm>
            <a:off x="6237430" y="1177200"/>
            <a:ext cx="5544000" cy="4464000"/>
          </a:xfrm>
        </p:spPr>
        <p:txBody>
          <a:bodyPr/>
          <a:lstStyle>
            <a:lvl1pPr marL="0" indent="0">
              <a:buNone/>
              <a:defRPr sz="1800" b="1"/>
            </a:lvl1pPr>
            <a:lvl2pPr marL="0" indent="0">
              <a:spcBef>
                <a:spcPts val="1000"/>
              </a:spcBef>
              <a:buNone/>
              <a:defRPr sz="1800"/>
            </a:lvl2pPr>
            <a:lvl3pPr marL="271463" indent="-271463">
              <a:spcBef>
                <a:spcPts val="1000"/>
              </a:spcBef>
              <a:buClr>
                <a:schemeClr val="accent1"/>
              </a:buClr>
              <a:buFont typeface="Wingdings" panose="05000000000000000000" pitchFamily="2" charset="2"/>
              <a:buChar char=""/>
              <a:defRPr/>
            </a:lvl3pPr>
            <a:lvl4pPr marL="444500" indent="-285750">
              <a:spcBef>
                <a:spcPts val="300"/>
              </a:spcBef>
              <a:buFont typeface="Arial" panose="020B0604020202020204" pitchFamily="34" charset="0"/>
              <a:buChar char="–"/>
              <a:defRPr sz="1600" b="0"/>
            </a:lvl4pPr>
            <a:lvl5pPr marL="723900" indent="-285750">
              <a:spcBef>
                <a:spcPts val="300"/>
              </a:spcBef>
              <a:buFont typeface="Arial" panose="020B0604020202020204" pitchFamily="34" charset="0"/>
              <a:buChar char="–"/>
              <a:defRPr sz="1600" b="0"/>
            </a:lvl5pPr>
          </a:lstStyle>
          <a:p>
            <a:pPr lvl="0"/>
            <a:r>
              <a:rPr kumimoji="1" lang="ja-JP" altLang="en-US" dirty="0"/>
              <a:t>見出し</a:t>
            </a:r>
            <a:r>
              <a:rPr kumimoji="1" lang="en-US" altLang="ja-JP" dirty="0"/>
              <a:t>1:</a:t>
            </a:r>
            <a:r>
              <a:rPr kumimoji="1" lang="ja-JP" altLang="en-US" dirty="0"/>
              <a:t>サブヘッドライン</a:t>
            </a:r>
          </a:p>
          <a:p>
            <a:pPr lvl="1"/>
            <a:r>
              <a:rPr kumimoji="1" lang="ja-JP" altLang="en-US" dirty="0"/>
              <a:t>見出し</a:t>
            </a:r>
            <a:r>
              <a:rPr kumimoji="1" lang="en-US" altLang="ja-JP" dirty="0"/>
              <a:t>2: </a:t>
            </a:r>
            <a:r>
              <a:rPr kumimoji="1" lang="ja-JP" altLang="en-US" dirty="0"/>
              <a:t>本文テキスト本文テキスト本文テキスト</a:t>
            </a:r>
          </a:p>
          <a:p>
            <a:pPr lvl="2"/>
            <a:r>
              <a:rPr kumimoji="1" lang="ja-JP" altLang="en-US" dirty="0"/>
              <a:t>見出し</a:t>
            </a:r>
            <a:r>
              <a:rPr kumimoji="1" lang="en-US" altLang="ja-JP" dirty="0"/>
              <a:t>3: </a:t>
            </a:r>
            <a:r>
              <a:rPr kumimoji="1" lang="ja-JP" altLang="en-US" dirty="0"/>
              <a:t>本文テキスト本文テキスト本文テキスト</a:t>
            </a:r>
          </a:p>
          <a:p>
            <a:pPr lvl="3"/>
            <a:r>
              <a:rPr kumimoji="1" lang="ja-JP" altLang="en-US" dirty="0"/>
              <a:t>見出し</a:t>
            </a:r>
            <a:r>
              <a:rPr kumimoji="1" lang="en-US" altLang="ja-JP" dirty="0"/>
              <a:t>4: </a:t>
            </a:r>
            <a:r>
              <a:rPr kumimoji="1" lang="ja-JP" altLang="en-US" dirty="0"/>
              <a:t>本文テキスト本文テキスト本文テキスト</a:t>
            </a:r>
          </a:p>
          <a:p>
            <a:pPr lvl="4"/>
            <a:r>
              <a:rPr kumimoji="1" lang="ja-JP" altLang="en-US" dirty="0"/>
              <a:t>見出し</a:t>
            </a:r>
            <a:r>
              <a:rPr kumimoji="1" lang="en-US" altLang="ja-JP" dirty="0"/>
              <a:t>5: </a:t>
            </a:r>
            <a:r>
              <a:rPr kumimoji="1" lang="ja-JP" altLang="en-US" dirty="0"/>
              <a:t>本文テキスト本文テキスト本文テキスト</a:t>
            </a:r>
          </a:p>
        </p:txBody>
      </p:sp>
      <p:graphicFrame>
        <p:nvGraphicFramePr>
          <p:cNvPr id="6" name="Objekt 5" hidden="1"/>
          <p:cNvGraphicFramePr>
            <a:graphicFrameLocks noChangeAspect="1"/>
          </p:cNvGraphicFramePr>
          <p:nvPr userDrawn="1">
            <p:custDataLst>
              <p:tags r:id="rId2"/>
            </p:custDataLst>
            <p:extLst>
              <p:ext uri="{D42A27DB-BD31-4B8C-83A1-F6EECF244321}">
                <p14:modId xmlns:p14="http://schemas.microsoft.com/office/powerpoint/2010/main" val="3042285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483" name="think-cell Folie" r:id="rId5" imgW="344" imgH="345" progId="TCLayout.ActiveDocument.1">
                  <p:embed/>
                </p:oleObj>
              </mc:Choice>
              <mc:Fallback>
                <p:oleObj name="think-cell Folie" r:id="rId5" imgW="344" imgH="34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hteck 2" hidden="1"/>
          <p:cNvSpPr/>
          <p:nvPr userDrawn="1">
            <p:custDataLst>
              <p:tags r:id="rId3"/>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marL="0" lvl="0" indent="0" algn="l" eaLnBrk="1">
              <a:lnSpc>
                <a:spcPct val="90000"/>
              </a:lnSpc>
              <a:spcBef>
                <a:spcPct val="0"/>
              </a:spcBef>
              <a:spcAft>
                <a:spcPct val="0"/>
              </a:spcAft>
              <a:buClr>
                <a:schemeClr val="accent1"/>
              </a:buClr>
              <a:buFontTx/>
              <a:buNone/>
            </a:pPr>
            <a:endParaRPr lang="en-US" sz="2800" b="1" i="0" baseline="0" dirty="0">
              <a:solidFill>
                <a:schemeClr val="tx1"/>
              </a:solidFill>
              <a:latin typeface="Arial" panose="020B0604020202020204" pitchFamily="34" charset="0"/>
              <a:ea typeface="+mj-ea"/>
              <a:cs typeface="+mj-cs"/>
              <a:sym typeface="Arial" panose="020B0604020202020204" pitchFamily="34" charset="0"/>
            </a:endParaRPr>
          </a:p>
        </p:txBody>
      </p:sp>
      <p:sp>
        <p:nvSpPr>
          <p:cNvPr id="2" name="Titel 1"/>
          <p:cNvSpPr>
            <a:spLocks noGrp="1"/>
          </p:cNvSpPr>
          <p:nvPr>
            <p:ph type="title" hasCustomPrompt="1"/>
          </p:nvPr>
        </p:nvSpPr>
        <p:spPr bwMode="gray">
          <a:xfrm>
            <a:off x="407193" y="403200"/>
            <a:ext cx="11375825" cy="387798"/>
          </a:xfrm>
          <a:prstGeom prst="rect">
            <a:avLst/>
          </a:prstGeom>
        </p:spPr>
        <p:txBody>
          <a:bodyPr/>
          <a:lstStyle/>
          <a:p>
            <a:r>
              <a:rPr lang="ja-JP" altLang="en-US" noProof="0" dirty="0"/>
              <a:t>スライドタイトルスライドタイトルスライドタイトル</a:t>
            </a:r>
            <a:endParaRPr lang="en-US" noProof="0" dirty="0"/>
          </a:p>
        </p:txBody>
      </p:sp>
      <p:sp>
        <p:nvSpPr>
          <p:cNvPr id="12" name="Textplatzhalter 7"/>
          <p:cNvSpPr>
            <a:spLocks noGrp="1"/>
          </p:cNvSpPr>
          <p:nvPr>
            <p:ph type="body" sz="quarter" idx="17" hasCustomPrompt="1"/>
          </p:nvPr>
        </p:nvSpPr>
        <p:spPr bwMode="gray">
          <a:xfrm>
            <a:off x="407193" y="1177200"/>
            <a:ext cx="5544000" cy="276999"/>
          </a:xfrm>
        </p:spPr>
        <p:txBody>
          <a:bodyPr>
            <a:spAutoFit/>
          </a:bodyPr>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1800" b="1"/>
            </a:lvl1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グラフタイトルグラフタイトルグラフタイトル</a:t>
            </a:r>
            <a:endParaRPr lang="en-US" altLang="ja-JP" noProof="0" dirty="0"/>
          </a:p>
        </p:txBody>
      </p:sp>
      <p:sp>
        <p:nvSpPr>
          <p:cNvPr id="13" name="Textplatzhalter 7"/>
          <p:cNvSpPr>
            <a:spLocks noGrp="1"/>
          </p:cNvSpPr>
          <p:nvPr>
            <p:ph type="body" sz="quarter" idx="18" hasCustomPrompt="1"/>
          </p:nvPr>
        </p:nvSpPr>
        <p:spPr bwMode="gray">
          <a:xfrm>
            <a:off x="407193" y="1490400"/>
            <a:ext cx="5544000" cy="246221"/>
          </a:xfrm>
        </p:spPr>
        <p:txBody>
          <a:bodyPr>
            <a:spAutoFit/>
          </a:bodyPr>
          <a:lstStyle>
            <a:lvl1pPr marL="0" indent="0">
              <a:spcBef>
                <a:spcPts val="0"/>
              </a:spcBef>
              <a:buNone/>
              <a:defRPr sz="1600" b="0"/>
            </a:lvl1pPr>
          </a:lstStyle>
          <a:p>
            <a:pPr lvl="0"/>
            <a:r>
              <a:rPr lang="en-US" noProof="0" dirty="0"/>
              <a:t>Placeholder for the value unit</a:t>
            </a:r>
          </a:p>
        </p:txBody>
      </p:sp>
      <p:sp>
        <p:nvSpPr>
          <p:cNvPr id="14" name="Diagrammplatzhalter 9"/>
          <p:cNvSpPr>
            <a:spLocks noGrp="1"/>
          </p:cNvSpPr>
          <p:nvPr>
            <p:ph type="chart" sz="quarter" idx="19" hasCustomPrompt="1"/>
          </p:nvPr>
        </p:nvSpPr>
        <p:spPr bwMode="gray">
          <a:xfrm>
            <a:off x="407193" y="1825200"/>
            <a:ext cx="5543550" cy="3816000"/>
          </a:xfrm>
        </p:spPr>
        <p:txBody>
          <a:bodyPr lIns="36000" tIns="36000"/>
          <a:lstStyle>
            <a:lvl1pPr marL="0" indent="0">
              <a:spcBef>
                <a:spcPts val="0"/>
              </a:spcBef>
              <a:buNone/>
              <a:defRPr sz="1400" b="0"/>
            </a:lvl1pPr>
          </a:lstStyle>
          <a:p>
            <a:r>
              <a:rPr lang="en-US" noProof="0" dirty="0"/>
              <a:t>Chart</a:t>
            </a:r>
          </a:p>
        </p:txBody>
      </p:sp>
      <p:sp>
        <p:nvSpPr>
          <p:cNvPr id="4" name="フッター プレースホルダー 3">
            <a:extLst>
              <a:ext uri="{FF2B5EF4-FFF2-40B4-BE49-F238E27FC236}">
                <a16:creationId xmlns:a16="http://schemas.microsoft.com/office/drawing/2014/main" id="{064A9D41-5701-40EB-BBF8-0E9C99ECBE70}"/>
              </a:ext>
            </a:extLst>
          </p:cNvPr>
          <p:cNvSpPr>
            <a:spLocks noGrp="1"/>
          </p:cNvSpPr>
          <p:nvPr>
            <p:ph type="ftr" sz="quarter" idx="21"/>
          </p:nvPr>
        </p:nvSpPr>
        <p:spPr/>
        <p:txBody>
          <a:bodyPr/>
          <a:lstStyle/>
          <a:p>
            <a:r>
              <a:rPr kumimoji="1" lang="pt-BR" altLang="ja-JP" smtClean="0"/>
              <a:t>No data copy / No data transfer permitted</a:t>
            </a:r>
            <a:endParaRPr kumimoji="1" lang="ja-JP" altLang="en-US" dirty="0"/>
          </a:p>
        </p:txBody>
      </p:sp>
      <p:sp>
        <p:nvSpPr>
          <p:cNvPr id="16" name="テキスト プレースホルダー 9">
            <a:extLst>
              <a:ext uri="{FF2B5EF4-FFF2-40B4-BE49-F238E27FC236}">
                <a16:creationId xmlns:a16="http://schemas.microsoft.com/office/drawing/2014/main" id="{D4E26F9B-CB64-4716-BD14-2522DF6C1D9D}"/>
              </a:ext>
            </a:extLst>
          </p:cNvPr>
          <p:cNvSpPr>
            <a:spLocks noGrp="1"/>
          </p:cNvSpPr>
          <p:nvPr>
            <p:ph type="body" sz="quarter" idx="23" hasCustomPrompt="1"/>
          </p:nvPr>
        </p:nvSpPr>
        <p:spPr>
          <a:xfrm>
            <a:off x="407988" y="6046508"/>
            <a:ext cx="11376000" cy="154800"/>
          </a:xfrm>
        </p:spPr>
        <p:txBody>
          <a:bodyPr tIns="0" bIns="0" anchor="b" anchorCtr="0"/>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1000" b="0">
                <a:latin typeface="+mn-lt"/>
                <a:ea typeface="+mn-ea"/>
              </a:defRPr>
            </a:lvl1pPr>
            <a:lvl2pPr>
              <a:defRPr sz="1600">
                <a:latin typeface="+mn-lt"/>
                <a:ea typeface="+mn-ea"/>
              </a:defRPr>
            </a:lvl2pPr>
            <a:lvl3pPr>
              <a:defRPr sz="1600">
                <a:latin typeface="+mn-lt"/>
                <a:ea typeface="+mn-ea"/>
              </a:defRPr>
            </a:lvl3pPr>
            <a:lvl4pPr>
              <a:defRPr sz="1600">
                <a:latin typeface="+mn-lt"/>
                <a:ea typeface="+mn-ea"/>
              </a:defRPr>
            </a:lvl4pPr>
            <a:lvl5pPr>
              <a:defRPr sz="1600">
                <a:latin typeface="+mn-lt"/>
                <a:ea typeface="+mn-ea"/>
              </a:defRPr>
            </a:lvl5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出典元や注釈のテキスト出典元や注釈のテキスト</a:t>
            </a:r>
            <a:endParaRPr lang="en-US" altLang="ja-JP" noProof="0" dirty="0"/>
          </a:p>
        </p:txBody>
      </p:sp>
    </p:spTree>
    <p:extLst>
      <p:ext uri="{BB962C8B-B14F-4D97-AF65-F5344CB8AC3E}">
        <p14:creationId xmlns:p14="http://schemas.microsoft.com/office/powerpoint/2010/main" val="723155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a:xfrm>
            <a:off x="407193" y="404664"/>
            <a:ext cx="11375825" cy="387798"/>
          </a:xfrm>
          <a:prstGeom prst="rect">
            <a:avLst/>
          </a:prstGeom>
        </p:spPr>
        <p:txBody>
          <a:bodyPr/>
          <a:lstStyle/>
          <a:p>
            <a:r>
              <a:rPr lang="ja-JP" altLang="en-US" noProof="0" dirty="0"/>
              <a:t>スライドタイトルスライドタイトルスライドタイトル</a:t>
            </a:r>
            <a:endParaRPr lang="en-US" noProof="0" dirty="0"/>
          </a:p>
        </p:txBody>
      </p:sp>
      <p:sp>
        <p:nvSpPr>
          <p:cNvPr id="3" name="フッター プレースホルダー 2">
            <a:extLst>
              <a:ext uri="{FF2B5EF4-FFF2-40B4-BE49-F238E27FC236}">
                <a16:creationId xmlns:a16="http://schemas.microsoft.com/office/drawing/2014/main" id="{21EA325E-29E4-458E-8798-D4F1E12932F4}"/>
              </a:ext>
            </a:extLst>
          </p:cNvPr>
          <p:cNvSpPr>
            <a:spLocks noGrp="1"/>
          </p:cNvSpPr>
          <p:nvPr>
            <p:ph type="ftr" sz="quarter" idx="10"/>
          </p:nvPr>
        </p:nvSpPr>
        <p:spPr/>
        <p:txBody>
          <a:bodyPr/>
          <a:lstStyle/>
          <a:p>
            <a:r>
              <a:rPr kumimoji="1" lang="pt-BR" altLang="ja-JP" smtClean="0"/>
              <a:t>No data copy / No data transfer permitted</a:t>
            </a:r>
            <a:endParaRPr kumimoji="1" lang="ja-JP" altLang="en-US" dirty="0"/>
          </a:p>
        </p:txBody>
      </p:sp>
    </p:spTree>
    <p:extLst>
      <p:ext uri="{BB962C8B-B14F-4D97-AF65-F5344CB8AC3E}">
        <p14:creationId xmlns:p14="http://schemas.microsoft.com/office/powerpoint/2010/main" val="3005666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白紙">
    <p:spTree>
      <p:nvGrpSpPr>
        <p:cNvPr id="1" name=""/>
        <p:cNvGrpSpPr/>
        <p:nvPr/>
      </p:nvGrpSpPr>
      <p:grpSpPr>
        <a:xfrm>
          <a:off x="0" y="0"/>
          <a:ext cx="0" cy="0"/>
          <a:chOff x="0" y="0"/>
          <a:chExt cx="0" cy="0"/>
        </a:xfrm>
      </p:grpSpPr>
      <p:grpSp>
        <p:nvGrpSpPr>
          <p:cNvPr id="6" name="Gruppieren 5"/>
          <p:cNvGrpSpPr/>
          <p:nvPr userDrawn="1"/>
        </p:nvGrpSpPr>
        <p:grpSpPr bwMode="gray">
          <a:xfrm>
            <a:off x="-84494" y="-82436"/>
            <a:ext cx="12360988" cy="7022872"/>
            <a:chOff x="-84494" y="-82436"/>
            <a:chExt cx="12360988" cy="7022872"/>
          </a:xfrm>
        </p:grpSpPr>
        <p:grpSp>
          <p:nvGrpSpPr>
            <p:cNvPr id="7" name="Gruppieren 6"/>
            <p:cNvGrpSpPr/>
            <p:nvPr userDrawn="1"/>
          </p:nvGrpSpPr>
          <p:grpSpPr bwMode="gray">
            <a:xfrm>
              <a:off x="407368" y="-82436"/>
              <a:ext cx="11377264" cy="72000"/>
              <a:chOff x="407368" y="0"/>
              <a:chExt cx="11377264" cy="108000"/>
            </a:xfrm>
          </p:grpSpPr>
          <p:sp>
            <p:nvSpPr>
              <p:cNvPr id="19" name="Freihandform 18"/>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Freihandform 19"/>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Freihandform 20"/>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Freihandform 21"/>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8" name="Gruppieren 7"/>
            <p:cNvGrpSpPr/>
            <p:nvPr userDrawn="1"/>
          </p:nvGrpSpPr>
          <p:grpSpPr bwMode="gray">
            <a:xfrm>
              <a:off x="407368" y="6868436"/>
              <a:ext cx="11377264" cy="72000"/>
              <a:chOff x="407368" y="0"/>
              <a:chExt cx="11377264" cy="108000"/>
            </a:xfrm>
          </p:grpSpPr>
          <p:sp>
            <p:nvSpPr>
              <p:cNvPr id="15" name="Freihandform 14"/>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Freihandform 15"/>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Freihandform 16"/>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Freihandform 17"/>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9" name="Gruppieren 8"/>
            <p:cNvGrpSpPr/>
            <p:nvPr userDrawn="1"/>
          </p:nvGrpSpPr>
          <p:grpSpPr bwMode="gray">
            <a:xfrm rot="5400000">
              <a:off x="-2424758" y="3789044"/>
              <a:ext cx="4752528" cy="72000"/>
              <a:chOff x="731404" y="0"/>
              <a:chExt cx="4752528" cy="108000"/>
            </a:xfrm>
          </p:grpSpPr>
          <p:sp>
            <p:nvSpPr>
              <p:cNvPr id="13" name="Freihandform 12"/>
              <p:cNvSpPr/>
              <p:nvPr userDrawn="1"/>
            </p:nvSpPr>
            <p:spPr bwMode="gray">
              <a:xfrm>
                <a:off x="54839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Freihandform 13"/>
              <p:cNvSpPr/>
              <p:nvPr userDrawn="1"/>
            </p:nvSpPr>
            <p:spPr bwMode="gray">
              <a:xfrm>
                <a:off x="73140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0" name="Gruppieren 9"/>
            <p:cNvGrpSpPr/>
            <p:nvPr userDrawn="1"/>
          </p:nvGrpSpPr>
          <p:grpSpPr bwMode="gray">
            <a:xfrm rot="5400000">
              <a:off x="9864230" y="3789044"/>
              <a:ext cx="4752528" cy="72000"/>
              <a:chOff x="731404" y="0"/>
              <a:chExt cx="4752528" cy="108000"/>
            </a:xfrm>
          </p:grpSpPr>
          <p:sp>
            <p:nvSpPr>
              <p:cNvPr id="11" name="Freihandform 10"/>
              <p:cNvSpPr/>
              <p:nvPr userDrawn="1"/>
            </p:nvSpPr>
            <p:spPr bwMode="gray">
              <a:xfrm>
                <a:off x="54839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Freihandform 11"/>
              <p:cNvSpPr/>
              <p:nvPr userDrawn="1"/>
            </p:nvSpPr>
            <p:spPr bwMode="gray">
              <a:xfrm>
                <a:off x="73140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sp>
        <p:nvSpPr>
          <p:cNvPr id="29" name="正方形/長方形 28"/>
          <p:cNvSpPr/>
          <p:nvPr userDrawn="1"/>
        </p:nvSpPr>
        <p:spPr>
          <a:xfrm>
            <a:off x="0" y="6516000"/>
            <a:ext cx="12192000" cy="34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lstStyle/>
          <a:p>
            <a:pPr marL="180000" indent="-180000" algn="l">
              <a:spcBef>
                <a:spcPts val="600"/>
              </a:spcBef>
              <a:buClr>
                <a:schemeClr val="accent1"/>
              </a:buClr>
              <a:buFont typeface="Wingdings" panose="05000000000000000000" pitchFamily="2" charset="2"/>
              <a:buChar char="§"/>
            </a:pPr>
            <a:endParaRPr kumimoji="1" lang="ja-JP" altLang="en-US" sz="1600" dirty="0" err="1">
              <a:solidFill>
                <a:schemeClr val="tx1"/>
              </a:solidFill>
            </a:endParaRPr>
          </a:p>
        </p:txBody>
      </p:sp>
      <p:pic>
        <p:nvPicPr>
          <p:cNvPr id="30" name="Grafik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10920705" y="6624301"/>
            <a:ext cx="863927" cy="163254"/>
          </a:xfrm>
          <a:prstGeom prst="rect">
            <a:avLst/>
          </a:prstGeom>
        </p:spPr>
      </p:pic>
      <p:sp>
        <p:nvSpPr>
          <p:cNvPr id="32" name="フッター プレースホルダー 3"/>
          <p:cNvSpPr txBox="1">
            <a:spLocks/>
          </p:cNvSpPr>
          <p:nvPr userDrawn="1"/>
        </p:nvSpPr>
        <p:spPr>
          <a:xfrm>
            <a:off x="1059067" y="6552000"/>
            <a:ext cx="4028821" cy="288000"/>
          </a:xfrm>
          <a:prstGeom prst="rect">
            <a:avLst/>
          </a:prstGeom>
        </p:spPr>
        <p:txBody>
          <a:bodyPr vert="horz" lIns="91440" tIns="45720" rIns="91440" bIns="45720" rtlCol="0" anchor="ctr"/>
          <a:lstStyle>
            <a:defPPr>
              <a:defRPr lang="de-DE"/>
            </a:defPPr>
            <a:lvl1pPr marL="0" algn="ct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000" b="0" i="0" u="none" strike="noStrike" kern="1200" baseline="0" dirty="0">
                <a:solidFill>
                  <a:schemeClr val="tx1"/>
                </a:solidFill>
                <a:latin typeface="+mn-lt"/>
                <a:ea typeface="+mn-ea"/>
                <a:cs typeface="+mn-cs"/>
              </a:rPr>
              <a:t>No data copy / No data transfer permitted</a:t>
            </a:r>
            <a:endParaRPr lang="en-US" altLang="ja-JP" b="0" dirty="0">
              <a:solidFill>
                <a:schemeClr val="tx1"/>
              </a:solidFill>
            </a:endParaRPr>
          </a:p>
        </p:txBody>
      </p:sp>
      <p:sp>
        <p:nvSpPr>
          <p:cNvPr id="2" name="フッター プレースホルダー 1">
            <a:extLst>
              <a:ext uri="{FF2B5EF4-FFF2-40B4-BE49-F238E27FC236}">
                <a16:creationId xmlns:a16="http://schemas.microsoft.com/office/drawing/2014/main" id="{A7B35910-5042-4559-A758-84C333CE8E23}"/>
              </a:ext>
            </a:extLst>
          </p:cNvPr>
          <p:cNvSpPr>
            <a:spLocks noGrp="1"/>
          </p:cNvSpPr>
          <p:nvPr>
            <p:ph type="ftr" sz="quarter" idx="10"/>
          </p:nvPr>
        </p:nvSpPr>
        <p:spPr/>
        <p:txBody>
          <a:bodyPr/>
          <a:lstStyle/>
          <a:p>
            <a:r>
              <a:rPr kumimoji="1" lang="pt-BR" altLang="ja-JP" smtClean="0"/>
              <a:t>No data copy / No data transfer permitted</a:t>
            </a:r>
            <a:endParaRPr kumimoji="1" lang="ja-JP" altLang="en-US" dirty="0"/>
          </a:p>
        </p:txBody>
      </p:sp>
      <p:sp>
        <p:nvSpPr>
          <p:cNvPr id="25" name="スライド番号プレースホルダー 7">
            <a:extLst>
              <a:ext uri="{FF2B5EF4-FFF2-40B4-BE49-F238E27FC236}">
                <a16:creationId xmlns:a16="http://schemas.microsoft.com/office/drawing/2014/main" id="{937017C6-DC07-4F57-8DBE-6018FF203E1F}"/>
              </a:ext>
            </a:extLst>
          </p:cNvPr>
          <p:cNvSpPr txBox="1">
            <a:spLocks/>
          </p:cNvSpPr>
          <p:nvPr userDrawn="1"/>
        </p:nvSpPr>
        <p:spPr>
          <a:xfrm>
            <a:off x="374400" y="6560776"/>
            <a:ext cx="792263" cy="270447"/>
          </a:xfrm>
          <a:prstGeom prst="rect">
            <a:avLst/>
          </a:prstGeom>
        </p:spPr>
        <p:txBody>
          <a:bodyPr vert="horz" lIns="91440" tIns="45720" rIns="91440" bIns="45720" rtlCol="0" anchor="ctr"/>
          <a:lstStyle>
            <a:defPPr>
              <a:defRPr lang="de-DE"/>
            </a:defPPr>
            <a:lvl1pPr marL="0" algn="l" defTabSz="914400" rtl="0" eaLnBrk="1" latinLnBrk="0" hangingPunct="1">
              <a:defRPr sz="10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ja-JP" dirty="0"/>
              <a:t>Page </a:t>
            </a:r>
            <a:fld id="{F6915B2B-0C89-4A64-899B-16EC6FFA274A}" type="slidenum">
              <a:rPr kumimoji="1" lang="ja-JP" altLang="en-US" smtClean="0"/>
              <a:pPr/>
              <a:t>‹#›</a:t>
            </a:fld>
            <a:endParaRPr kumimoji="1" lang="ja-JP" altLang="en-US" dirty="0"/>
          </a:p>
        </p:txBody>
      </p:sp>
    </p:spTree>
    <p:extLst>
      <p:ext uri="{BB962C8B-B14F-4D97-AF65-F5344CB8AC3E}">
        <p14:creationId xmlns:p14="http://schemas.microsoft.com/office/powerpoint/2010/main" val="3646558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結論">
    <p:spTree>
      <p:nvGrpSpPr>
        <p:cNvPr id="1" name=""/>
        <p:cNvGrpSpPr/>
        <p:nvPr/>
      </p:nvGrpSpPr>
      <p:grpSpPr>
        <a:xfrm>
          <a:off x="0" y="0"/>
          <a:ext cx="0" cy="0"/>
          <a:chOff x="0" y="0"/>
          <a:chExt cx="0" cy="0"/>
        </a:xfrm>
      </p:grpSpPr>
      <p:sp>
        <p:nvSpPr>
          <p:cNvPr id="6" name="Freihandform 5"/>
          <p:cNvSpPr/>
          <p:nvPr userDrawn="1"/>
        </p:nvSpPr>
        <p:spPr bwMode="gray">
          <a:xfrm>
            <a:off x="0" y="1152525"/>
            <a:ext cx="5292000" cy="0"/>
          </a:xfrm>
          <a:custGeom>
            <a:avLst/>
            <a:gdLst>
              <a:gd name="connsiteX0" fmla="*/ 0 w 409575"/>
              <a:gd name="connsiteY0" fmla="*/ 0 h 0"/>
              <a:gd name="connsiteX1" fmla="*/ 409575 w 409575"/>
              <a:gd name="connsiteY1" fmla="*/ 0 h 0"/>
            </a:gdLst>
            <a:ahLst/>
            <a:cxnLst>
              <a:cxn ang="0">
                <a:pos x="connsiteX0" y="connsiteY0"/>
              </a:cxn>
              <a:cxn ang="0">
                <a:pos x="connsiteX1" y="connsiteY1"/>
              </a:cxn>
            </a:cxnLst>
            <a:rect l="l" t="t" r="r" b="b"/>
            <a:pathLst>
              <a:path w="409575">
                <a:moveTo>
                  <a:pt x="0" y="0"/>
                </a:moveTo>
                <a:lnTo>
                  <a:pt x="409575" y="0"/>
                </a:lnTo>
              </a:path>
            </a:pathLst>
          </a:cu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Ellipse 6"/>
          <p:cNvSpPr/>
          <p:nvPr userDrawn="1"/>
        </p:nvSpPr>
        <p:spPr bwMode="gray">
          <a:xfrm>
            <a:off x="5562600" y="619125"/>
            <a:ext cx="1066800" cy="1066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131"/>
          <p:cNvSpPr>
            <a:spLocks/>
          </p:cNvSpPr>
          <p:nvPr userDrawn="1"/>
        </p:nvSpPr>
        <p:spPr bwMode="gray">
          <a:xfrm rot="16200000" flipH="1">
            <a:off x="5958255" y="892983"/>
            <a:ext cx="275491" cy="519084"/>
          </a:xfrm>
          <a:custGeom>
            <a:avLst/>
            <a:gdLst/>
            <a:ahLst/>
            <a:cxnLst>
              <a:cxn ang="0">
                <a:pos x="18" y="0"/>
              </a:cxn>
              <a:cxn ang="0">
                <a:pos x="0" y="21"/>
              </a:cxn>
              <a:cxn ang="0">
                <a:pos x="60" y="89"/>
              </a:cxn>
              <a:cxn ang="0">
                <a:pos x="0" y="158"/>
              </a:cxn>
              <a:cxn ang="0">
                <a:pos x="18" y="179"/>
              </a:cxn>
              <a:cxn ang="0">
                <a:pos x="95" y="89"/>
              </a:cxn>
              <a:cxn ang="0">
                <a:pos x="18" y="0"/>
              </a:cxn>
            </a:cxnLst>
            <a:rect l="0" t="0" r="r" b="b"/>
            <a:pathLst>
              <a:path w="95" h="179">
                <a:moveTo>
                  <a:pt x="18" y="0"/>
                </a:moveTo>
                <a:lnTo>
                  <a:pt x="0" y="21"/>
                </a:lnTo>
                <a:lnTo>
                  <a:pt x="60" y="89"/>
                </a:lnTo>
                <a:lnTo>
                  <a:pt x="0" y="158"/>
                </a:lnTo>
                <a:lnTo>
                  <a:pt x="18" y="179"/>
                </a:lnTo>
                <a:lnTo>
                  <a:pt x="95" y="89"/>
                </a:lnTo>
                <a:lnTo>
                  <a:pt x="18" y="0"/>
                </a:lnTo>
                <a:close/>
              </a:path>
            </a:pathLst>
          </a:custGeom>
          <a:solidFill>
            <a:schemeClr val="bg1"/>
          </a:solidFill>
          <a:ln w="19050">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9" name="Freihandform 8"/>
          <p:cNvSpPr/>
          <p:nvPr userDrawn="1"/>
        </p:nvSpPr>
        <p:spPr bwMode="gray">
          <a:xfrm>
            <a:off x="6900000" y="1152525"/>
            <a:ext cx="5292000" cy="0"/>
          </a:xfrm>
          <a:custGeom>
            <a:avLst/>
            <a:gdLst>
              <a:gd name="connsiteX0" fmla="*/ 0 w 409575"/>
              <a:gd name="connsiteY0" fmla="*/ 0 h 0"/>
              <a:gd name="connsiteX1" fmla="*/ 409575 w 409575"/>
              <a:gd name="connsiteY1" fmla="*/ 0 h 0"/>
            </a:gdLst>
            <a:ahLst/>
            <a:cxnLst>
              <a:cxn ang="0">
                <a:pos x="connsiteX0" y="connsiteY0"/>
              </a:cxn>
              <a:cxn ang="0">
                <a:pos x="connsiteX1" y="connsiteY1"/>
              </a:cxn>
            </a:cxnLst>
            <a:rect l="l" t="t" r="r" b="b"/>
            <a:pathLst>
              <a:path w="409575">
                <a:moveTo>
                  <a:pt x="0" y="0"/>
                </a:moveTo>
                <a:lnTo>
                  <a:pt x="409575" y="0"/>
                </a:lnTo>
              </a:path>
            </a:pathLst>
          </a:cu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Textplatzhalter 17"/>
          <p:cNvSpPr>
            <a:spLocks noGrp="1"/>
          </p:cNvSpPr>
          <p:nvPr>
            <p:ph type="body" sz="quarter" idx="13" hasCustomPrompt="1"/>
          </p:nvPr>
        </p:nvSpPr>
        <p:spPr bwMode="gray">
          <a:xfrm>
            <a:off x="1596000" y="2362482"/>
            <a:ext cx="9000000" cy="2769989"/>
          </a:xfrm>
        </p:spPr>
        <p:txBody>
          <a:bodyPr wrap="square">
            <a:spAutoFit/>
          </a:bodyPr>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3000" b="0">
                <a:solidFill>
                  <a:schemeClr val="accent1"/>
                </a:solidFill>
              </a:defRPr>
            </a:lvl1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本文テキストです。本文テキストです。本文テキストです。本文テキストです。本文テキストです。本文テキストです。本文テキストです。本文テキストです。本文テキストです。本文テキストです。本文テキストです。本文テキストです。本文テキストです。本文テキストです。本文テキストです。</a:t>
            </a:r>
            <a:endParaRPr lang="en-US" altLang="ja-JP" noProof="0" dirty="0"/>
          </a:p>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endParaRPr lang="en-US" altLang="ja-JP" noProof="0" dirty="0"/>
          </a:p>
        </p:txBody>
      </p:sp>
      <p:sp>
        <p:nvSpPr>
          <p:cNvPr id="34" name="正方形/長方形 33"/>
          <p:cNvSpPr/>
          <p:nvPr userDrawn="1"/>
        </p:nvSpPr>
        <p:spPr>
          <a:xfrm>
            <a:off x="0" y="6516000"/>
            <a:ext cx="12192000" cy="34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lstStyle/>
          <a:p>
            <a:pPr marL="180000" indent="-180000" algn="l">
              <a:spcBef>
                <a:spcPts val="600"/>
              </a:spcBef>
              <a:buClr>
                <a:schemeClr val="accent1"/>
              </a:buClr>
              <a:buFont typeface="Wingdings" panose="05000000000000000000" pitchFamily="2" charset="2"/>
              <a:buChar char="§"/>
            </a:pPr>
            <a:endParaRPr kumimoji="1" lang="ja-JP" altLang="en-US" sz="1600" dirty="0" err="1">
              <a:solidFill>
                <a:schemeClr val="tx1"/>
              </a:solidFill>
            </a:endParaRPr>
          </a:p>
        </p:txBody>
      </p:sp>
      <p:pic>
        <p:nvPicPr>
          <p:cNvPr id="35" name="Grafik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10920705" y="6624301"/>
            <a:ext cx="863927" cy="163254"/>
          </a:xfrm>
          <a:prstGeom prst="rect">
            <a:avLst/>
          </a:prstGeom>
        </p:spPr>
      </p:pic>
      <p:sp>
        <p:nvSpPr>
          <p:cNvPr id="37" name="フッター プレースホルダー 3"/>
          <p:cNvSpPr txBox="1">
            <a:spLocks/>
          </p:cNvSpPr>
          <p:nvPr userDrawn="1"/>
        </p:nvSpPr>
        <p:spPr>
          <a:xfrm>
            <a:off x="1059067" y="6552000"/>
            <a:ext cx="4028821" cy="288000"/>
          </a:xfrm>
          <a:prstGeom prst="rect">
            <a:avLst/>
          </a:prstGeom>
        </p:spPr>
        <p:txBody>
          <a:bodyPr vert="horz" lIns="91440" tIns="45720" rIns="91440" bIns="45720" rtlCol="0" anchor="ctr"/>
          <a:lstStyle>
            <a:defPPr>
              <a:defRPr lang="de-DE"/>
            </a:defPPr>
            <a:lvl1pPr marL="0" algn="ct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000" b="0" i="0" u="none" strike="noStrike" kern="1200" baseline="0" dirty="0">
                <a:solidFill>
                  <a:schemeClr val="tx1"/>
                </a:solidFill>
                <a:latin typeface="+mn-lt"/>
                <a:ea typeface="+mn-ea"/>
                <a:cs typeface="+mn-cs"/>
              </a:rPr>
              <a:t>No data copy / No data transfer permitted</a:t>
            </a:r>
            <a:endParaRPr lang="en-US" altLang="ja-JP" b="0" dirty="0">
              <a:solidFill>
                <a:schemeClr val="tx1"/>
              </a:solidFill>
            </a:endParaRPr>
          </a:p>
        </p:txBody>
      </p:sp>
      <p:grpSp>
        <p:nvGrpSpPr>
          <p:cNvPr id="49" name="グループ化 48"/>
          <p:cNvGrpSpPr/>
          <p:nvPr userDrawn="1"/>
        </p:nvGrpSpPr>
        <p:grpSpPr>
          <a:xfrm>
            <a:off x="-100749" y="-82436"/>
            <a:ext cx="12360988" cy="7022872"/>
            <a:chOff x="-100749" y="-82436"/>
            <a:chExt cx="12360988" cy="7022872"/>
          </a:xfrm>
        </p:grpSpPr>
        <p:grpSp>
          <p:nvGrpSpPr>
            <p:cNvPr id="50" name="Gruppieren 31"/>
            <p:cNvGrpSpPr/>
            <p:nvPr userDrawn="1"/>
          </p:nvGrpSpPr>
          <p:grpSpPr bwMode="gray">
            <a:xfrm>
              <a:off x="407368" y="6868436"/>
              <a:ext cx="11377264" cy="72000"/>
              <a:chOff x="407368" y="0"/>
              <a:chExt cx="11377264" cy="108000"/>
            </a:xfrm>
          </p:grpSpPr>
          <p:sp>
            <p:nvSpPr>
              <p:cNvPr id="62" name="Freihandform 32"/>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ihandform 33"/>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Freihandform 34"/>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Freihandform 35"/>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1" name="Gruppieren 30"/>
            <p:cNvGrpSpPr/>
            <p:nvPr userDrawn="1"/>
          </p:nvGrpSpPr>
          <p:grpSpPr bwMode="gray">
            <a:xfrm>
              <a:off x="391113" y="-82436"/>
              <a:ext cx="11377264" cy="72000"/>
              <a:chOff x="407368" y="0"/>
              <a:chExt cx="11377264" cy="108000"/>
            </a:xfrm>
          </p:grpSpPr>
          <p:sp>
            <p:nvSpPr>
              <p:cNvPr id="58" name="Freihandform 26"/>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Freihandform 27"/>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Freihandform 28"/>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Freihandform 29"/>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2" name="グループ化 51"/>
            <p:cNvGrpSpPr/>
            <p:nvPr userDrawn="1"/>
          </p:nvGrpSpPr>
          <p:grpSpPr>
            <a:xfrm>
              <a:off x="-100749" y="1216200"/>
              <a:ext cx="72000" cy="4985108"/>
              <a:chOff x="-84494" y="1216200"/>
              <a:chExt cx="72000" cy="4985108"/>
            </a:xfrm>
          </p:grpSpPr>
          <p:sp>
            <p:nvSpPr>
              <p:cNvPr id="56" name="Freihandform 37"/>
              <p:cNvSpPr/>
              <p:nvPr userDrawn="1"/>
            </p:nvSpPr>
            <p:spPr bwMode="gray">
              <a:xfrm rot="5400000">
                <a:off x="-48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Freihandform 38"/>
              <p:cNvSpPr/>
              <p:nvPr userDrawn="1"/>
            </p:nvSpPr>
            <p:spPr bwMode="gray">
              <a:xfrm rot="5400000">
                <a:off x="-48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3" name="グループ化 52"/>
            <p:cNvGrpSpPr/>
            <p:nvPr userDrawn="1"/>
          </p:nvGrpSpPr>
          <p:grpSpPr>
            <a:xfrm>
              <a:off x="12188239" y="1216200"/>
              <a:ext cx="72000" cy="4985108"/>
              <a:chOff x="12204494" y="1216200"/>
              <a:chExt cx="72000" cy="4985108"/>
            </a:xfrm>
          </p:grpSpPr>
          <p:sp>
            <p:nvSpPr>
              <p:cNvPr id="54" name="Freihandform 42"/>
              <p:cNvSpPr/>
              <p:nvPr userDrawn="1"/>
            </p:nvSpPr>
            <p:spPr bwMode="gray">
              <a:xfrm rot="5400000">
                <a:off x="12240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ihandform 43"/>
              <p:cNvSpPr/>
              <p:nvPr userDrawn="1"/>
            </p:nvSpPr>
            <p:spPr bwMode="gray">
              <a:xfrm rot="5400000">
                <a:off x="12240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 name="フッター プレースホルダー 1">
            <a:extLst>
              <a:ext uri="{FF2B5EF4-FFF2-40B4-BE49-F238E27FC236}">
                <a16:creationId xmlns:a16="http://schemas.microsoft.com/office/drawing/2014/main" id="{A1A65EDA-C07C-4781-B2CC-18B9202A23ED}"/>
              </a:ext>
            </a:extLst>
          </p:cNvPr>
          <p:cNvSpPr>
            <a:spLocks noGrp="1"/>
          </p:cNvSpPr>
          <p:nvPr>
            <p:ph type="ftr" sz="quarter" idx="14"/>
          </p:nvPr>
        </p:nvSpPr>
        <p:spPr/>
        <p:txBody>
          <a:bodyPr/>
          <a:lstStyle/>
          <a:p>
            <a:r>
              <a:rPr kumimoji="1" lang="pt-BR" altLang="ja-JP" smtClean="0"/>
              <a:t>No data copy / No data transfer permitted</a:t>
            </a:r>
            <a:endParaRPr kumimoji="1" lang="ja-JP" altLang="en-US" dirty="0"/>
          </a:p>
        </p:txBody>
      </p:sp>
      <p:sp>
        <p:nvSpPr>
          <p:cNvPr id="30" name="スライド番号プレースホルダー 7">
            <a:extLst>
              <a:ext uri="{FF2B5EF4-FFF2-40B4-BE49-F238E27FC236}">
                <a16:creationId xmlns:a16="http://schemas.microsoft.com/office/drawing/2014/main" id="{76B1698C-DCCB-495F-92A4-BFF41E13EED0}"/>
              </a:ext>
            </a:extLst>
          </p:cNvPr>
          <p:cNvSpPr txBox="1">
            <a:spLocks/>
          </p:cNvSpPr>
          <p:nvPr userDrawn="1"/>
        </p:nvSpPr>
        <p:spPr>
          <a:xfrm>
            <a:off x="374400" y="6560776"/>
            <a:ext cx="792263" cy="270447"/>
          </a:xfrm>
          <a:prstGeom prst="rect">
            <a:avLst/>
          </a:prstGeom>
        </p:spPr>
        <p:txBody>
          <a:bodyPr vert="horz" lIns="91440" tIns="45720" rIns="91440" bIns="45720" rtlCol="0" anchor="ctr"/>
          <a:lstStyle>
            <a:defPPr>
              <a:defRPr lang="de-DE"/>
            </a:defPPr>
            <a:lvl1pPr marL="0" algn="l" defTabSz="914400" rtl="0" eaLnBrk="1" latinLnBrk="0" hangingPunct="1">
              <a:defRPr sz="10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ja-JP" dirty="0"/>
              <a:t>Page </a:t>
            </a:r>
            <a:fld id="{F6915B2B-0C89-4A64-899B-16EC6FFA274A}" type="slidenum">
              <a:rPr kumimoji="1" lang="ja-JP" altLang="en-US" smtClean="0"/>
              <a:pPr/>
              <a:t>‹#›</a:t>
            </a:fld>
            <a:endParaRPr kumimoji="1" lang="ja-JP" altLang="en-US" dirty="0"/>
          </a:p>
        </p:txBody>
      </p:sp>
    </p:spTree>
    <p:extLst>
      <p:ext uri="{BB962C8B-B14F-4D97-AF65-F5344CB8AC3E}">
        <p14:creationId xmlns:p14="http://schemas.microsoft.com/office/powerpoint/2010/main" val="424981011"/>
      </p:ext>
    </p:extLst>
  </p:cSld>
  <p:clrMapOvr>
    <a:masterClrMapping/>
  </p:clrMapOvr>
  <p:extLst mod="1">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引用">
    <p:spTree>
      <p:nvGrpSpPr>
        <p:cNvPr id="1" name=""/>
        <p:cNvGrpSpPr/>
        <p:nvPr/>
      </p:nvGrpSpPr>
      <p:grpSpPr>
        <a:xfrm>
          <a:off x="0" y="0"/>
          <a:ext cx="0" cy="0"/>
          <a:chOff x="0" y="0"/>
          <a:chExt cx="0" cy="0"/>
        </a:xfrm>
      </p:grpSpPr>
      <p:sp>
        <p:nvSpPr>
          <p:cNvPr id="6" name="Freihandform 5"/>
          <p:cNvSpPr/>
          <p:nvPr userDrawn="1"/>
        </p:nvSpPr>
        <p:spPr bwMode="gray">
          <a:xfrm>
            <a:off x="0" y="1152525"/>
            <a:ext cx="5292000" cy="0"/>
          </a:xfrm>
          <a:custGeom>
            <a:avLst/>
            <a:gdLst>
              <a:gd name="connsiteX0" fmla="*/ 0 w 409575"/>
              <a:gd name="connsiteY0" fmla="*/ 0 h 0"/>
              <a:gd name="connsiteX1" fmla="*/ 409575 w 409575"/>
              <a:gd name="connsiteY1" fmla="*/ 0 h 0"/>
            </a:gdLst>
            <a:ahLst/>
            <a:cxnLst>
              <a:cxn ang="0">
                <a:pos x="connsiteX0" y="connsiteY0"/>
              </a:cxn>
              <a:cxn ang="0">
                <a:pos x="connsiteX1" y="connsiteY1"/>
              </a:cxn>
            </a:cxnLst>
            <a:rect l="l" t="t" r="r" b="b"/>
            <a:pathLst>
              <a:path w="409575">
                <a:moveTo>
                  <a:pt x="0" y="0"/>
                </a:moveTo>
                <a:lnTo>
                  <a:pt x="409575" y="0"/>
                </a:lnTo>
              </a:path>
            </a:pathLst>
          </a:cu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Freihandform 8"/>
          <p:cNvSpPr/>
          <p:nvPr userDrawn="1"/>
        </p:nvSpPr>
        <p:spPr bwMode="gray">
          <a:xfrm>
            <a:off x="6900000" y="1152525"/>
            <a:ext cx="5292000" cy="0"/>
          </a:xfrm>
          <a:custGeom>
            <a:avLst/>
            <a:gdLst>
              <a:gd name="connsiteX0" fmla="*/ 0 w 409575"/>
              <a:gd name="connsiteY0" fmla="*/ 0 h 0"/>
              <a:gd name="connsiteX1" fmla="*/ 409575 w 409575"/>
              <a:gd name="connsiteY1" fmla="*/ 0 h 0"/>
            </a:gdLst>
            <a:ahLst/>
            <a:cxnLst>
              <a:cxn ang="0">
                <a:pos x="connsiteX0" y="connsiteY0"/>
              </a:cxn>
              <a:cxn ang="0">
                <a:pos x="connsiteX1" y="connsiteY1"/>
              </a:cxn>
            </a:cxnLst>
            <a:rect l="l" t="t" r="r" b="b"/>
            <a:pathLst>
              <a:path w="409575">
                <a:moveTo>
                  <a:pt x="0" y="0"/>
                </a:moveTo>
                <a:lnTo>
                  <a:pt x="409575" y="0"/>
                </a:lnTo>
              </a:path>
            </a:pathLst>
          </a:cu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Textplatzhalter 17"/>
          <p:cNvSpPr>
            <a:spLocks noGrp="1"/>
          </p:cNvSpPr>
          <p:nvPr>
            <p:ph type="body" sz="quarter" idx="13" hasCustomPrompt="1"/>
          </p:nvPr>
        </p:nvSpPr>
        <p:spPr bwMode="gray">
          <a:xfrm>
            <a:off x="1596000" y="2362482"/>
            <a:ext cx="9000000" cy="2308324"/>
          </a:xfrm>
        </p:spPr>
        <p:txBody>
          <a:bodyPr wrap="square">
            <a:sp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3000" b="0" i="1">
                <a:solidFill>
                  <a:schemeClr val="accent1"/>
                </a:solidFill>
              </a:defRPr>
            </a:lvl1pPr>
          </a:lstStyle>
          <a:p>
            <a:pPr marL="0" marR="0" lvl="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本文テキストです。本文テキストです。本文テキストです。本文テキストです。本文テキストです。本文テキストです。本文テキストです。本文テキストです。本文テキストです。本文テキストです。本文テキストです。本文テキストです。本文テキストです。本文テキストです。</a:t>
            </a:r>
            <a:endParaRPr lang="en-US" altLang="ja-JP" noProof="0" dirty="0"/>
          </a:p>
        </p:txBody>
      </p:sp>
      <p:grpSp>
        <p:nvGrpSpPr>
          <p:cNvPr id="2" name="Gruppieren 1"/>
          <p:cNvGrpSpPr/>
          <p:nvPr userDrawn="1"/>
        </p:nvGrpSpPr>
        <p:grpSpPr bwMode="gray">
          <a:xfrm>
            <a:off x="5562600" y="619125"/>
            <a:ext cx="1066800" cy="1066800"/>
            <a:chOff x="5562600" y="619125"/>
            <a:chExt cx="1066800" cy="1066800"/>
          </a:xfrm>
        </p:grpSpPr>
        <p:sp>
          <p:nvSpPr>
            <p:cNvPr id="7" name="Ellipse 6"/>
            <p:cNvSpPr/>
            <p:nvPr userDrawn="1"/>
          </p:nvSpPr>
          <p:spPr bwMode="gray">
            <a:xfrm>
              <a:off x="5562600" y="619125"/>
              <a:ext cx="1066800" cy="1066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Freeform 5"/>
            <p:cNvSpPr>
              <a:spLocks/>
            </p:cNvSpPr>
            <p:nvPr userDrawn="1"/>
          </p:nvSpPr>
          <p:spPr bwMode="gray">
            <a:xfrm>
              <a:off x="5809986" y="896419"/>
              <a:ext cx="252041" cy="512213"/>
            </a:xfrm>
            <a:custGeom>
              <a:avLst/>
              <a:gdLst>
                <a:gd name="T0" fmla="*/ 153 w 2018"/>
                <a:gd name="T1" fmla="*/ 0 h 4095"/>
                <a:gd name="T2" fmla="*/ 2018 w 2018"/>
                <a:gd name="T3" fmla="*/ 0 h 4095"/>
                <a:gd name="T4" fmla="*/ 2018 w 2018"/>
                <a:gd name="T5" fmla="*/ 1358 h 4095"/>
                <a:gd name="T6" fmla="*/ 1876 w 2018"/>
                <a:gd name="T7" fmla="*/ 2649 h 4095"/>
                <a:gd name="T8" fmla="*/ 1344 w 2018"/>
                <a:gd name="T9" fmla="*/ 3500 h 4095"/>
                <a:gd name="T10" fmla="*/ 365 w 2018"/>
                <a:gd name="T11" fmla="*/ 4095 h 4095"/>
                <a:gd name="T12" fmla="*/ 0 w 2018"/>
                <a:gd name="T13" fmla="*/ 3308 h 4095"/>
                <a:gd name="T14" fmla="*/ 800 w 2018"/>
                <a:gd name="T15" fmla="*/ 2784 h 4095"/>
                <a:gd name="T16" fmla="*/ 1049 w 2018"/>
                <a:gd name="T17" fmla="*/ 1890 h 4095"/>
                <a:gd name="T18" fmla="*/ 153 w 2018"/>
                <a:gd name="T19" fmla="*/ 1890 h 4095"/>
                <a:gd name="T20" fmla="*/ 153 w 2018"/>
                <a:gd name="T21" fmla="*/ 0 h 4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18" h="4095">
                  <a:moveTo>
                    <a:pt x="153" y="0"/>
                  </a:moveTo>
                  <a:cubicBezTo>
                    <a:pt x="2018" y="0"/>
                    <a:pt x="2018" y="0"/>
                    <a:pt x="2018" y="0"/>
                  </a:cubicBezTo>
                  <a:cubicBezTo>
                    <a:pt x="2018" y="1358"/>
                    <a:pt x="2018" y="1358"/>
                    <a:pt x="2018" y="1358"/>
                  </a:cubicBezTo>
                  <a:cubicBezTo>
                    <a:pt x="2018" y="1905"/>
                    <a:pt x="1971" y="2335"/>
                    <a:pt x="1876" y="2649"/>
                  </a:cubicBezTo>
                  <a:cubicBezTo>
                    <a:pt x="1780" y="2963"/>
                    <a:pt x="1603" y="3246"/>
                    <a:pt x="1344" y="3500"/>
                  </a:cubicBezTo>
                  <a:cubicBezTo>
                    <a:pt x="1085" y="3753"/>
                    <a:pt x="759" y="3951"/>
                    <a:pt x="365" y="4095"/>
                  </a:cubicBezTo>
                  <a:cubicBezTo>
                    <a:pt x="0" y="3308"/>
                    <a:pt x="0" y="3308"/>
                    <a:pt x="0" y="3308"/>
                  </a:cubicBezTo>
                  <a:cubicBezTo>
                    <a:pt x="372" y="3183"/>
                    <a:pt x="638" y="3008"/>
                    <a:pt x="800" y="2784"/>
                  </a:cubicBezTo>
                  <a:cubicBezTo>
                    <a:pt x="962" y="2560"/>
                    <a:pt x="1045" y="2262"/>
                    <a:pt x="1049" y="1890"/>
                  </a:cubicBezTo>
                  <a:cubicBezTo>
                    <a:pt x="153" y="1890"/>
                    <a:pt x="153" y="1890"/>
                    <a:pt x="153" y="1890"/>
                  </a:cubicBezTo>
                  <a:cubicBezTo>
                    <a:pt x="153" y="0"/>
                    <a:pt x="153" y="0"/>
                    <a:pt x="15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2" name="Freeform 9"/>
            <p:cNvSpPr>
              <a:spLocks/>
            </p:cNvSpPr>
            <p:nvPr userDrawn="1"/>
          </p:nvSpPr>
          <p:spPr bwMode="gray">
            <a:xfrm>
              <a:off x="6129974" y="896419"/>
              <a:ext cx="252041" cy="512213"/>
            </a:xfrm>
            <a:custGeom>
              <a:avLst/>
              <a:gdLst>
                <a:gd name="T0" fmla="*/ 153 w 2018"/>
                <a:gd name="T1" fmla="*/ 0 h 4095"/>
                <a:gd name="T2" fmla="*/ 2018 w 2018"/>
                <a:gd name="T3" fmla="*/ 0 h 4095"/>
                <a:gd name="T4" fmla="*/ 2018 w 2018"/>
                <a:gd name="T5" fmla="*/ 1358 h 4095"/>
                <a:gd name="T6" fmla="*/ 1876 w 2018"/>
                <a:gd name="T7" fmla="*/ 2649 h 4095"/>
                <a:gd name="T8" fmla="*/ 1344 w 2018"/>
                <a:gd name="T9" fmla="*/ 3500 h 4095"/>
                <a:gd name="T10" fmla="*/ 365 w 2018"/>
                <a:gd name="T11" fmla="*/ 4095 h 4095"/>
                <a:gd name="T12" fmla="*/ 0 w 2018"/>
                <a:gd name="T13" fmla="*/ 3308 h 4095"/>
                <a:gd name="T14" fmla="*/ 800 w 2018"/>
                <a:gd name="T15" fmla="*/ 2784 h 4095"/>
                <a:gd name="T16" fmla="*/ 1049 w 2018"/>
                <a:gd name="T17" fmla="*/ 1890 h 4095"/>
                <a:gd name="T18" fmla="*/ 153 w 2018"/>
                <a:gd name="T19" fmla="*/ 1890 h 4095"/>
                <a:gd name="T20" fmla="*/ 153 w 2018"/>
                <a:gd name="T21" fmla="*/ 0 h 4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18" h="4095">
                  <a:moveTo>
                    <a:pt x="153" y="0"/>
                  </a:moveTo>
                  <a:cubicBezTo>
                    <a:pt x="2018" y="0"/>
                    <a:pt x="2018" y="0"/>
                    <a:pt x="2018" y="0"/>
                  </a:cubicBezTo>
                  <a:cubicBezTo>
                    <a:pt x="2018" y="1358"/>
                    <a:pt x="2018" y="1358"/>
                    <a:pt x="2018" y="1358"/>
                  </a:cubicBezTo>
                  <a:cubicBezTo>
                    <a:pt x="2018" y="1905"/>
                    <a:pt x="1971" y="2335"/>
                    <a:pt x="1876" y="2649"/>
                  </a:cubicBezTo>
                  <a:cubicBezTo>
                    <a:pt x="1780" y="2963"/>
                    <a:pt x="1603" y="3246"/>
                    <a:pt x="1344" y="3500"/>
                  </a:cubicBezTo>
                  <a:cubicBezTo>
                    <a:pt x="1085" y="3753"/>
                    <a:pt x="759" y="3951"/>
                    <a:pt x="365" y="4095"/>
                  </a:cubicBezTo>
                  <a:cubicBezTo>
                    <a:pt x="0" y="3308"/>
                    <a:pt x="0" y="3308"/>
                    <a:pt x="0" y="3308"/>
                  </a:cubicBezTo>
                  <a:cubicBezTo>
                    <a:pt x="372" y="3183"/>
                    <a:pt x="638" y="3008"/>
                    <a:pt x="800" y="2784"/>
                  </a:cubicBezTo>
                  <a:cubicBezTo>
                    <a:pt x="962" y="2560"/>
                    <a:pt x="1045" y="2262"/>
                    <a:pt x="1049" y="1890"/>
                  </a:cubicBezTo>
                  <a:cubicBezTo>
                    <a:pt x="153" y="1890"/>
                    <a:pt x="153" y="1890"/>
                    <a:pt x="153" y="1890"/>
                  </a:cubicBezTo>
                  <a:cubicBezTo>
                    <a:pt x="153" y="0"/>
                    <a:pt x="153" y="0"/>
                    <a:pt x="15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noProof="0" dirty="0"/>
            </a:p>
          </p:txBody>
        </p:sp>
      </p:grpSp>
      <p:sp>
        <p:nvSpPr>
          <p:cNvPr id="13" name="Freihandform 12"/>
          <p:cNvSpPr/>
          <p:nvPr userDrawn="1"/>
        </p:nvSpPr>
        <p:spPr bwMode="gray">
          <a:xfrm>
            <a:off x="5718000" y="5950134"/>
            <a:ext cx="756000" cy="0"/>
          </a:xfrm>
          <a:custGeom>
            <a:avLst/>
            <a:gdLst>
              <a:gd name="connsiteX0" fmla="*/ 0 w 409575"/>
              <a:gd name="connsiteY0" fmla="*/ 0 h 0"/>
              <a:gd name="connsiteX1" fmla="*/ 409575 w 409575"/>
              <a:gd name="connsiteY1" fmla="*/ 0 h 0"/>
            </a:gdLst>
            <a:ahLst/>
            <a:cxnLst>
              <a:cxn ang="0">
                <a:pos x="connsiteX0" y="connsiteY0"/>
              </a:cxn>
              <a:cxn ang="0">
                <a:pos x="connsiteX1" y="connsiteY1"/>
              </a:cxn>
            </a:cxnLst>
            <a:rect l="l" t="t" r="r" b="b"/>
            <a:pathLst>
              <a:path w="409575">
                <a:moveTo>
                  <a:pt x="0" y="0"/>
                </a:moveTo>
                <a:lnTo>
                  <a:pt x="409575" y="0"/>
                </a:lnTo>
              </a:path>
            </a:pathLst>
          </a:cu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Textplatzhalter 17"/>
          <p:cNvSpPr>
            <a:spLocks noGrp="1"/>
          </p:cNvSpPr>
          <p:nvPr>
            <p:ph type="body" sz="quarter" idx="14" hasCustomPrompt="1"/>
          </p:nvPr>
        </p:nvSpPr>
        <p:spPr bwMode="gray">
          <a:xfrm>
            <a:off x="1596000" y="5044534"/>
            <a:ext cx="9000000" cy="184666"/>
          </a:xfrm>
        </p:spPr>
        <p:txBody>
          <a:bodyPr wrap="square">
            <a:spAutoFit/>
          </a:bodyPr>
          <a:lstStyle>
            <a:lvl1pPr marL="0" indent="0" algn="ctr">
              <a:spcBef>
                <a:spcPts val="0"/>
              </a:spcBef>
              <a:buNone/>
              <a:defRPr sz="1200" b="0" i="0" baseline="0">
                <a:solidFill>
                  <a:schemeClr val="accent1"/>
                </a:solidFill>
              </a:defRPr>
            </a:lvl1pPr>
          </a:lstStyle>
          <a:p>
            <a:pPr lvl="0"/>
            <a:r>
              <a:rPr lang="ja-JP" altLang="en-US" noProof="0" dirty="0"/>
              <a:t>氏名</a:t>
            </a:r>
            <a:endParaRPr lang="en-US" noProof="0" dirty="0"/>
          </a:p>
        </p:txBody>
      </p:sp>
      <p:sp>
        <p:nvSpPr>
          <p:cNvPr id="39" name="正方形/長方形 38"/>
          <p:cNvSpPr/>
          <p:nvPr userDrawn="1"/>
        </p:nvSpPr>
        <p:spPr>
          <a:xfrm>
            <a:off x="0" y="6516000"/>
            <a:ext cx="12192000" cy="34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lstStyle/>
          <a:p>
            <a:pPr marL="180000" indent="-180000" algn="l">
              <a:spcBef>
                <a:spcPts val="600"/>
              </a:spcBef>
              <a:buClr>
                <a:schemeClr val="accent1"/>
              </a:buClr>
              <a:buFont typeface="Wingdings" panose="05000000000000000000" pitchFamily="2" charset="2"/>
              <a:buChar char="§"/>
            </a:pPr>
            <a:endParaRPr kumimoji="1" lang="ja-JP" altLang="en-US" sz="1600" dirty="0" err="1">
              <a:solidFill>
                <a:schemeClr val="tx1"/>
              </a:solidFill>
            </a:endParaRPr>
          </a:p>
        </p:txBody>
      </p:sp>
      <p:pic>
        <p:nvPicPr>
          <p:cNvPr id="40" name="Grafik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10920705" y="6624301"/>
            <a:ext cx="863927" cy="163254"/>
          </a:xfrm>
          <a:prstGeom prst="rect">
            <a:avLst/>
          </a:prstGeom>
        </p:spPr>
      </p:pic>
      <p:sp>
        <p:nvSpPr>
          <p:cNvPr id="42" name="フッター プレースホルダー 3"/>
          <p:cNvSpPr txBox="1">
            <a:spLocks/>
          </p:cNvSpPr>
          <p:nvPr userDrawn="1"/>
        </p:nvSpPr>
        <p:spPr>
          <a:xfrm>
            <a:off x="1059067" y="6552000"/>
            <a:ext cx="4028821" cy="288000"/>
          </a:xfrm>
          <a:prstGeom prst="rect">
            <a:avLst/>
          </a:prstGeom>
        </p:spPr>
        <p:txBody>
          <a:bodyPr vert="horz" lIns="91440" tIns="45720" rIns="91440" bIns="45720" rtlCol="0" anchor="ctr"/>
          <a:lstStyle>
            <a:defPPr>
              <a:defRPr lang="de-DE"/>
            </a:defPPr>
            <a:lvl1pPr marL="0" algn="ct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000" b="0" i="0" u="none" strike="noStrike" kern="1200" baseline="0" dirty="0">
                <a:solidFill>
                  <a:schemeClr val="tx1"/>
                </a:solidFill>
                <a:latin typeface="+mn-lt"/>
                <a:ea typeface="+mn-ea"/>
                <a:cs typeface="+mn-cs"/>
              </a:rPr>
              <a:t>No data copy / No data transfer permitted</a:t>
            </a:r>
            <a:endParaRPr lang="en-US" altLang="ja-JP" b="0" dirty="0">
              <a:solidFill>
                <a:schemeClr val="tx1"/>
              </a:solidFill>
            </a:endParaRPr>
          </a:p>
        </p:txBody>
      </p:sp>
      <p:grpSp>
        <p:nvGrpSpPr>
          <p:cNvPr id="32" name="グループ化 31"/>
          <p:cNvGrpSpPr/>
          <p:nvPr userDrawn="1"/>
        </p:nvGrpSpPr>
        <p:grpSpPr>
          <a:xfrm>
            <a:off x="-100749" y="-82436"/>
            <a:ext cx="12360988" cy="7022872"/>
            <a:chOff x="-100749" y="-82436"/>
            <a:chExt cx="12360988" cy="7022872"/>
          </a:xfrm>
        </p:grpSpPr>
        <p:grpSp>
          <p:nvGrpSpPr>
            <p:cNvPr id="33" name="Gruppieren 31"/>
            <p:cNvGrpSpPr/>
            <p:nvPr userDrawn="1"/>
          </p:nvGrpSpPr>
          <p:grpSpPr bwMode="gray">
            <a:xfrm>
              <a:off x="407368" y="6868436"/>
              <a:ext cx="11377264" cy="72000"/>
              <a:chOff x="407368" y="0"/>
              <a:chExt cx="11377264" cy="108000"/>
            </a:xfrm>
          </p:grpSpPr>
          <p:sp>
            <p:nvSpPr>
              <p:cNvPr id="49" name="Freihandform 32"/>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Freihandform 33"/>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Freihandform 34"/>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Freihandform 35"/>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4" name="Gruppieren 30"/>
            <p:cNvGrpSpPr/>
            <p:nvPr userDrawn="1"/>
          </p:nvGrpSpPr>
          <p:grpSpPr bwMode="gray">
            <a:xfrm>
              <a:off x="391113" y="-82436"/>
              <a:ext cx="11377264" cy="72000"/>
              <a:chOff x="407368" y="0"/>
              <a:chExt cx="11377264" cy="108000"/>
            </a:xfrm>
          </p:grpSpPr>
          <p:sp>
            <p:nvSpPr>
              <p:cNvPr id="45" name="Freihandform 26"/>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reihandform 27"/>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ihandform 28"/>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Freihandform 29"/>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5" name="グループ化 34"/>
            <p:cNvGrpSpPr/>
            <p:nvPr userDrawn="1"/>
          </p:nvGrpSpPr>
          <p:grpSpPr>
            <a:xfrm>
              <a:off x="-100749" y="1216200"/>
              <a:ext cx="72000" cy="4985108"/>
              <a:chOff x="-84494" y="1216200"/>
              <a:chExt cx="72000" cy="4985108"/>
            </a:xfrm>
          </p:grpSpPr>
          <p:sp>
            <p:nvSpPr>
              <p:cNvPr id="43" name="Freihandform 37"/>
              <p:cNvSpPr/>
              <p:nvPr userDrawn="1"/>
            </p:nvSpPr>
            <p:spPr bwMode="gray">
              <a:xfrm rot="5400000">
                <a:off x="-48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reihandform 38"/>
              <p:cNvSpPr/>
              <p:nvPr userDrawn="1"/>
            </p:nvSpPr>
            <p:spPr bwMode="gray">
              <a:xfrm rot="5400000">
                <a:off x="-48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6" name="グループ化 35"/>
            <p:cNvGrpSpPr/>
            <p:nvPr userDrawn="1"/>
          </p:nvGrpSpPr>
          <p:grpSpPr>
            <a:xfrm>
              <a:off x="12188239" y="1216200"/>
              <a:ext cx="72000" cy="4985108"/>
              <a:chOff x="12204494" y="1216200"/>
              <a:chExt cx="72000" cy="4985108"/>
            </a:xfrm>
          </p:grpSpPr>
          <p:sp>
            <p:nvSpPr>
              <p:cNvPr id="37" name="Freihandform 42"/>
              <p:cNvSpPr/>
              <p:nvPr userDrawn="1"/>
            </p:nvSpPr>
            <p:spPr bwMode="gray">
              <a:xfrm rot="5400000">
                <a:off x="12240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ihandform 43"/>
              <p:cNvSpPr/>
              <p:nvPr userDrawn="1"/>
            </p:nvSpPr>
            <p:spPr bwMode="gray">
              <a:xfrm rot="5400000">
                <a:off x="12240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3" name="フッター プレースホルダー 2">
            <a:extLst>
              <a:ext uri="{FF2B5EF4-FFF2-40B4-BE49-F238E27FC236}">
                <a16:creationId xmlns:a16="http://schemas.microsoft.com/office/drawing/2014/main" id="{EB20F816-B326-4E35-8DDE-B3553A7D37B2}"/>
              </a:ext>
            </a:extLst>
          </p:cNvPr>
          <p:cNvSpPr>
            <a:spLocks noGrp="1"/>
          </p:cNvSpPr>
          <p:nvPr>
            <p:ph type="ftr" sz="quarter" idx="15"/>
          </p:nvPr>
        </p:nvSpPr>
        <p:spPr/>
        <p:txBody>
          <a:bodyPr/>
          <a:lstStyle/>
          <a:p>
            <a:r>
              <a:rPr kumimoji="1" lang="pt-BR" altLang="ja-JP" smtClean="0"/>
              <a:t>No data copy / No data transfer permitted</a:t>
            </a:r>
            <a:endParaRPr kumimoji="1" lang="ja-JP" altLang="en-US" dirty="0"/>
          </a:p>
        </p:txBody>
      </p:sp>
      <p:sp>
        <p:nvSpPr>
          <p:cNvPr id="41" name="スライド番号プレースホルダー 7">
            <a:extLst>
              <a:ext uri="{FF2B5EF4-FFF2-40B4-BE49-F238E27FC236}">
                <a16:creationId xmlns:a16="http://schemas.microsoft.com/office/drawing/2014/main" id="{A49B6BA3-ED65-4665-9063-4F804B66BA79}"/>
              </a:ext>
            </a:extLst>
          </p:cNvPr>
          <p:cNvSpPr txBox="1">
            <a:spLocks/>
          </p:cNvSpPr>
          <p:nvPr userDrawn="1"/>
        </p:nvSpPr>
        <p:spPr>
          <a:xfrm>
            <a:off x="374400" y="6560776"/>
            <a:ext cx="792263" cy="270447"/>
          </a:xfrm>
          <a:prstGeom prst="rect">
            <a:avLst/>
          </a:prstGeom>
        </p:spPr>
        <p:txBody>
          <a:bodyPr vert="horz" lIns="91440" tIns="45720" rIns="91440" bIns="45720" rtlCol="0" anchor="ctr"/>
          <a:lstStyle>
            <a:defPPr>
              <a:defRPr lang="de-DE"/>
            </a:defPPr>
            <a:lvl1pPr marL="0" algn="l" defTabSz="914400" rtl="0" eaLnBrk="1" latinLnBrk="0" hangingPunct="1">
              <a:defRPr sz="10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ja-JP" dirty="0"/>
              <a:t>Page </a:t>
            </a:r>
            <a:fld id="{F6915B2B-0C89-4A64-899B-16EC6FFA274A}" type="slidenum">
              <a:rPr kumimoji="1" lang="ja-JP" altLang="en-US" smtClean="0"/>
              <a:pPr/>
              <a:t>‹#›</a:t>
            </a:fld>
            <a:endParaRPr kumimoji="1" lang="ja-JP" altLang="en-US" dirty="0"/>
          </a:p>
        </p:txBody>
      </p:sp>
    </p:spTree>
    <p:extLst>
      <p:ext uri="{BB962C8B-B14F-4D97-AF65-F5344CB8AC3E}">
        <p14:creationId xmlns:p14="http://schemas.microsoft.com/office/powerpoint/2010/main" val="155245607"/>
      </p:ext>
    </p:extLst>
  </p:cSld>
  <p:clrMapOvr>
    <a:masterClrMapping/>
  </p:clrMapOvr>
  <p:extLst mod="1">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名札">
    <p:spTree>
      <p:nvGrpSpPr>
        <p:cNvPr id="1" name=""/>
        <p:cNvGrpSpPr/>
        <p:nvPr/>
      </p:nvGrpSpPr>
      <p:grpSpPr>
        <a:xfrm>
          <a:off x="0" y="0"/>
          <a:ext cx="0" cy="0"/>
          <a:chOff x="0" y="0"/>
          <a:chExt cx="0" cy="0"/>
        </a:xfrm>
      </p:grpSpPr>
      <p:pic>
        <p:nvPicPr>
          <p:cNvPr id="32" name="Grafik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409340" y="337707"/>
            <a:ext cx="1368000" cy="258509"/>
          </a:xfrm>
          <a:prstGeom prst="rect">
            <a:avLst/>
          </a:prstGeom>
        </p:spPr>
      </p:pic>
      <p:sp>
        <p:nvSpPr>
          <p:cNvPr id="33" name="Freihandform 2"/>
          <p:cNvSpPr/>
          <p:nvPr userDrawn="1"/>
        </p:nvSpPr>
        <p:spPr bwMode="gray">
          <a:xfrm>
            <a:off x="0" y="3507668"/>
            <a:ext cx="5292000" cy="0"/>
          </a:xfrm>
          <a:custGeom>
            <a:avLst/>
            <a:gdLst>
              <a:gd name="connsiteX0" fmla="*/ 0 w 409575"/>
              <a:gd name="connsiteY0" fmla="*/ 0 h 0"/>
              <a:gd name="connsiteX1" fmla="*/ 409575 w 409575"/>
              <a:gd name="connsiteY1" fmla="*/ 0 h 0"/>
            </a:gdLst>
            <a:ahLst/>
            <a:cxnLst>
              <a:cxn ang="0">
                <a:pos x="connsiteX0" y="connsiteY0"/>
              </a:cxn>
              <a:cxn ang="0">
                <a:pos x="connsiteX1" y="connsiteY1"/>
              </a:cxn>
            </a:cxnLst>
            <a:rect l="l" t="t" r="r" b="b"/>
            <a:pathLst>
              <a:path w="409575">
                <a:moveTo>
                  <a:pt x="0" y="0"/>
                </a:moveTo>
                <a:lnTo>
                  <a:pt x="409575" y="0"/>
                </a:lnTo>
              </a:path>
            </a:pathLst>
          </a:cu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ihandform 3"/>
          <p:cNvSpPr/>
          <p:nvPr userDrawn="1"/>
        </p:nvSpPr>
        <p:spPr bwMode="gray">
          <a:xfrm>
            <a:off x="6900000" y="3507668"/>
            <a:ext cx="5292000" cy="0"/>
          </a:xfrm>
          <a:custGeom>
            <a:avLst/>
            <a:gdLst>
              <a:gd name="connsiteX0" fmla="*/ 0 w 409575"/>
              <a:gd name="connsiteY0" fmla="*/ 0 h 0"/>
              <a:gd name="connsiteX1" fmla="*/ 409575 w 409575"/>
              <a:gd name="connsiteY1" fmla="*/ 0 h 0"/>
            </a:gdLst>
            <a:ahLst/>
            <a:cxnLst>
              <a:cxn ang="0">
                <a:pos x="connsiteX0" y="connsiteY0"/>
              </a:cxn>
              <a:cxn ang="0">
                <a:pos x="connsiteX1" y="connsiteY1"/>
              </a:cxn>
            </a:cxnLst>
            <a:rect l="l" t="t" r="r" b="b"/>
            <a:pathLst>
              <a:path w="409575">
                <a:moveTo>
                  <a:pt x="0" y="0"/>
                </a:moveTo>
                <a:lnTo>
                  <a:pt x="409575" y="0"/>
                </a:lnTo>
              </a:path>
            </a:pathLst>
          </a:cu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5" name="Gruppieren 1"/>
          <p:cNvGrpSpPr/>
          <p:nvPr userDrawn="1"/>
        </p:nvGrpSpPr>
        <p:grpSpPr bwMode="gray">
          <a:xfrm>
            <a:off x="5562600" y="2974268"/>
            <a:ext cx="1066800" cy="1066800"/>
            <a:chOff x="5562600" y="2974268"/>
            <a:chExt cx="1066800" cy="1066800"/>
          </a:xfrm>
        </p:grpSpPr>
        <p:sp>
          <p:nvSpPr>
            <p:cNvPr id="53" name="Ellipse 5"/>
            <p:cNvSpPr/>
            <p:nvPr userDrawn="1"/>
          </p:nvSpPr>
          <p:spPr bwMode="gray">
            <a:xfrm>
              <a:off x="5562600" y="2974268"/>
              <a:ext cx="1066800" cy="1066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4" name="Freeform 115"/>
            <p:cNvSpPr>
              <a:spLocks/>
            </p:cNvSpPr>
            <p:nvPr userDrawn="1"/>
          </p:nvSpPr>
          <p:spPr bwMode="gray">
            <a:xfrm>
              <a:off x="5833364" y="3260703"/>
              <a:ext cx="541259" cy="528957"/>
            </a:xfrm>
            <a:custGeom>
              <a:avLst/>
              <a:gdLst>
                <a:gd name="T0" fmla="*/ 110 w 112"/>
                <a:gd name="T1" fmla="*/ 22 h 109"/>
                <a:gd name="T2" fmla="*/ 90 w 112"/>
                <a:gd name="T3" fmla="*/ 3 h 109"/>
                <a:gd name="T4" fmla="*/ 22 w 112"/>
                <a:gd name="T5" fmla="*/ 3 h 109"/>
                <a:gd name="T6" fmla="*/ 2 w 112"/>
                <a:gd name="T7" fmla="*/ 22 h 109"/>
                <a:gd name="T8" fmla="*/ 2 w 112"/>
                <a:gd name="T9" fmla="*/ 65 h 109"/>
                <a:gd name="T10" fmla="*/ 22 w 112"/>
                <a:gd name="T11" fmla="*/ 84 h 109"/>
                <a:gd name="T12" fmla="*/ 32 w 112"/>
                <a:gd name="T13" fmla="*/ 85 h 109"/>
                <a:gd name="T14" fmla="*/ 32 w 112"/>
                <a:gd name="T15" fmla="*/ 105 h 109"/>
                <a:gd name="T16" fmla="*/ 34 w 112"/>
                <a:gd name="T17" fmla="*/ 109 h 109"/>
                <a:gd name="T18" fmla="*/ 36 w 112"/>
                <a:gd name="T19" fmla="*/ 109 h 109"/>
                <a:gd name="T20" fmla="*/ 39 w 112"/>
                <a:gd name="T21" fmla="*/ 108 h 109"/>
                <a:gd name="T22" fmla="*/ 63 w 112"/>
                <a:gd name="T23" fmla="*/ 85 h 109"/>
                <a:gd name="T24" fmla="*/ 90 w 112"/>
                <a:gd name="T25" fmla="*/ 83 h 109"/>
                <a:gd name="T26" fmla="*/ 110 w 112"/>
                <a:gd name="T27" fmla="*/ 65 h 109"/>
                <a:gd name="T28" fmla="*/ 110 w 112"/>
                <a:gd name="T29" fmla="*/ 2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2" h="109">
                  <a:moveTo>
                    <a:pt x="110" y="22"/>
                  </a:moveTo>
                  <a:cubicBezTo>
                    <a:pt x="109" y="12"/>
                    <a:pt x="99" y="4"/>
                    <a:pt x="90" y="3"/>
                  </a:cubicBezTo>
                  <a:cubicBezTo>
                    <a:pt x="67" y="0"/>
                    <a:pt x="45" y="0"/>
                    <a:pt x="22" y="3"/>
                  </a:cubicBezTo>
                  <a:cubicBezTo>
                    <a:pt x="13" y="4"/>
                    <a:pt x="4" y="13"/>
                    <a:pt x="2" y="22"/>
                  </a:cubicBezTo>
                  <a:cubicBezTo>
                    <a:pt x="0" y="36"/>
                    <a:pt x="0" y="51"/>
                    <a:pt x="2" y="65"/>
                  </a:cubicBezTo>
                  <a:cubicBezTo>
                    <a:pt x="4" y="74"/>
                    <a:pt x="13" y="83"/>
                    <a:pt x="22" y="84"/>
                  </a:cubicBezTo>
                  <a:cubicBezTo>
                    <a:pt x="26" y="84"/>
                    <a:pt x="29" y="84"/>
                    <a:pt x="32" y="85"/>
                  </a:cubicBezTo>
                  <a:cubicBezTo>
                    <a:pt x="32" y="105"/>
                    <a:pt x="32" y="105"/>
                    <a:pt x="32" y="105"/>
                  </a:cubicBezTo>
                  <a:cubicBezTo>
                    <a:pt x="32" y="106"/>
                    <a:pt x="33" y="108"/>
                    <a:pt x="34" y="109"/>
                  </a:cubicBezTo>
                  <a:cubicBezTo>
                    <a:pt x="35" y="109"/>
                    <a:pt x="35" y="109"/>
                    <a:pt x="36" y="109"/>
                  </a:cubicBezTo>
                  <a:cubicBezTo>
                    <a:pt x="37" y="109"/>
                    <a:pt x="38" y="108"/>
                    <a:pt x="39" y="108"/>
                  </a:cubicBezTo>
                  <a:cubicBezTo>
                    <a:pt x="63" y="85"/>
                    <a:pt x="63" y="85"/>
                    <a:pt x="63" y="85"/>
                  </a:cubicBezTo>
                  <a:cubicBezTo>
                    <a:pt x="72" y="85"/>
                    <a:pt x="81" y="84"/>
                    <a:pt x="90" y="83"/>
                  </a:cubicBezTo>
                  <a:cubicBezTo>
                    <a:pt x="99" y="82"/>
                    <a:pt x="109" y="74"/>
                    <a:pt x="110" y="65"/>
                  </a:cubicBezTo>
                  <a:cubicBezTo>
                    <a:pt x="112" y="51"/>
                    <a:pt x="112" y="36"/>
                    <a:pt x="110" y="22"/>
                  </a:cubicBezTo>
                  <a:close/>
                </a:path>
              </a:pathLst>
            </a:custGeom>
            <a:solidFill>
              <a:schemeClr val="bg1"/>
            </a:solidFill>
            <a:ln>
              <a:noFill/>
            </a:ln>
            <a:effectLst/>
          </p:spPr>
          <p:txBody>
            <a:bodyPr vert="horz" wrap="square" lIns="91440" tIns="45720" rIns="91440" bIns="45720" numCol="1" anchor="t" anchorCtr="0" compatLnSpc="1">
              <a:prstTxWarp prst="textNoShape">
                <a:avLst/>
              </a:prstTxWarp>
            </a:bodyPr>
            <a:lstStyle/>
            <a:p>
              <a:endParaRPr lang="en-US" noProof="0" dirty="0"/>
            </a:p>
          </p:txBody>
        </p:sp>
      </p:grpSp>
      <p:sp>
        <p:nvSpPr>
          <p:cNvPr id="55" name="Textplatzhalter 17"/>
          <p:cNvSpPr>
            <a:spLocks noGrp="1"/>
          </p:cNvSpPr>
          <p:nvPr>
            <p:ph type="body" sz="quarter" idx="15" hasCustomPrompt="1"/>
          </p:nvPr>
        </p:nvSpPr>
        <p:spPr bwMode="gray">
          <a:xfrm>
            <a:off x="914245" y="3676675"/>
            <a:ext cx="4380775" cy="215444"/>
          </a:xfrm>
        </p:spPr>
        <p:txBody>
          <a:bodyPr wrap="square">
            <a:spAutoFit/>
          </a:bodyPr>
          <a:lstStyle>
            <a:lvl1pPr marL="0" indent="0">
              <a:spcBef>
                <a:spcPts val="0"/>
              </a:spcBef>
              <a:buNone/>
              <a:defRPr sz="1400" b="0">
                <a:solidFill>
                  <a:schemeClr val="tx1"/>
                </a:solidFill>
              </a:defRPr>
            </a:lvl1pPr>
          </a:lstStyle>
          <a:p>
            <a:pPr lvl="0"/>
            <a:r>
              <a:rPr lang="en-US" noProof="0" dirty="0"/>
              <a:t>Tel:  03-xxxx-xxxx</a:t>
            </a:r>
          </a:p>
        </p:txBody>
      </p:sp>
      <p:sp>
        <p:nvSpPr>
          <p:cNvPr id="56" name="Textplatzhalter 17"/>
          <p:cNvSpPr>
            <a:spLocks noGrp="1"/>
          </p:cNvSpPr>
          <p:nvPr>
            <p:ph type="body" sz="quarter" idx="16" hasCustomPrompt="1"/>
          </p:nvPr>
        </p:nvSpPr>
        <p:spPr bwMode="gray">
          <a:xfrm>
            <a:off x="914245" y="3920801"/>
            <a:ext cx="4380775" cy="215444"/>
          </a:xfrm>
        </p:spPr>
        <p:txBody>
          <a:bodyPr wrap="square">
            <a:spAutoFit/>
          </a:bodyPr>
          <a:lstStyle>
            <a:lvl1pPr marL="0" indent="0">
              <a:spcBef>
                <a:spcPts val="0"/>
              </a:spcBef>
              <a:buNone/>
              <a:defRPr sz="1400" b="0">
                <a:solidFill>
                  <a:schemeClr val="tx1"/>
                </a:solidFill>
              </a:defRPr>
            </a:lvl1pPr>
          </a:lstStyle>
          <a:p>
            <a:pPr lvl="0"/>
            <a:r>
              <a:rPr lang="en-US" noProof="0" dirty="0"/>
              <a:t>Fax: </a:t>
            </a:r>
            <a:r>
              <a:rPr lang="en-US" altLang="ja-JP" noProof="0" dirty="0"/>
              <a:t>03-xxxx-xxxx</a:t>
            </a:r>
          </a:p>
        </p:txBody>
      </p:sp>
      <p:sp>
        <p:nvSpPr>
          <p:cNvPr id="57" name="Textplatzhalter 17"/>
          <p:cNvSpPr>
            <a:spLocks noGrp="1"/>
          </p:cNvSpPr>
          <p:nvPr>
            <p:ph type="body" sz="quarter" idx="17" hasCustomPrompt="1"/>
          </p:nvPr>
        </p:nvSpPr>
        <p:spPr bwMode="gray">
          <a:xfrm>
            <a:off x="914245" y="4164927"/>
            <a:ext cx="4380775" cy="215444"/>
          </a:xfrm>
        </p:spPr>
        <p:txBody>
          <a:bodyPr wrap="square">
            <a:spAutoFit/>
          </a:bodyPr>
          <a:lstStyle>
            <a:lvl1pPr marL="0" indent="0">
              <a:spcBef>
                <a:spcPts val="0"/>
              </a:spcBef>
              <a:buNone/>
              <a:defRPr sz="1400" b="0">
                <a:solidFill>
                  <a:schemeClr val="tx1"/>
                </a:solidFill>
              </a:defRPr>
            </a:lvl1pPr>
          </a:lstStyle>
          <a:p>
            <a:pPr lvl="0"/>
            <a:r>
              <a:rPr lang="en-US" noProof="0" dirty="0"/>
              <a:t>namenamename@ot.olympus.co.jp</a:t>
            </a:r>
          </a:p>
        </p:txBody>
      </p:sp>
      <p:sp>
        <p:nvSpPr>
          <p:cNvPr id="58" name="Textplatzhalter 17"/>
          <p:cNvSpPr>
            <a:spLocks noGrp="1"/>
          </p:cNvSpPr>
          <p:nvPr>
            <p:ph type="body" sz="quarter" idx="18" hasCustomPrompt="1"/>
          </p:nvPr>
        </p:nvSpPr>
        <p:spPr bwMode="gray">
          <a:xfrm>
            <a:off x="914245" y="4409052"/>
            <a:ext cx="4380775" cy="215444"/>
          </a:xfrm>
        </p:spPr>
        <p:txBody>
          <a:bodyPr wrap="square">
            <a:spAutoFit/>
          </a:bodyPr>
          <a:lstStyle>
            <a:lvl1pPr marL="0" indent="0">
              <a:spcBef>
                <a:spcPts val="0"/>
              </a:spcBef>
              <a:buNone/>
              <a:defRPr sz="1400" b="0">
                <a:solidFill>
                  <a:schemeClr val="tx1"/>
                </a:solidFill>
              </a:defRPr>
            </a:lvl1pPr>
          </a:lstStyle>
          <a:p>
            <a:r>
              <a:rPr lang="en-US" altLang="ja-JP" dirty="0"/>
              <a:t>www.olympus.co.jp</a:t>
            </a:r>
          </a:p>
        </p:txBody>
      </p:sp>
      <p:grpSp>
        <p:nvGrpSpPr>
          <p:cNvPr id="59" name="グループ化 58"/>
          <p:cNvGrpSpPr/>
          <p:nvPr userDrawn="1"/>
        </p:nvGrpSpPr>
        <p:grpSpPr>
          <a:xfrm>
            <a:off x="-100749" y="-82436"/>
            <a:ext cx="12360988" cy="7022872"/>
            <a:chOff x="-100749" y="-82436"/>
            <a:chExt cx="12360988" cy="7022872"/>
          </a:xfrm>
        </p:grpSpPr>
        <p:grpSp>
          <p:nvGrpSpPr>
            <p:cNvPr id="60" name="Gruppieren 31"/>
            <p:cNvGrpSpPr/>
            <p:nvPr userDrawn="1"/>
          </p:nvGrpSpPr>
          <p:grpSpPr bwMode="gray">
            <a:xfrm>
              <a:off x="407368" y="6868436"/>
              <a:ext cx="11377264" cy="72000"/>
              <a:chOff x="407368" y="0"/>
              <a:chExt cx="11377264" cy="108000"/>
            </a:xfrm>
          </p:grpSpPr>
          <p:sp>
            <p:nvSpPr>
              <p:cNvPr id="72" name="Freihandform 32"/>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ihandform 33"/>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Freihandform 34"/>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Freihandform 35"/>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1" name="Gruppieren 30"/>
            <p:cNvGrpSpPr/>
            <p:nvPr userDrawn="1"/>
          </p:nvGrpSpPr>
          <p:grpSpPr bwMode="gray">
            <a:xfrm>
              <a:off x="391113" y="-82436"/>
              <a:ext cx="11377264" cy="72000"/>
              <a:chOff x="407368" y="0"/>
              <a:chExt cx="11377264" cy="108000"/>
            </a:xfrm>
          </p:grpSpPr>
          <p:sp>
            <p:nvSpPr>
              <p:cNvPr id="68" name="Freihandform 26"/>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Freihandform 27"/>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Freihandform 28"/>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Freihandform 29"/>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2" name="グループ化 61"/>
            <p:cNvGrpSpPr/>
            <p:nvPr userDrawn="1"/>
          </p:nvGrpSpPr>
          <p:grpSpPr>
            <a:xfrm>
              <a:off x="-100749" y="1216200"/>
              <a:ext cx="72000" cy="4985108"/>
              <a:chOff x="-84494" y="1216200"/>
              <a:chExt cx="72000" cy="4985108"/>
            </a:xfrm>
          </p:grpSpPr>
          <p:sp>
            <p:nvSpPr>
              <p:cNvPr id="66" name="Freihandform 37"/>
              <p:cNvSpPr/>
              <p:nvPr userDrawn="1"/>
            </p:nvSpPr>
            <p:spPr bwMode="gray">
              <a:xfrm rot="5400000">
                <a:off x="-48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Freihandform 38"/>
              <p:cNvSpPr/>
              <p:nvPr userDrawn="1"/>
            </p:nvSpPr>
            <p:spPr bwMode="gray">
              <a:xfrm rot="5400000">
                <a:off x="-48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3" name="グループ化 62"/>
            <p:cNvGrpSpPr/>
            <p:nvPr userDrawn="1"/>
          </p:nvGrpSpPr>
          <p:grpSpPr>
            <a:xfrm>
              <a:off x="12188239" y="1216200"/>
              <a:ext cx="72000" cy="4985108"/>
              <a:chOff x="12204494" y="1216200"/>
              <a:chExt cx="72000" cy="4985108"/>
            </a:xfrm>
          </p:grpSpPr>
          <p:sp>
            <p:nvSpPr>
              <p:cNvPr id="64" name="Freihandform 42"/>
              <p:cNvSpPr/>
              <p:nvPr userDrawn="1"/>
            </p:nvSpPr>
            <p:spPr bwMode="gray">
              <a:xfrm rot="5400000">
                <a:off x="12240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Freihandform 43"/>
              <p:cNvSpPr/>
              <p:nvPr userDrawn="1"/>
            </p:nvSpPr>
            <p:spPr bwMode="gray">
              <a:xfrm rot="5400000">
                <a:off x="12240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76" name="Textplatzhalter 17"/>
          <p:cNvSpPr>
            <a:spLocks noGrp="1"/>
          </p:cNvSpPr>
          <p:nvPr>
            <p:ph type="body" sz="quarter" idx="13" hasCustomPrompt="1"/>
          </p:nvPr>
        </p:nvSpPr>
        <p:spPr bwMode="gray">
          <a:xfrm>
            <a:off x="911225" y="2362482"/>
            <a:ext cx="4380775" cy="276999"/>
          </a:xfrm>
        </p:spPr>
        <p:txBody>
          <a:bodyPr wrap="square">
            <a:spAutoFit/>
          </a:bodyPr>
          <a:lstStyle>
            <a:lvl1pPr marL="0" indent="0">
              <a:spcBef>
                <a:spcPts val="0"/>
              </a:spcBef>
              <a:buNone/>
              <a:defRPr sz="1800" b="1">
                <a:solidFill>
                  <a:schemeClr val="accent1"/>
                </a:solidFill>
              </a:defRPr>
            </a:lvl1pPr>
          </a:lstStyle>
          <a:p>
            <a:pPr lvl="0"/>
            <a:r>
              <a:rPr lang="ja-JP" altLang="en-US" noProof="0" dirty="0"/>
              <a:t>氏名</a:t>
            </a:r>
            <a:endParaRPr lang="en-US" altLang="ja-JP" noProof="0" dirty="0"/>
          </a:p>
        </p:txBody>
      </p:sp>
      <p:sp>
        <p:nvSpPr>
          <p:cNvPr id="77" name="Textplatzhalter 17"/>
          <p:cNvSpPr>
            <a:spLocks noGrp="1"/>
          </p:cNvSpPr>
          <p:nvPr>
            <p:ph type="body" sz="quarter" idx="14" hasCustomPrompt="1"/>
          </p:nvPr>
        </p:nvSpPr>
        <p:spPr bwMode="gray">
          <a:xfrm>
            <a:off x="911225" y="2697269"/>
            <a:ext cx="4380775" cy="246221"/>
          </a:xfrm>
        </p:spPr>
        <p:txBody>
          <a:bodyPr wrap="square">
            <a:spAutoFit/>
          </a:bodyPr>
          <a:lstStyle>
            <a:lvl1pPr marL="0" indent="0">
              <a:spcBef>
                <a:spcPts val="0"/>
              </a:spcBef>
              <a:buNone/>
              <a:defRPr sz="1600" b="0">
                <a:solidFill>
                  <a:schemeClr val="tx1"/>
                </a:solidFill>
              </a:defRPr>
            </a:lvl1pPr>
          </a:lstStyle>
          <a:p>
            <a:pPr lvl="0"/>
            <a:r>
              <a:rPr lang="ja-JP" altLang="en-US" noProof="0" dirty="0"/>
              <a:t>ポジション</a:t>
            </a:r>
            <a:r>
              <a:rPr lang="en-US" noProof="0" dirty="0"/>
              <a:t> / </a:t>
            </a:r>
            <a:r>
              <a:rPr lang="ja-JP" altLang="en-US" noProof="0" dirty="0"/>
              <a:t>部署名</a:t>
            </a:r>
            <a:endParaRPr lang="en-US" noProof="0" dirty="0"/>
          </a:p>
        </p:txBody>
      </p:sp>
      <p:sp>
        <p:nvSpPr>
          <p:cNvPr id="5" name="テキスト プレースホルダー 4">
            <a:extLst>
              <a:ext uri="{FF2B5EF4-FFF2-40B4-BE49-F238E27FC236}">
                <a16:creationId xmlns:a16="http://schemas.microsoft.com/office/drawing/2014/main" id="{CD063E3C-4F11-4747-A8A7-B173DCF53152}"/>
              </a:ext>
            </a:extLst>
          </p:cNvPr>
          <p:cNvSpPr>
            <a:spLocks noGrp="1"/>
          </p:cNvSpPr>
          <p:nvPr>
            <p:ph type="body" sz="quarter" idx="19" hasCustomPrompt="1"/>
          </p:nvPr>
        </p:nvSpPr>
        <p:spPr>
          <a:xfrm>
            <a:off x="7392144" y="3645024"/>
            <a:ext cx="4104060" cy="882916"/>
          </a:xfrm>
        </p:spPr>
        <p:txBody>
          <a:bodyPr lIns="90000" tIns="46800" rIns="90000" bIns="46800"/>
          <a:lstStyle>
            <a:lvl1pPr marL="0" indent="0">
              <a:spcBef>
                <a:spcPts val="0"/>
              </a:spcBef>
              <a:spcAft>
                <a:spcPts val="700"/>
              </a:spcAft>
              <a:buNone/>
              <a:defRPr sz="1800" b="1">
                <a:solidFill>
                  <a:schemeClr val="accent1"/>
                </a:solidFill>
              </a:defRPr>
            </a:lvl1pPr>
            <a:lvl2pPr marL="0" indent="0">
              <a:spcBef>
                <a:spcPts val="0"/>
              </a:spcBef>
              <a:spcAft>
                <a:spcPts val="300"/>
              </a:spcAft>
              <a:buNone/>
              <a:tabLst>
                <a:tab pos="0" algn="l"/>
              </a:tabLst>
              <a:defRPr sz="1400"/>
            </a:lvl2pPr>
            <a:lvl3pPr>
              <a:defRPr sz="1400"/>
            </a:lvl3pPr>
          </a:lstStyle>
          <a:p>
            <a:pPr lvl="0"/>
            <a:r>
              <a:rPr kumimoji="1" lang="ja-JP" altLang="en-US" dirty="0"/>
              <a:t>オリンパス株式会社</a:t>
            </a:r>
          </a:p>
          <a:p>
            <a:pPr lvl="1"/>
            <a:r>
              <a:rPr kumimoji="1" lang="ja-JP" altLang="en-US" dirty="0"/>
              <a:t>〒</a:t>
            </a:r>
            <a:r>
              <a:rPr kumimoji="1" lang="en-US" altLang="ja-JP" dirty="0"/>
              <a:t>163-0914 </a:t>
            </a:r>
            <a:r>
              <a:rPr kumimoji="1" lang="ja-JP" altLang="en-US" dirty="0"/>
              <a:t>東京都新宿区西新宿</a:t>
            </a:r>
            <a:r>
              <a:rPr kumimoji="1" lang="en-US" altLang="ja-JP" dirty="0"/>
              <a:t>2-3-1 </a:t>
            </a:r>
            <a:r>
              <a:rPr kumimoji="1" lang="ja-JP" altLang="en-US" dirty="0"/>
              <a:t>新宿モノリス</a:t>
            </a:r>
          </a:p>
          <a:p>
            <a:pPr lvl="1"/>
            <a:r>
              <a:rPr kumimoji="1" lang="en-US" altLang="ja-JP" dirty="0"/>
              <a:t>www.olympus.co.jp</a:t>
            </a:r>
            <a:endParaRPr kumimoji="1" lang="ja-JP" altLang="en-US" dirty="0"/>
          </a:p>
        </p:txBody>
      </p:sp>
    </p:spTree>
    <p:extLst>
      <p:ext uri="{BB962C8B-B14F-4D97-AF65-F5344CB8AC3E}">
        <p14:creationId xmlns:p14="http://schemas.microsoft.com/office/powerpoint/2010/main" val="639636356"/>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まとめ">
    <p:spTree>
      <p:nvGrpSpPr>
        <p:cNvPr id="1" name=""/>
        <p:cNvGrpSpPr/>
        <p:nvPr/>
      </p:nvGrpSpPr>
      <p:grpSpPr>
        <a:xfrm>
          <a:off x="0" y="0"/>
          <a:ext cx="0" cy="0"/>
          <a:chOff x="0" y="0"/>
          <a:chExt cx="0" cy="0"/>
        </a:xfrm>
      </p:grpSpPr>
      <p:pic>
        <p:nvPicPr>
          <p:cNvPr id="7" name="Grafik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409340" y="337707"/>
            <a:ext cx="1368000" cy="258509"/>
          </a:xfrm>
          <a:prstGeom prst="rect">
            <a:avLst/>
          </a:prstGeom>
        </p:spPr>
      </p:pic>
      <p:sp>
        <p:nvSpPr>
          <p:cNvPr id="3" name="Freihandform 2"/>
          <p:cNvSpPr/>
          <p:nvPr userDrawn="1"/>
        </p:nvSpPr>
        <p:spPr bwMode="gray">
          <a:xfrm>
            <a:off x="0" y="3278324"/>
            <a:ext cx="12204000" cy="0"/>
          </a:xfrm>
          <a:custGeom>
            <a:avLst/>
            <a:gdLst>
              <a:gd name="connsiteX0" fmla="*/ 0 w 409575"/>
              <a:gd name="connsiteY0" fmla="*/ 0 h 0"/>
              <a:gd name="connsiteX1" fmla="*/ 409575 w 409575"/>
              <a:gd name="connsiteY1" fmla="*/ 0 h 0"/>
            </a:gdLst>
            <a:ahLst/>
            <a:cxnLst>
              <a:cxn ang="0">
                <a:pos x="connsiteX0" y="connsiteY0"/>
              </a:cxn>
              <a:cxn ang="0">
                <a:pos x="connsiteX1" y="connsiteY1"/>
              </a:cxn>
            </a:cxnLst>
            <a:rect l="l" t="t" r="r" b="b"/>
            <a:pathLst>
              <a:path w="409575">
                <a:moveTo>
                  <a:pt x="0" y="0"/>
                </a:moveTo>
                <a:lnTo>
                  <a:pt x="409575" y="0"/>
                </a:lnTo>
              </a:path>
            </a:pathLst>
          </a:cu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Textplatzhalter 17"/>
          <p:cNvSpPr>
            <a:spLocks noGrp="1"/>
          </p:cNvSpPr>
          <p:nvPr>
            <p:ph type="body" sz="quarter" idx="13" hasCustomPrompt="1"/>
          </p:nvPr>
        </p:nvSpPr>
        <p:spPr bwMode="gray">
          <a:xfrm>
            <a:off x="911225" y="2670694"/>
            <a:ext cx="7921079" cy="1218795"/>
          </a:xfrm>
          <a:solidFill>
            <a:schemeClr val="bg1"/>
          </a:solidFill>
        </p:spPr>
        <p:txBody>
          <a:bodyPr wrap="square" lIns="108000" rIns="108000" anchor="ctr" anchorCtr="0">
            <a:spAutoFit/>
          </a:bodyPr>
          <a:lstStyle>
            <a:lvl1pPr marL="0" marR="0" indent="0" algn="l" defTabSz="914400" rtl="0" eaLnBrk="1" fontAlgn="auto" latinLnBrk="0" hangingPunct="1">
              <a:lnSpc>
                <a:spcPct val="90000"/>
              </a:lnSpc>
              <a:spcBef>
                <a:spcPts val="0"/>
              </a:spcBef>
              <a:spcAft>
                <a:spcPts val="0"/>
              </a:spcAft>
              <a:buClr>
                <a:schemeClr val="accent1"/>
              </a:buClr>
              <a:buSzTx/>
              <a:buFont typeface="Wingdings" panose="05000000000000000000" pitchFamily="2" charset="2"/>
              <a:buNone/>
              <a:tabLst/>
              <a:defRPr sz="4400" b="1">
                <a:solidFill>
                  <a:schemeClr val="accent1"/>
                </a:solidFill>
              </a:defRPr>
            </a:lvl1pPr>
          </a:lstStyle>
          <a:p>
            <a:r>
              <a:rPr lang="ja-JP" altLang="en-US" dirty="0"/>
              <a:t>最後のメッセージ最後のメッセージテキスト入力 </a:t>
            </a:r>
            <a:r>
              <a:rPr lang="en-US" altLang="ja-JP" dirty="0"/>
              <a:t>2</a:t>
            </a:r>
            <a:r>
              <a:rPr lang="ja-JP" altLang="en-US" dirty="0"/>
              <a:t>行</a:t>
            </a:r>
            <a:endParaRPr lang="en-US" altLang="ja-JP" dirty="0"/>
          </a:p>
        </p:txBody>
      </p:sp>
      <p:grpSp>
        <p:nvGrpSpPr>
          <p:cNvPr id="35" name="グループ化 34"/>
          <p:cNvGrpSpPr/>
          <p:nvPr userDrawn="1"/>
        </p:nvGrpSpPr>
        <p:grpSpPr>
          <a:xfrm>
            <a:off x="-100749" y="-82436"/>
            <a:ext cx="12360988" cy="7022872"/>
            <a:chOff x="-100749" y="-82436"/>
            <a:chExt cx="12360988" cy="7022872"/>
          </a:xfrm>
        </p:grpSpPr>
        <p:grpSp>
          <p:nvGrpSpPr>
            <p:cNvPr id="36" name="Gruppieren 31"/>
            <p:cNvGrpSpPr/>
            <p:nvPr userDrawn="1"/>
          </p:nvGrpSpPr>
          <p:grpSpPr bwMode="gray">
            <a:xfrm>
              <a:off x="407368" y="6868436"/>
              <a:ext cx="11377264" cy="72000"/>
              <a:chOff x="407368" y="0"/>
              <a:chExt cx="11377264" cy="108000"/>
            </a:xfrm>
          </p:grpSpPr>
          <p:sp>
            <p:nvSpPr>
              <p:cNvPr id="48" name="Freihandform 32"/>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Freihandform 33"/>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Freihandform 34"/>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Freihandform 35"/>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7" name="Gruppieren 30"/>
            <p:cNvGrpSpPr/>
            <p:nvPr userDrawn="1"/>
          </p:nvGrpSpPr>
          <p:grpSpPr bwMode="gray">
            <a:xfrm>
              <a:off x="391113" y="-82436"/>
              <a:ext cx="11377264" cy="72000"/>
              <a:chOff x="407368" y="0"/>
              <a:chExt cx="11377264" cy="108000"/>
            </a:xfrm>
          </p:grpSpPr>
          <p:sp>
            <p:nvSpPr>
              <p:cNvPr id="44" name="Freihandform 26"/>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Freihandform 27"/>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reihandform 28"/>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ihandform 29"/>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8" name="グループ化 37"/>
            <p:cNvGrpSpPr/>
            <p:nvPr userDrawn="1"/>
          </p:nvGrpSpPr>
          <p:grpSpPr>
            <a:xfrm>
              <a:off x="-100749" y="1216200"/>
              <a:ext cx="72000" cy="4985108"/>
              <a:chOff x="-84494" y="1216200"/>
              <a:chExt cx="72000" cy="4985108"/>
            </a:xfrm>
          </p:grpSpPr>
          <p:sp>
            <p:nvSpPr>
              <p:cNvPr id="42" name="Freihandform 37"/>
              <p:cNvSpPr/>
              <p:nvPr userDrawn="1"/>
            </p:nvSpPr>
            <p:spPr bwMode="gray">
              <a:xfrm rot="5400000">
                <a:off x="-48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Freihandform 38"/>
              <p:cNvSpPr/>
              <p:nvPr userDrawn="1"/>
            </p:nvSpPr>
            <p:spPr bwMode="gray">
              <a:xfrm rot="5400000">
                <a:off x="-48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9" name="グループ化 38"/>
            <p:cNvGrpSpPr/>
            <p:nvPr userDrawn="1"/>
          </p:nvGrpSpPr>
          <p:grpSpPr>
            <a:xfrm>
              <a:off x="12188239" y="1216200"/>
              <a:ext cx="72000" cy="4985108"/>
              <a:chOff x="12204494" y="1216200"/>
              <a:chExt cx="72000" cy="4985108"/>
            </a:xfrm>
          </p:grpSpPr>
          <p:sp>
            <p:nvSpPr>
              <p:cNvPr id="40" name="Freihandform 42"/>
              <p:cNvSpPr/>
              <p:nvPr userDrawn="1"/>
            </p:nvSpPr>
            <p:spPr bwMode="gray">
              <a:xfrm rot="5400000">
                <a:off x="12240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Freihandform 43"/>
              <p:cNvSpPr/>
              <p:nvPr userDrawn="1"/>
            </p:nvSpPr>
            <p:spPr bwMode="gray">
              <a:xfrm rot="5400000">
                <a:off x="12240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228286866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コアバリュー02">
    <p:spTree>
      <p:nvGrpSpPr>
        <p:cNvPr id="1" name=""/>
        <p:cNvGrpSpPr/>
        <p:nvPr/>
      </p:nvGrpSpPr>
      <p:grpSpPr>
        <a:xfrm>
          <a:off x="0" y="0"/>
          <a:ext cx="0" cy="0"/>
          <a:chOff x="0" y="0"/>
          <a:chExt cx="0" cy="0"/>
        </a:xfrm>
      </p:grpSpPr>
      <p:pic>
        <p:nvPicPr>
          <p:cNvPr id="7" name="Grafik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409340" y="337707"/>
            <a:ext cx="1368000" cy="258509"/>
          </a:xfrm>
          <a:prstGeom prst="rect">
            <a:avLst/>
          </a:prstGeom>
        </p:spPr>
      </p:pic>
      <p:grpSp>
        <p:nvGrpSpPr>
          <p:cNvPr id="35" name="グループ化 34"/>
          <p:cNvGrpSpPr/>
          <p:nvPr userDrawn="1"/>
        </p:nvGrpSpPr>
        <p:grpSpPr>
          <a:xfrm>
            <a:off x="-100749" y="-82436"/>
            <a:ext cx="12360988" cy="7022872"/>
            <a:chOff x="-100749" y="-82436"/>
            <a:chExt cx="12360988" cy="7022872"/>
          </a:xfrm>
        </p:grpSpPr>
        <p:grpSp>
          <p:nvGrpSpPr>
            <p:cNvPr id="37" name="Gruppieren 31"/>
            <p:cNvGrpSpPr/>
            <p:nvPr userDrawn="1"/>
          </p:nvGrpSpPr>
          <p:grpSpPr bwMode="gray">
            <a:xfrm>
              <a:off x="407368" y="6868436"/>
              <a:ext cx="11377264" cy="72000"/>
              <a:chOff x="407368" y="0"/>
              <a:chExt cx="11377264" cy="108000"/>
            </a:xfrm>
          </p:grpSpPr>
          <p:sp>
            <p:nvSpPr>
              <p:cNvPr id="49" name="Freihandform 32"/>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Freihandform 33"/>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Freihandform 34"/>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Freihandform 35"/>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8" name="Gruppieren 30"/>
            <p:cNvGrpSpPr/>
            <p:nvPr userDrawn="1"/>
          </p:nvGrpSpPr>
          <p:grpSpPr bwMode="gray">
            <a:xfrm>
              <a:off x="391113" y="-82436"/>
              <a:ext cx="11377264" cy="72000"/>
              <a:chOff x="407368" y="0"/>
              <a:chExt cx="11377264" cy="108000"/>
            </a:xfrm>
          </p:grpSpPr>
          <p:sp>
            <p:nvSpPr>
              <p:cNvPr id="45" name="Freihandform 26"/>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reihandform 27"/>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ihandform 28"/>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Freihandform 29"/>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9" name="グループ化 38"/>
            <p:cNvGrpSpPr/>
            <p:nvPr userDrawn="1"/>
          </p:nvGrpSpPr>
          <p:grpSpPr>
            <a:xfrm>
              <a:off x="-100749" y="1216200"/>
              <a:ext cx="72000" cy="4985108"/>
              <a:chOff x="-84494" y="1216200"/>
              <a:chExt cx="72000" cy="4985108"/>
            </a:xfrm>
          </p:grpSpPr>
          <p:sp>
            <p:nvSpPr>
              <p:cNvPr id="43" name="Freihandform 37"/>
              <p:cNvSpPr/>
              <p:nvPr userDrawn="1"/>
            </p:nvSpPr>
            <p:spPr bwMode="gray">
              <a:xfrm rot="5400000">
                <a:off x="-48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reihandform 38"/>
              <p:cNvSpPr/>
              <p:nvPr userDrawn="1"/>
            </p:nvSpPr>
            <p:spPr bwMode="gray">
              <a:xfrm rot="5400000">
                <a:off x="-48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0" name="グループ化 39"/>
            <p:cNvGrpSpPr/>
            <p:nvPr userDrawn="1"/>
          </p:nvGrpSpPr>
          <p:grpSpPr>
            <a:xfrm>
              <a:off x="12188239" y="1216200"/>
              <a:ext cx="72000" cy="4985108"/>
              <a:chOff x="12204494" y="1216200"/>
              <a:chExt cx="72000" cy="4985108"/>
            </a:xfrm>
          </p:grpSpPr>
          <p:sp>
            <p:nvSpPr>
              <p:cNvPr id="41" name="Freihandform 42"/>
              <p:cNvSpPr/>
              <p:nvPr userDrawn="1"/>
            </p:nvSpPr>
            <p:spPr bwMode="gray">
              <a:xfrm rot="5400000">
                <a:off x="12240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Freihandform 43"/>
              <p:cNvSpPr/>
              <p:nvPr userDrawn="1"/>
            </p:nvSpPr>
            <p:spPr bwMode="gray">
              <a:xfrm rot="5400000">
                <a:off x="12240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190445787"/>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最終スライド">
    <p:spTree>
      <p:nvGrpSpPr>
        <p:cNvPr id="1" name=""/>
        <p:cNvGrpSpPr/>
        <p:nvPr/>
      </p:nvGrpSpPr>
      <p:grpSpPr>
        <a:xfrm>
          <a:off x="0" y="0"/>
          <a:ext cx="0" cy="0"/>
          <a:chOff x="0" y="0"/>
          <a:chExt cx="0" cy="0"/>
        </a:xfrm>
      </p:grpSpPr>
      <p:pic>
        <p:nvPicPr>
          <p:cNvPr id="7" name="Grafik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4449232" y="2987327"/>
            <a:ext cx="3291417" cy="621974"/>
          </a:xfrm>
          <a:prstGeom prst="rect">
            <a:avLst/>
          </a:prstGeom>
        </p:spPr>
      </p:pic>
    </p:spTree>
    <p:extLst>
      <p:ext uri="{BB962C8B-B14F-4D97-AF65-F5344CB8AC3E}">
        <p14:creationId xmlns:p14="http://schemas.microsoft.com/office/powerpoint/2010/main" val="99072584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431857" y="904875"/>
            <a:ext cx="11064728" cy="540444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sldNum" sz="quarter" idx="10"/>
          </p:nvPr>
        </p:nvSpPr>
        <p:spPr>
          <a:ln/>
        </p:spPr>
        <p:txBody>
          <a:bodyPr/>
          <a:lstStyle>
            <a:lvl1pPr>
              <a:defRPr/>
            </a:lvl1pPr>
          </a:lstStyle>
          <a:p>
            <a:pPr>
              <a:defRPr/>
            </a:pPr>
            <a:fld id="{96C5E5A9-4987-428D-BD43-C95AAF62C162}" type="slidenum">
              <a:rPr lang="ja-JP" altLang="en-US"/>
              <a:pPr>
                <a:defRPr/>
              </a:pPr>
              <a:t>‹#›</a:t>
            </a:fld>
            <a:endParaRPr lang="en-US" altLang="ja-JP"/>
          </a:p>
        </p:txBody>
      </p:sp>
      <p:sp>
        <p:nvSpPr>
          <p:cNvPr id="5" name="Rectangle 19"/>
          <p:cNvSpPr>
            <a:spLocks noGrp="1" noChangeArrowheads="1"/>
          </p:cNvSpPr>
          <p:nvPr>
            <p:ph type="dt" sz="half" idx="11"/>
          </p:nvPr>
        </p:nvSpPr>
        <p:spPr>
          <a:ln/>
        </p:spPr>
        <p:txBody>
          <a:bodyPr/>
          <a:lstStyle>
            <a:lvl1pPr>
              <a:defRPr/>
            </a:lvl1pPr>
          </a:lstStyle>
          <a:p>
            <a:pPr>
              <a:defRPr/>
            </a:pPr>
            <a:fld id="{13108DD9-CA95-46C5-B768-2FDB975A39CD}" type="datetime1">
              <a:rPr lang="ja-JP" altLang="en-US" smtClean="0"/>
              <a:t>2020/10/12</a:t>
            </a:fld>
            <a:endParaRPr lang="en-US" altLang="ja-JP"/>
          </a:p>
        </p:txBody>
      </p:sp>
      <p:sp>
        <p:nvSpPr>
          <p:cNvPr id="6" name="Rectangle 20"/>
          <p:cNvSpPr>
            <a:spLocks noGrp="1" noChangeArrowheads="1"/>
          </p:cNvSpPr>
          <p:nvPr>
            <p:ph type="ftr" sz="quarter" idx="12"/>
          </p:nvPr>
        </p:nvSpPr>
        <p:spPr>
          <a:ln/>
        </p:spPr>
        <p:txBody>
          <a:bodyPr/>
          <a:lstStyle>
            <a:lvl1pPr>
              <a:defRPr/>
            </a:lvl1pPr>
          </a:lstStyle>
          <a:p>
            <a:pPr>
              <a:defRPr/>
            </a:pPr>
            <a:r>
              <a:rPr lang="ja-JP" altLang="en-US"/>
              <a:t>No data copy / No data transfer permitted</a:t>
            </a:r>
            <a:endParaRPr lang="en-US" altLang="ja-JP"/>
          </a:p>
        </p:txBody>
      </p:sp>
    </p:spTree>
    <p:extLst>
      <p:ext uri="{BB962C8B-B14F-4D97-AF65-F5344CB8AC3E}">
        <p14:creationId xmlns:p14="http://schemas.microsoft.com/office/powerpoint/2010/main" val="2549311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w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bwMode="gray">
          <a:xfrm>
            <a:off x="407193" y="404664"/>
            <a:ext cx="11375825" cy="387798"/>
          </a:xfrm>
          <a:prstGeom prst="rect">
            <a:avLst/>
          </a:prstGeom>
        </p:spPr>
        <p:txBody>
          <a:bodyPr vert="horz" wrap="square" lIns="0" tIns="0" rIns="0" bIns="0" rtlCol="0" anchor="b" anchorCtr="0">
            <a:spAutoFit/>
          </a:bodyPr>
          <a:lstStyle/>
          <a:p>
            <a:r>
              <a:rPr lang="ja-JP" altLang="en-US" noProof="0" dirty="0"/>
              <a:t>スライドタイトルスライドタイトルスライドタイトル</a:t>
            </a:r>
            <a:endParaRPr lang="en-US" noProof="0" dirty="0"/>
          </a:p>
        </p:txBody>
      </p:sp>
      <p:sp>
        <p:nvSpPr>
          <p:cNvPr id="3" name="Textplatzhalter 2"/>
          <p:cNvSpPr>
            <a:spLocks noGrp="1"/>
          </p:cNvSpPr>
          <p:nvPr>
            <p:ph type="body" idx="1"/>
          </p:nvPr>
        </p:nvSpPr>
        <p:spPr bwMode="gray">
          <a:xfrm>
            <a:off x="407193" y="1177209"/>
            <a:ext cx="11375030" cy="4751387"/>
          </a:xfrm>
          <a:prstGeom prst="rect">
            <a:avLst/>
          </a:prstGeom>
        </p:spPr>
        <p:txBody>
          <a:bodyPr vert="horz" lIns="90000" tIns="46800" rIns="90000" bIns="46800" rtlCol="0">
            <a:noAutofit/>
          </a:bodyPr>
          <a:lstStyle/>
          <a:p>
            <a:pPr lvl="0"/>
            <a:r>
              <a:rPr lang="ja-JP" altLang="en-US" dirty="0"/>
              <a:t>見出し</a:t>
            </a:r>
            <a:r>
              <a:rPr lang="en-US" altLang="ja-JP" dirty="0"/>
              <a:t>1:</a:t>
            </a:r>
            <a:r>
              <a:rPr lang="ja-JP" altLang="en-US" dirty="0"/>
              <a:t>サブヘッドライン</a:t>
            </a:r>
            <a:endParaRPr lang="en-US" altLang="ja-JP" dirty="0"/>
          </a:p>
          <a:p>
            <a:pPr lvl="1"/>
            <a:r>
              <a:rPr lang="ja-JP" altLang="en-US" dirty="0"/>
              <a:t>見出し</a:t>
            </a:r>
            <a:r>
              <a:rPr lang="en-US" altLang="ja-JP" dirty="0"/>
              <a:t>2: </a:t>
            </a:r>
            <a:r>
              <a:rPr lang="ja-JP" altLang="en-US" dirty="0"/>
              <a:t>本文テキスト本文テキスト本文テキスト</a:t>
            </a:r>
            <a:endParaRPr lang="en-US" altLang="ja-JP" dirty="0"/>
          </a:p>
          <a:p>
            <a:pPr lvl="2"/>
            <a:r>
              <a:rPr lang="ja-JP" altLang="en-US" dirty="0"/>
              <a:t>見出し</a:t>
            </a:r>
            <a:r>
              <a:rPr lang="en-US" altLang="ja-JP" dirty="0"/>
              <a:t>3: </a:t>
            </a:r>
            <a:r>
              <a:rPr lang="ja-JP" altLang="en-US" dirty="0"/>
              <a:t>本文テキスト本文テキスト本文テキスト本文テキスト</a:t>
            </a:r>
            <a:endParaRPr lang="en-US" altLang="ja-JP" dirty="0"/>
          </a:p>
          <a:p>
            <a:pPr lvl="3"/>
            <a:r>
              <a:rPr lang="ja-JP" altLang="en-US" dirty="0"/>
              <a:t>見出し</a:t>
            </a:r>
            <a:r>
              <a:rPr lang="en-US" altLang="ja-JP" dirty="0"/>
              <a:t>4: </a:t>
            </a:r>
            <a:r>
              <a:rPr lang="ja-JP" altLang="en-US" dirty="0"/>
              <a:t>本文テキスト本文テキスト本文テキスト</a:t>
            </a:r>
            <a:endParaRPr lang="en-US" altLang="ja-JP" dirty="0"/>
          </a:p>
          <a:p>
            <a:pPr lvl="4"/>
            <a:r>
              <a:rPr lang="ja-JP" altLang="en-US" dirty="0"/>
              <a:t>見出し</a:t>
            </a:r>
            <a:r>
              <a:rPr lang="en-US" altLang="ja-JP" dirty="0"/>
              <a:t>5: </a:t>
            </a:r>
            <a:r>
              <a:rPr lang="ja-JP" altLang="en-US" dirty="0"/>
              <a:t>本文テキスト本文テキスト本文テキスト</a:t>
            </a:r>
            <a:endParaRPr lang="en-US" altLang="ja-JP" dirty="0"/>
          </a:p>
        </p:txBody>
      </p:sp>
      <p:sp>
        <p:nvSpPr>
          <p:cNvPr id="7" name="Freihandform 6"/>
          <p:cNvSpPr/>
          <p:nvPr userDrawn="1"/>
        </p:nvSpPr>
        <p:spPr bwMode="gray">
          <a:xfrm>
            <a:off x="0" y="880346"/>
            <a:ext cx="756000" cy="0"/>
          </a:xfrm>
          <a:custGeom>
            <a:avLst/>
            <a:gdLst>
              <a:gd name="connsiteX0" fmla="*/ 0 w 409575"/>
              <a:gd name="connsiteY0" fmla="*/ 0 h 0"/>
              <a:gd name="connsiteX1" fmla="*/ 409575 w 409575"/>
              <a:gd name="connsiteY1" fmla="*/ 0 h 0"/>
            </a:gdLst>
            <a:ahLst/>
            <a:cxnLst>
              <a:cxn ang="0">
                <a:pos x="connsiteX0" y="connsiteY0"/>
              </a:cxn>
              <a:cxn ang="0">
                <a:pos x="connsiteX1" y="connsiteY1"/>
              </a:cxn>
            </a:cxnLst>
            <a:rect l="l" t="t" r="r" b="b"/>
            <a:pathLst>
              <a:path w="409575">
                <a:moveTo>
                  <a:pt x="0" y="0"/>
                </a:moveTo>
                <a:lnTo>
                  <a:pt x="409575" y="0"/>
                </a:lnTo>
              </a:path>
            </a:pathLst>
          </a:cu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正方形/長方形 55"/>
          <p:cNvSpPr/>
          <p:nvPr userDrawn="1"/>
        </p:nvSpPr>
        <p:spPr>
          <a:xfrm>
            <a:off x="0" y="6516000"/>
            <a:ext cx="12192000" cy="34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lstStyle/>
          <a:p>
            <a:pPr marL="180000" indent="-180000" algn="l">
              <a:spcBef>
                <a:spcPts val="600"/>
              </a:spcBef>
              <a:buClr>
                <a:schemeClr val="accent1"/>
              </a:buClr>
              <a:buFont typeface="Wingdings" panose="05000000000000000000" pitchFamily="2" charset="2"/>
              <a:buChar char="§"/>
            </a:pPr>
            <a:endParaRPr kumimoji="1" lang="ja-JP" altLang="en-US" sz="1600" dirty="0" err="1">
              <a:solidFill>
                <a:schemeClr val="tx1"/>
              </a:solidFill>
            </a:endParaRPr>
          </a:p>
        </p:txBody>
      </p:sp>
      <p:pic>
        <p:nvPicPr>
          <p:cNvPr id="57" name="Grafik 8"/>
          <p:cNvPicPr>
            <a:picLocks noChangeAspect="1"/>
          </p:cNvPicPr>
          <p:nvPr userDrawn="1"/>
        </p:nvPicPr>
        <p:blipFill>
          <a:blip r:embed="rId19" cstate="email">
            <a:extLst>
              <a:ext uri="{28A0092B-C50C-407E-A947-70E740481C1C}">
                <a14:useLocalDpi xmlns:a14="http://schemas.microsoft.com/office/drawing/2010/main"/>
              </a:ext>
            </a:extLst>
          </a:blip>
          <a:stretch>
            <a:fillRect/>
          </a:stretch>
        </p:blipFill>
        <p:spPr bwMode="gray">
          <a:xfrm>
            <a:off x="10920705" y="6624301"/>
            <a:ext cx="863927" cy="163254"/>
          </a:xfrm>
          <a:prstGeom prst="rect">
            <a:avLst/>
          </a:prstGeom>
        </p:spPr>
      </p:pic>
      <p:sp>
        <p:nvSpPr>
          <p:cNvPr id="59" name="フッター プレースホルダー 3"/>
          <p:cNvSpPr txBox="1">
            <a:spLocks/>
          </p:cNvSpPr>
          <p:nvPr userDrawn="1"/>
        </p:nvSpPr>
        <p:spPr>
          <a:xfrm>
            <a:off x="1059067" y="6552000"/>
            <a:ext cx="4028821" cy="288000"/>
          </a:xfrm>
          <a:prstGeom prst="rect">
            <a:avLst/>
          </a:prstGeom>
        </p:spPr>
        <p:txBody>
          <a:bodyPr vert="horz" lIns="91440" tIns="45720" rIns="91440" bIns="45720" rtlCol="0" anchor="ctr"/>
          <a:lstStyle>
            <a:defPPr>
              <a:defRPr lang="de-DE"/>
            </a:defPPr>
            <a:lvl1pPr marL="0" algn="ct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000" b="0" i="0" u="none" strike="noStrike" kern="1200" baseline="0" dirty="0">
                <a:solidFill>
                  <a:schemeClr val="tx1"/>
                </a:solidFill>
                <a:latin typeface="+mn-lt"/>
                <a:ea typeface="+mn-ea"/>
                <a:cs typeface="+mn-cs"/>
              </a:rPr>
              <a:t>No data copy / No data transfer permitted</a:t>
            </a:r>
            <a:endParaRPr lang="en-US" altLang="ja-JP" b="0" dirty="0">
              <a:solidFill>
                <a:schemeClr val="tx1"/>
              </a:solidFill>
            </a:endParaRPr>
          </a:p>
        </p:txBody>
      </p:sp>
      <p:grpSp>
        <p:nvGrpSpPr>
          <p:cNvPr id="26" name="グループ化 25"/>
          <p:cNvGrpSpPr/>
          <p:nvPr userDrawn="1"/>
        </p:nvGrpSpPr>
        <p:grpSpPr>
          <a:xfrm>
            <a:off x="-100749" y="-82436"/>
            <a:ext cx="12360988" cy="7022872"/>
            <a:chOff x="-100749" y="-82436"/>
            <a:chExt cx="12360988" cy="7022872"/>
          </a:xfrm>
        </p:grpSpPr>
        <p:grpSp>
          <p:nvGrpSpPr>
            <p:cNvPr id="40" name="Gruppieren 31"/>
            <p:cNvGrpSpPr/>
            <p:nvPr userDrawn="1"/>
          </p:nvGrpSpPr>
          <p:grpSpPr bwMode="gray">
            <a:xfrm>
              <a:off x="407368" y="6868436"/>
              <a:ext cx="11377264" cy="72000"/>
              <a:chOff x="407368" y="0"/>
              <a:chExt cx="11377264" cy="108000"/>
            </a:xfrm>
          </p:grpSpPr>
          <p:sp>
            <p:nvSpPr>
              <p:cNvPr id="60" name="Freihandform 32"/>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Freihandform 33"/>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Freihandform 34"/>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ihandform 35"/>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1" name="Gruppieren 30"/>
            <p:cNvGrpSpPr/>
            <p:nvPr userDrawn="1"/>
          </p:nvGrpSpPr>
          <p:grpSpPr bwMode="gray">
            <a:xfrm>
              <a:off x="391113" y="-82436"/>
              <a:ext cx="11377264" cy="72000"/>
              <a:chOff x="407368" y="0"/>
              <a:chExt cx="11377264" cy="108000"/>
            </a:xfrm>
          </p:grpSpPr>
          <p:sp>
            <p:nvSpPr>
              <p:cNvPr id="52" name="Freihandform 26"/>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Freihandform 27"/>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ihandform 28"/>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ihandform 29"/>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6" name="グループ化 45"/>
            <p:cNvGrpSpPr/>
            <p:nvPr userDrawn="1"/>
          </p:nvGrpSpPr>
          <p:grpSpPr>
            <a:xfrm>
              <a:off x="-100749" y="1216200"/>
              <a:ext cx="72000" cy="4985108"/>
              <a:chOff x="-84494" y="1216200"/>
              <a:chExt cx="72000" cy="4985108"/>
            </a:xfrm>
          </p:grpSpPr>
          <p:sp>
            <p:nvSpPr>
              <p:cNvPr id="50" name="Freihandform 37"/>
              <p:cNvSpPr/>
              <p:nvPr userDrawn="1"/>
            </p:nvSpPr>
            <p:spPr bwMode="gray">
              <a:xfrm rot="5400000">
                <a:off x="-48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Freihandform 38"/>
              <p:cNvSpPr/>
              <p:nvPr userDrawn="1"/>
            </p:nvSpPr>
            <p:spPr bwMode="gray">
              <a:xfrm rot="5400000">
                <a:off x="-48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7" name="グループ化 46"/>
            <p:cNvGrpSpPr/>
            <p:nvPr userDrawn="1"/>
          </p:nvGrpSpPr>
          <p:grpSpPr>
            <a:xfrm>
              <a:off x="12188239" y="1216200"/>
              <a:ext cx="72000" cy="4985108"/>
              <a:chOff x="12204494" y="1216200"/>
              <a:chExt cx="72000" cy="4985108"/>
            </a:xfrm>
          </p:grpSpPr>
          <p:sp>
            <p:nvSpPr>
              <p:cNvPr id="48" name="Freihandform 42"/>
              <p:cNvSpPr/>
              <p:nvPr userDrawn="1"/>
            </p:nvSpPr>
            <p:spPr bwMode="gray">
              <a:xfrm rot="5400000">
                <a:off x="12240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Freihandform 43"/>
              <p:cNvSpPr/>
              <p:nvPr userDrawn="1"/>
            </p:nvSpPr>
            <p:spPr bwMode="gray">
              <a:xfrm rot="5400000">
                <a:off x="12240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4" name="フッター プレースホルダー 3">
            <a:extLst>
              <a:ext uri="{FF2B5EF4-FFF2-40B4-BE49-F238E27FC236}">
                <a16:creationId xmlns:a16="http://schemas.microsoft.com/office/drawing/2014/main" id="{E5F6490F-144E-4C10-8AB1-F25771EB4473}"/>
              </a:ext>
            </a:extLst>
          </p:cNvPr>
          <p:cNvSpPr>
            <a:spLocks noGrp="1"/>
          </p:cNvSpPr>
          <p:nvPr>
            <p:ph type="ftr" sz="quarter" idx="3"/>
          </p:nvPr>
        </p:nvSpPr>
        <p:spPr>
          <a:xfrm>
            <a:off x="6494797" y="6552000"/>
            <a:ext cx="4114800" cy="288000"/>
          </a:xfrm>
          <a:prstGeom prst="rect">
            <a:avLst/>
          </a:prstGeom>
        </p:spPr>
        <p:txBody>
          <a:bodyPr vert="horz" lIns="91440" tIns="45720" rIns="91440" bIns="45720" rtlCol="0" anchor="ctr"/>
          <a:lstStyle>
            <a:lvl1pPr algn="ctr">
              <a:defRPr sz="1000">
                <a:solidFill>
                  <a:schemeClr val="tx1"/>
                </a:solidFill>
                <a:latin typeface="+mn-lt"/>
              </a:defRPr>
            </a:lvl1pPr>
          </a:lstStyle>
          <a:p>
            <a:r>
              <a:rPr kumimoji="1" lang="pt-BR" altLang="ja-JP" smtClean="0"/>
              <a:t>No data copy / No data transfer permitted</a:t>
            </a:r>
            <a:endParaRPr kumimoji="1" lang="ja-JP" altLang="en-US" dirty="0"/>
          </a:p>
        </p:txBody>
      </p:sp>
      <p:sp>
        <p:nvSpPr>
          <p:cNvPr id="28" name="スライド番号プレースホルダー 7">
            <a:extLst>
              <a:ext uri="{FF2B5EF4-FFF2-40B4-BE49-F238E27FC236}">
                <a16:creationId xmlns:a16="http://schemas.microsoft.com/office/drawing/2014/main" id="{96B9CA88-B79B-4298-91E7-7AB2935EEA41}"/>
              </a:ext>
            </a:extLst>
          </p:cNvPr>
          <p:cNvSpPr txBox="1">
            <a:spLocks/>
          </p:cNvSpPr>
          <p:nvPr userDrawn="1"/>
        </p:nvSpPr>
        <p:spPr>
          <a:xfrm>
            <a:off x="374400" y="6560776"/>
            <a:ext cx="792263" cy="270447"/>
          </a:xfrm>
          <a:prstGeom prst="rect">
            <a:avLst/>
          </a:prstGeom>
        </p:spPr>
        <p:txBody>
          <a:bodyPr vert="horz" lIns="91440" tIns="45720" rIns="91440" bIns="45720" rtlCol="0" anchor="ctr"/>
          <a:lstStyle>
            <a:defPPr>
              <a:defRPr lang="de-DE"/>
            </a:defPPr>
            <a:lvl1pPr marL="0" algn="l" defTabSz="914400" rtl="0" eaLnBrk="1" latinLnBrk="0" hangingPunct="1">
              <a:defRPr sz="10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ja-JP" dirty="0"/>
              <a:t>Page </a:t>
            </a:r>
            <a:fld id="{F6915B2B-0C89-4A64-899B-16EC6FFA274A}" type="slidenum">
              <a:rPr kumimoji="1" lang="ja-JP" altLang="en-US" smtClean="0"/>
              <a:pPr/>
              <a:t>‹#›</a:t>
            </a:fld>
            <a:endParaRPr kumimoji="1" lang="ja-JP" altLang="en-US" dirty="0"/>
          </a:p>
        </p:txBody>
      </p:sp>
    </p:spTree>
    <p:extLst>
      <p:ext uri="{BB962C8B-B14F-4D97-AF65-F5344CB8AC3E}">
        <p14:creationId xmlns:p14="http://schemas.microsoft.com/office/powerpoint/2010/main" val="389349327"/>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0" r:id="rId4"/>
    <p:sldLayoutId id="2147483679" r:id="rId5"/>
    <p:sldLayoutId id="2147483680" r:id="rId6"/>
    <p:sldLayoutId id="2147483681" r:id="rId7"/>
    <p:sldLayoutId id="2147483682" r:id="rId8"/>
    <p:sldLayoutId id="2147483654" r:id="rId9"/>
    <p:sldLayoutId id="2147483655" r:id="rId10"/>
    <p:sldLayoutId id="2147483674" r:id="rId11"/>
    <p:sldLayoutId id="2147483675" r:id="rId12"/>
    <p:sldLayoutId id="2147483676" r:id="rId13"/>
    <p:sldLayoutId id="2147483677" r:id="rId14"/>
    <p:sldLayoutId id="2147483685" r:id="rId15"/>
    <p:sldLayoutId id="2147483678" r:id="rId16"/>
    <p:sldLayoutId id="2147483687" r:id="rId17"/>
  </p:sldLayoutIdLst>
  <p:hf sldNum="0" hdr="0" dt="0"/>
  <p:txStyles>
    <p:titleStyle>
      <a:lvl1pPr algn="l" defTabSz="914400" rtl="0" eaLnBrk="1" latinLnBrk="0" hangingPunct="1">
        <a:lnSpc>
          <a:spcPct val="90000"/>
        </a:lnSpc>
        <a:spcBef>
          <a:spcPct val="0"/>
        </a:spcBef>
        <a:buNone/>
        <a:defRPr kumimoji="1" sz="28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1400"/>
        </a:spcBef>
        <a:buClr>
          <a:schemeClr val="accent1"/>
        </a:buClr>
        <a:buFont typeface="Wingdings" panose="05000000000000000000" pitchFamily="2" charset="2"/>
        <a:buNone/>
        <a:defRPr kumimoji="1" sz="1800" b="1" kern="1200">
          <a:solidFill>
            <a:schemeClr val="tx1"/>
          </a:solidFill>
          <a:latin typeface="+mn-lt"/>
          <a:ea typeface="+mn-ea"/>
          <a:cs typeface="+mn-cs"/>
        </a:defRPr>
      </a:lvl1pPr>
      <a:lvl2pPr marL="0" indent="0" algn="l" defTabSz="914400" rtl="0" eaLnBrk="1" latinLnBrk="0" hangingPunct="1">
        <a:lnSpc>
          <a:spcPct val="100000"/>
        </a:lnSpc>
        <a:spcBef>
          <a:spcPts val="1000"/>
        </a:spcBef>
        <a:buClr>
          <a:schemeClr val="accent1"/>
        </a:buClr>
        <a:buFont typeface="Wingdings" panose="05000000000000000000" pitchFamily="2" charset="2"/>
        <a:buNone/>
        <a:defRPr kumimoji="1" sz="1800" kern="1200">
          <a:solidFill>
            <a:schemeClr val="tx1"/>
          </a:solidFill>
          <a:latin typeface="+mn-lt"/>
          <a:ea typeface="+mn-ea"/>
          <a:cs typeface="+mn-cs"/>
        </a:defRPr>
      </a:lvl2pPr>
      <a:lvl3pPr marL="177800" indent="-177800" algn="l" defTabSz="914400" rtl="0" eaLnBrk="1" latinLnBrk="0" hangingPunct="1">
        <a:lnSpc>
          <a:spcPct val="100000"/>
        </a:lnSpc>
        <a:spcBef>
          <a:spcPts val="600"/>
        </a:spcBef>
        <a:buClr>
          <a:schemeClr val="accent1"/>
        </a:buClr>
        <a:buFont typeface="Wingdings" panose="05000000000000000000" pitchFamily="2" charset="2"/>
        <a:buChar char=""/>
        <a:defRPr kumimoji="1" sz="1600" kern="1200">
          <a:solidFill>
            <a:schemeClr val="tx1"/>
          </a:solidFill>
          <a:latin typeface="+mn-lt"/>
          <a:ea typeface="+mn-ea"/>
          <a:cs typeface="+mn-cs"/>
        </a:defRPr>
      </a:lvl3pPr>
      <a:lvl4pPr marL="449263" indent="-285750" algn="l" defTabSz="914400" rtl="0" eaLnBrk="1" latinLnBrk="0" hangingPunct="1">
        <a:lnSpc>
          <a:spcPct val="100000"/>
        </a:lnSpc>
        <a:spcBef>
          <a:spcPts val="300"/>
        </a:spcBef>
        <a:buClr>
          <a:schemeClr val="tx1"/>
        </a:buClr>
        <a:buFont typeface="Arial" panose="020B0604020202020204" pitchFamily="34" charset="0"/>
        <a:buChar char="–"/>
        <a:defRPr kumimoji="1" sz="1600" b="0" kern="1200">
          <a:solidFill>
            <a:schemeClr val="tx1"/>
          </a:solidFill>
          <a:latin typeface="+mn-lt"/>
          <a:ea typeface="+mn-ea"/>
          <a:cs typeface="+mn-cs"/>
        </a:defRPr>
      </a:lvl4pPr>
      <a:lvl5pPr marL="717550" marR="0" indent="-292100" algn="l" defTabSz="914400" rtl="0" eaLnBrk="1" fontAlgn="auto" latinLnBrk="0" hangingPunct="1">
        <a:lnSpc>
          <a:spcPct val="100000"/>
        </a:lnSpc>
        <a:spcBef>
          <a:spcPts val="300"/>
        </a:spcBef>
        <a:spcAft>
          <a:spcPts val="0"/>
        </a:spcAft>
        <a:buClr>
          <a:schemeClr val="tx1"/>
        </a:buClr>
        <a:buSzTx/>
        <a:buFont typeface="Arial" panose="020B0604020202020204" pitchFamily="34" charset="0"/>
        <a:buChar char="–"/>
        <a:tabLst/>
        <a:defRPr kumimoji="1" sz="16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de-DE"/>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57" userDrawn="1">
          <p15:clr>
            <a:srgbClr val="F26B43"/>
          </p15:clr>
        </p15:guide>
        <p15:guide id="2" pos="7423" userDrawn="1">
          <p15:clr>
            <a:srgbClr val="F26B43"/>
          </p15:clr>
        </p15:guide>
        <p15:guide id="3" orient="horz" pos="768" userDrawn="1">
          <p15:clr>
            <a:srgbClr val="F26B43"/>
          </p15:clr>
        </p15:guide>
        <p15:guide id="4" orient="horz" pos="3906" userDrawn="1">
          <p15:clr>
            <a:srgbClr val="F26B43"/>
          </p15:clr>
        </p15:guide>
        <p15:guide id="5" pos="3749" userDrawn="1">
          <p15:clr>
            <a:srgbClr val="F26B43"/>
          </p15:clr>
        </p15:guide>
        <p15:guide id="6" pos="3931"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7.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7.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7.xml"/><Relationship Id="rId5" Type="http://schemas.openxmlformats.org/officeDocument/2006/relationships/image" Target="../media/image2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7.xm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7.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7.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7.xml"/><Relationship Id="rId5" Type="http://schemas.openxmlformats.org/officeDocument/2006/relationships/image" Target="../media/image39.png"/><Relationship Id="rId4" Type="http://schemas.openxmlformats.org/officeDocument/2006/relationships/image" Target="../media/image38.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407987" y="4191358"/>
            <a:ext cx="11376025" cy="886397"/>
          </a:xfrm>
        </p:spPr>
        <p:txBody>
          <a:bodyPr/>
          <a:lstStyle/>
          <a:p>
            <a:pPr eaLnBrk="1" hangingPunct="1"/>
            <a:r>
              <a:rPr lang="en-US" altLang="ja-JP" dirty="0" smtClean="0">
                <a:latin typeface="Meiryo UI" panose="020B0604030504040204" pitchFamily="50" charset="-128"/>
                <a:ea typeface="Meiryo UI" panose="020B0604030504040204" pitchFamily="50" charset="-128"/>
                <a:cs typeface="Meiryo UI" panose="020B0604030504040204" pitchFamily="50" charset="-128"/>
              </a:rPr>
              <a:t>CX31</a:t>
            </a:r>
            <a:br>
              <a:rPr lang="en-US" altLang="ja-JP" dirty="0" smtClean="0">
                <a:latin typeface="Meiryo UI" panose="020B0604030504040204" pitchFamily="50" charset="-128"/>
                <a:ea typeface="Meiryo UI" panose="020B0604030504040204" pitchFamily="50" charset="-128"/>
                <a:cs typeface="Meiryo UI" panose="020B0604030504040204" pitchFamily="50" charset="-128"/>
              </a:rPr>
            </a:br>
            <a:r>
              <a:rPr lang="ja-JP" altLang="en-US" dirty="0" smtClean="0">
                <a:latin typeface="Meiryo UI" panose="020B0604030504040204" pitchFamily="50" charset="-128"/>
                <a:ea typeface="Meiryo UI" panose="020B0604030504040204" pitchFamily="50" charset="-128"/>
                <a:cs typeface="Meiryo UI" panose="020B0604030504040204" pitchFamily="50" charset="-128"/>
              </a:rPr>
              <a:t>顕微鏡実習の手引き　</a:t>
            </a:r>
            <a:endParaRPr lang="en-US" altLang="ja-JP"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テキスト プレースホルダー 1"/>
          <p:cNvSpPr>
            <a:spLocks noGrp="1"/>
          </p:cNvSpPr>
          <p:nvPr>
            <p:ph type="body" sz="quarter" idx="10"/>
          </p:nvPr>
        </p:nvSpPr>
        <p:spPr>
          <a:xfrm>
            <a:off x="407988" y="6158823"/>
            <a:ext cx="11376025" cy="309958"/>
          </a:xfrm>
        </p:spPr>
        <p:txBody>
          <a:bodyPr/>
          <a:lstStyle/>
          <a:p>
            <a:r>
              <a:rPr kumimoji="1" lang="ja-JP" altLang="en-US" dirty="0" smtClean="0"/>
              <a:t>オリンパス株式会社　ナレッジセンター　</a:t>
            </a:r>
            <a:r>
              <a:rPr kumimoji="1" lang="en-US" altLang="ja-JP" dirty="0" smtClean="0"/>
              <a:t>2020</a:t>
            </a:r>
            <a:r>
              <a:rPr kumimoji="1" lang="ja-JP" altLang="en-US" dirty="0" smtClean="0"/>
              <a:t>年</a:t>
            </a:r>
            <a:r>
              <a:rPr kumimoji="1" lang="en-US" altLang="ja-JP" dirty="0" smtClean="0"/>
              <a:t>10</a:t>
            </a:r>
            <a:r>
              <a:rPr kumimoji="1" lang="ja-JP" altLang="en-US" dirty="0" smtClean="0"/>
              <a:t>月</a:t>
            </a:r>
            <a:endParaRPr kumimoji="1" lang="ja-JP" altLang="en-US" dirty="0"/>
          </a:p>
        </p:txBody>
      </p:sp>
      <p:sp>
        <p:nvSpPr>
          <p:cNvPr id="4100" name="Text Box 27"/>
          <p:cNvSpPr txBox="1">
            <a:spLocks noChangeArrowheads="1"/>
          </p:cNvSpPr>
          <p:nvPr/>
        </p:nvSpPr>
        <p:spPr bwMode="auto">
          <a:xfrm>
            <a:off x="8495989" y="-315913"/>
            <a:ext cx="3712150" cy="201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 tIns="9144" rIns="9144" bIns="9144">
            <a:spAutoFit/>
          </a:bodyPr>
          <a:lstStyle>
            <a:lvl1pPr eaLnBrk="0" hangingPunct="0">
              <a:spcAft>
                <a:spcPts val="500"/>
              </a:spcAft>
              <a:defRPr kumimoji="1" sz="2000" b="1">
                <a:solidFill>
                  <a:schemeClr val="tx1"/>
                </a:solidFill>
                <a:latin typeface="Arial" charset="0"/>
                <a:ea typeface="ＭＳ Ｐゴシック" charset="-128"/>
              </a:defRPr>
            </a:lvl1pPr>
            <a:lvl2pPr marL="742950" indent="-285750" eaLnBrk="0" hangingPunct="0">
              <a:lnSpc>
                <a:spcPct val="137000"/>
              </a:lnSpc>
              <a:buFont typeface="MS Gothic" pitchFamily="49" charset="-128"/>
              <a:buChar char="‣"/>
              <a:defRPr kumimoji="1" sz="1700" b="1">
                <a:solidFill>
                  <a:schemeClr val="tx1"/>
                </a:solidFill>
                <a:latin typeface="Arial" charset="0"/>
                <a:ea typeface="ＭＳ Ｐゴシック" charset="-128"/>
              </a:defRPr>
            </a:lvl2pPr>
            <a:lvl3pPr marL="1143000" indent="-228600" eaLnBrk="0" hangingPunct="0">
              <a:lnSpc>
                <a:spcPct val="130000"/>
              </a:lnSpc>
              <a:spcBef>
                <a:spcPct val="20000"/>
              </a:spcBef>
              <a:defRPr kumimoji="1" sz="1400">
                <a:solidFill>
                  <a:schemeClr val="tx1"/>
                </a:solidFill>
                <a:latin typeface="Arial" charset="0"/>
                <a:ea typeface="ＭＳ Ｐゴシック" charset="-128"/>
              </a:defRPr>
            </a:lvl3pPr>
            <a:lvl4pPr marL="1600200" indent="-228600" eaLnBrk="0" hangingPunct="0">
              <a:lnSpc>
                <a:spcPct val="120000"/>
              </a:lnSpc>
              <a:spcBef>
                <a:spcPct val="20000"/>
              </a:spcBef>
              <a:defRPr kumimoji="1" sz="1200">
                <a:solidFill>
                  <a:schemeClr val="tx1"/>
                </a:solidFill>
                <a:latin typeface="ＭＳ Ｐゴシック" charset="-128"/>
                <a:ea typeface="ＭＳ Ｐゴシック" charset="-128"/>
              </a:defRPr>
            </a:lvl4pPr>
            <a:lvl5pPr marL="2057400" indent="-228600" eaLnBrk="0" hangingPunct="0">
              <a:lnSpc>
                <a:spcPct val="120000"/>
              </a:lnSpc>
              <a:spcBef>
                <a:spcPct val="20000"/>
              </a:spcBef>
              <a:defRPr kumimoji="1" sz="1200">
                <a:solidFill>
                  <a:schemeClr val="tx1"/>
                </a:solidFill>
                <a:latin typeface="ＭＳ Ｐゴシック" charset="-128"/>
                <a:ea typeface="ＭＳ Ｐゴシック" charset="-128"/>
              </a:defRPr>
            </a:lvl5pPr>
            <a:lvl6pPr marL="2514600" indent="-228600" defTabSz="457200" eaLnBrk="0" fontAlgn="base" hangingPunct="0">
              <a:lnSpc>
                <a:spcPct val="120000"/>
              </a:lnSpc>
              <a:spcBef>
                <a:spcPct val="20000"/>
              </a:spcBef>
              <a:spcAft>
                <a:spcPct val="0"/>
              </a:spcAft>
              <a:defRPr kumimoji="1" sz="1200">
                <a:solidFill>
                  <a:schemeClr val="tx1"/>
                </a:solidFill>
                <a:latin typeface="ＭＳ Ｐゴシック" charset="-128"/>
                <a:ea typeface="ＭＳ Ｐゴシック" charset="-128"/>
              </a:defRPr>
            </a:lvl6pPr>
            <a:lvl7pPr marL="2971800" indent="-228600" defTabSz="457200" eaLnBrk="0" fontAlgn="base" hangingPunct="0">
              <a:lnSpc>
                <a:spcPct val="120000"/>
              </a:lnSpc>
              <a:spcBef>
                <a:spcPct val="20000"/>
              </a:spcBef>
              <a:spcAft>
                <a:spcPct val="0"/>
              </a:spcAft>
              <a:defRPr kumimoji="1" sz="1200">
                <a:solidFill>
                  <a:schemeClr val="tx1"/>
                </a:solidFill>
                <a:latin typeface="ＭＳ Ｐゴシック" charset="-128"/>
                <a:ea typeface="ＭＳ Ｐゴシック" charset="-128"/>
              </a:defRPr>
            </a:lvl7pPr>
            <a:lvl8pPr marL="3429000" indent="-228600" defTabSz="457200" eaLnBrk="0" fontAlgn="base" hangingPunct="0">
              <a:lnSpc>
                <a:spcPct val="120000"/>
              </a:lnSpc>
              <a:spcBef>
                <a:spcPct val="20000"/>
              </a:spcBef>
              <a:spcAft>
                <a:spcPct val="0"/>
              </a:spcAft>
              <a:defRPr kumimoji="1" sz="1200">
                <a:solidFill>
                  <a:schemeClr val="tx1"/>
                </a:solidFill>
                <a:latin typeface="ＭＳ Ｐゴシック" charset="-128"/>
                <a:ea typeface="ＭＳ Ｐゴシック" charset="-128"/>
              </a:defRPr>
            </a:lvl8pPr>
            <a:lvl9pPr marL="3886200" indent="-228600" defTabSz="457200" eaLnBrk="0" fontAlgn="base" hangingPunct="0">
              <a:lnSpc>
                <a:spcPct val="120000"/>
              </a:lnSpc>
              <a:spcBef>
                <a:spcPct val="20000"/>
              </a:spcBef>
              <a:spcAft>
                <a:spcPct val="0"/>
              </a:spcAft>
              <a:defRPr kumimoji="1" sz="1200">
                <a:solidFill>
                  <a:schemeClr val="tx1"/>
                </a:solidFill>
                <a:latin typeface="ＭＳ Ｐゴシック" charset="-128"/>
                <a:ea typeface="ＭＳ Ｐゴシック" charset="-128"/>
              </a:defRPr>
            </a:lvl9pPr>
          </a:lstStyle>
          <a:p>
            <a:pPr algn="r" eaLnBrk="1" hangingPunct="1">
              <a:spcBef>
                <a:spcPct val="50000"/>
              </a:spcBef>
              <a:spcAft>
                <a:spcPct val="0"/>
              </a:spcAft>
            </a:pPr>
            <a:r>
              <a:rPr kumimoji="0" lang="en-US" altLang="en-US" sz="1200" b="0">
                <a:solidFill>
                  <a:srgbClr val="DDDDDD"/>
                </a:solidFill>
                <a:latin typeface="Meiryo UI" panose="020B0604030504040204" pitchFamily="50" charset="-128"/>
                <a:ea typeface="Meiryo UI" panose="020B0604030504040204" pitchFamily="50" charset="-128"/>
                <a:cs typeface="Meiryo UI" panose="020B0604030504040204" pitchFamily="50" charset="-128"/>
              </a:rPr>
              <a:t>Template release: </a:t>
            </a:r>
            <a:r>
              <a:rPr kumimoji="0" lang="en-US" altLang="ja-JP" sz="1200" b="0">
                <a:solidFill>
                  <a:srgbClr val="DDDDDD"/>
                </a:solidFill>
                <a:latin typeface="Meiryo UI" panose="020B0604030504040204" pitchFamily="50" charset="-128"/>
                <a:ea typeface="Meiryo UI" panose="020B0604030504040204" pitchFamily="50" charset="-128"/>
                <a:cs typeface="Meiryo UI" panose="020B0604030504040204" pitchFamily="50" charset="-128"/>
              </a:rPr>
              <a:t>October 2009</a:t>
            </a:r>
            <a:endParaRPr kumimoji="0" lang="en-US" altLang="en-US" sz="1200" b="0">
              <a:solidFill>
                <a:srgbClr val="DDDDDD"/>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41002050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32594" y="395370"/>
            <a:ext cx="11352038" cy="387798"/>
          </a:xfrm>
        </p:spPr>
        <p:txBody>
          <a:bodyPr/>
          <a:lstStyle/>
          <a:p>
            <a:r>
              <a:rPr lang="en-US" altLang="ja-JP" dirty="0" smtClean="0"/>
              <a:t>※</a:t>
            </a:r>
            <a:r>
              <a:rPr kumimoji="1" lang="ja-JP" altLang="en-US" dirty="0" smtClean="0"/>
              <a:t>実習タイムスケジュールの目安　</a:t>
            </a:r>
            <a:r>
              <a:rPr lang="en-US" altLang="ja-JP" sz="1800" dirty="0"/>
              <a:t>※</a:t>
            </a:r>
            <a:r>
              <a:rPr lang="ja-JP" altLang="en-US" sz="1800" dirty="0"/>
              <a:t>あくまでも目安となります。</a:t>
            </a:r>
            <a:r>
              <a:rPr lang="en-US" altLang="ja-JP" sz="1800" dirty="0"/>
              <a:t>※</a:t>
            </a:r>
            <a:r>
              <a:rPr lang="ja-JP" altLang="en-US" sz="1800" dirty="0"/>
              <a:t>本スライドは非表示で設定しています。</a:t>
            </a:r>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graphicFrame>
        <p:nvGraphicFramePr>
          <p:cNvPr id="8" name="コンテンツ プレースホルダー 2"/>
          <p:cNvGraphicFramePr>
            <a:graphicFrameLocks noGrp="1"/>
          </p:cNvGraphicFramePr>
          <p:nvPr>
            <p:ph idx="1"/>
            <p:extLst>
              <p:ext uri="{D42A27DB-BD31-4B8C-83A1-F6EECF244321}">
                <p14:modId xmlns:p14="http://schemas.microsoft.com/office/powerpoint/2010/main" val="409717207"/>
              </p:ext>
            </p:extLst>
          </p:nvPr>
        </p:nvGraphicFramePr>
        <p:xfrm>
          <a:off x="407368" y="1190618"/>
          <a:ext cx="11377264" cy="5102523"/>
        </p:xfrm>
        <a:graphic>
          <a:graphicData uri="http://schemas.openxmlformats.org/drawingml/2006/table">
            <a:tbl>
              <a:tblPr firstRow="1" bandRow="1">
                <a:tableStyleId>{5C22544A-7EE6-4342-B048-85BDC9FD1C3A}</a:tableStyleId>
              </a:tblPr>
              <a:tblGrid>
                <a:gridCol w="3096344">
                  <a:extLst>
                    <a:ext uri="{9D8B030D-6E8A-4147-A177-3AD203B41FA5}">
                      <a16:colId xmlns:a16="http://schemas.microsoft.com/office/drawing/2014/main" val="2211927573"/>
                    </a:ext>
                  </a:extLst>
                </a:gridCol>
                <a:gridCol w="1872208">
                  <a:extLst>
                    <a:ext uri="{9D8B030D-6E8A-4147-A177-3AD203B41FA5}">
                      <a16:colId xmlns:a16="http://schemas.microsoft.com/office/drawing/2014/main" val="3356180036"/>
                    </a:ext>
                  </a:extLst>
                </a:gridCol>
                <a:gridCol w="2815892">
                  <a:extLst>
                    <a:ext uri="{9D8B030D-6E8A-4147-A177-3AD203B41FA5}">
                      <a16:colId xmlns:a16="http://schemas.microsoft.com/office/drawing/2014/main" val="1214157122"/>
                    </a:ext>
                  </a:extLst>
                </a:gridCol>
                <a:gridCol w="3592820">
                  <a:extLst>
                    <a:ext uri="{9D8B030D-6E8A-4147-A177-3AD203B41FA5}">
                      <a16:colId xmlns:a16="http://schemas.microsoft.com/office/drawing/2014/main" val="4099494731"/>
                    </a:ext>
                  </a:extLst>
                </a:gridCol>
              </a:tblGrid>
              <a:tr h="347643">
                <a:tc>
                  <a:txBody>
                    <a:bodyPr/>
                    <a:lstStyle/>
                    <a:p>
                      <a:pPr algn="ctr"/>
                      <a:r>
                        <a:rPr kumimoji="1" lang="ja-JP" altLang="en-US" sz="1600" dirty="0" smtClean="0"/>
                        <a:t>項　目</a:t>
                      </a:r>
                      <a:endParaRPr kumimoji="1" lang="ja-JP" altLang="en-US" sz="1600" dirty="0"/>
                    </a:p>
                  </a:txBody>
                  <a:tcPr/>
                </a:tc>
                <a:tc>
                  <a:txBody>
                    <a:bodyPr/>
                    <a:lstStyle/>
                    <a:p>
                      <a:pPr algn="ctr"/>
                      <a:r>
                        <a:rPr kumimoji="1" lang="ja-JP" altLang="en-US" sz="1600" dirty="0" smtClean="0"/>
                        <a:t>所要時間</a:t>
                      </a:r>
                      <a:endParaRPr kumimoji="1" lang="ja-JP" altLang="en-US" sz="1600" dirty="0"/>
                    </a:p>
                  </a:txBody>
                  <a:tcPr/>
                </a:tc>
                <a:tc gridSpan="2">
                  <a:txBody>
                    <a:bodyPr/>
                    <a:lstStyle/>
                    <a:p>
                      <a:pPr algn="ctr"/>
                      <a:r>
                        <a:rPr kumimoji="1" lang="ja-JP" altLang="en-US" sz="1600" dirty="0" smtClean="0"/>
                        <a:t>できるようになること</a:t>
                      </a:r>
                      <a:endParaRPr kumimoji="1" lang="ja-JP" altLang="en-US" sz="1600" dirty="0"/>
                    </a:p>
                  </a:txBody>
                  <a:tcPr/>
                </a:tc>
                <a:tc hMerge="1">
                  <a:txBody>
                    <a:bodyPr/>
                    <a:lstStyle/>
                    <a:p>
                      <a:endParaRPr kumimoji="1" lang="ja-JP" altLang="en-US"/>
                    </a:p>
                  </a:txBody>
                  <a:tcPr/>
                </a:tc>
                <a:extLst>
                  <a:ext uri="{0D108BD9-81ED-4DB2-BD59-A6C34878D82A}">
                    <a16:rowId xmlns:a16="http://schemas.microsoft.com/office/drawing/2014/main" val="619211357"/>
                  </a:ext>
                </a:extLst>
              </a:tr>
              <a:tr h="806424">
                <a:tc>
                  <a:txBody>
                    <a:bodyPr/>
                    <a:lstStyle/>
                    <a:p>
                      <a:r>
                        <a:rPr kumimoji="1" lang="ja-JP" altLang="en-US" sz="2000" dirty="0" smtClean="0"/>
                        <a:t>顕微鏡をセットする。</a:t>
                      </a:r>
                      <a:endParaRPr kumimoji="1" lang="en-US" altLang="ja-JP" sz="2000" dirty="0" smtClean="0"/>
                    </a:p>
                    <a:p>
                      <a:endParaRPr kumimoji="1" lang="ja-JP" altLang="en-US" sz="2000" dirty="0"/>
                    </a:p>
                  </a:txBody>
                  <a:tcPr/>
                </a:tc>
                <a:tc>
                  <a:txBody>
                    <a:bodyPr/>
                    <a:lstStyle/>
                    <a:p>
                      <a:r>
                        <a:rPr kumimoji="1" lang="en-US" altLang="ja-JP" sz="2000" dirty="0" smtClean="0"/>
                        <a:t>20</a:t>
                      </a:r>
                      <a:r>
                        <a:rPr kumimoji="1" lang="ja-JP" altLang="en-US" sz="2000" dirty="0" smtClean="0"/>
                        <a:t>分～</a:t>
                      </a:r>
                      <a:r>
                        <a:rPr kumimoji="1" lang="en-US" altLang="ja-JP" sz="2000" dirty="0" smtClean="0"/>
                        <a:t>30</a:t>
                      </a:r>
                      <a:r>
                        <a:rPr kumimoji="1" lang="ja-JP" altLang="en-US" sz="2000" dirty="0" smtClean="0"/>
                        <a:t>分</a:t>
                      </a:r>
                      <a:endParaRPr kumimoji="1" lang="ja-JP" altLang="en-US" sz="2000" dirty="0"/>
                    </a:p>
                  </a:txBody>
                  <a:tcPr/>
                </a:tc>
                <a:tc gridSpan="2">
                  <a:txBody>
                    <a:bodyPr/>
                    <a:lstStyle/>
                    <a:p>
                      <a:pPr marL="285750" lvl="0" indent="-285750">
                        <a:buClr>
                          <a:srgbClr val="FFC000"/>
                        </a:buClr>
                        <a:buFont typeface="Wingdings" panose="05000000000000000000" pitchFamily="2" charset="2"/>
                        <a:buChar char="n"/>
                      </a:pPr>
                      <a:r>
                        <a:rPr kumimoji="1" lang="ja-JP" altLang="en-US" sz="1600" dirty="0" smtClean="0"/>
                        <a:t>顕微鏡を持ち運ぶ。</a:t>
                      </a:r>
                      <a:endParaRPr kumimoji="1" lang="en-US" altLang="ja-JP" sz="1600" dirty="0" smtClean="0"/>
                    </a:p>
                    <a:p>
                      <a:pPr marL="285750" lvl="0" indent="-285750">
                        <a:buClr>
                          <a:srgbClr val="FFC000"/>
                        </a:buClr>
                        <a:buFont typeface="Wingdings" panose="05000000000000000000" pitchFamily="2" charset="2"/>
                        <a:buChar char="n"/>
                      </a:pPr>
                      <a:r>
                        <a:rPr kumimoji="1" lang="ja-JP" altLang="en-US" sz="1600" dirty="0" smtClean="0"/>
                        <a:t>鏡筒を回転させて観察できるようセットする。</a:t>
                      </a:r>
                      <a:endParaRPr kumimoji="1" lang="en-US" altLang="ja-JP" sz="1600" dirty="0" smtClean="0"/>
                    </a:p>
                    <a:p>
                      <a:pPr marL="285750" lvl="0" indent="-285750">
                        <a:buClr>
                          <a:srgbClr val="FFC000"/>
                        </a:buClr>
                        <a:buFont typeface="Wingdings" panose="05000000000000000000" pitchFamily="2" charset="2"/>
                        <a:buChar char="n"/>
                      </a:pPr>
                      <a:r>
                        <a:rPr kumimoji="1" lang="ja-JP" altLang="en-US" sz="1600" dirty="0" smtClean="0"/>
                        <a:t>アダプター、電源コードをつなぐ。</a:t>
                      </a:r>
                      <a:endParaRPr kumimoji="1" lang="en-US" altLang="ja-JP" sz="1600" dirty="0" smtClean="0"/>
                    </a:p>
                  </a:txBody>
                  <a:tcPr/>
                </a:tc>
                <a:tc hMerge="1">
                  <a:txBody>
                    <a:bodyPr/>
                    <a:lstStyle/>
                    <a:p>
                      <a:endParaRPr kumimoji="1" lang="ja-JP" altLang="en-US"/>
                    </a:p>
                  </a:txBody>
                  <a:tcPr/>
                </a:tc>
                <a:extLst>
                  <a:ext uri="{0D108BD9-81ED-4DB2-BD59-A6C34878D82A}">
                    <a16:rowId xmlns:a16="http://schemas.microsoft.com/office/drawing/2014/main" val="4131165434"/>
                  </a:ext>
                </a:extLst>
              </a:tr>
              <a:tr h="1284305">
                <a:tc>
                  <a:txBody>
                    <a:bodyPr/>
                    <a:lstStyle/>
                    <a:p>
                      <a:r>
                        <a:rPr kumimoji="1" lang="ja-JP" altLang="en-US" sz="2000" dirty="0" smtClean="0"/>
                        <a:t>各部の名称と操作法。</a:t>
                      </a:r>
                      <a:endParaRPr kumimoji="1" lang="en-US" altLang="ja-JP" sz="2000" dirty="0" smtClean="0"/>
                    </a:p>
                    <a:p>
                      <a:endParaRPr kumimoji="1" lang="ja-JP" altLang="en-US" sz="2000" dirty="0"/>
                    </a:p>
                  </a:txBody>
                  <a:tcPr/>
                </a:tc>
                <a:tc>
                  <a:txBody>
                    <a:bodyPr/>
                    <a:lstStyle/>
                    <a:p>
                      <a:r>
                        <a:rPr kumimoji="1" lang="en-US" altLang="ja-JP" sz="2000" dirty="0" smtClean="0"/>
                        <a:t>15</a:t>
                      </a:r>
                      <a:r>
                        <a:rPr kumimoji="1" lang="ja-JP" altLang="en-US" sz="2000" dirty="0" smtClean="0"/>
                        <a:t>分</a:t>
                      </a:r>
                      <a:endParaRPr kumimoji="1" lang="ja-JP" altLang="en-US" sz="2000" dirty="0"/>
                    </a:p>
                  </a:txBody>
                  <a:tcPr/>
                </a:tc>
                <a:tc>
                  <a:txBody>
                    <a:bodyPr/>
                    <a:lstStyle/>
                    <a:p>
                      <a:pPr marL="285750" indent="-285750">
                        <a:buClr>
                          <a:srgbClr val="FFC000"/>
                        </a:buClr>
                        <a:buFont typeface="Wingdings" panose="05000000000000000000" pitchFamily="2" charset="2"/>
                        <a:buChar char="n"/>
                      </a:pPr>
                      <a:r>
                        <a:rPr kumimoji="1" lang="ja-JP" altLang="en-US" sz="1600" dirty="0" smtClean="0"/>
                        <a:t>メインスイッチ</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明るさ調整つまみ</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コンデンサー</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ステージハンドル</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クレンメル</a:t>
                      </a:r>
                      <a:endParaRPr kumimoji="1" lang="en-US" altLang="ja-JP" sz="1600" dirty="0" smtClean="0"/>
                    </a:p>
                  </a:txBody>
                  <a:tcPr/>
                </a:tc>
                <a:tc>
                  <a:txBody>
                    <a:bodyPr/>
                    <a:lstStyle/>
                    <a:p>
                      <a:pPr marL="285750" indent="-285750">
                        <a:buClr>
                          <a:srgbClr val="FFC000"/>
                        </a:buClr>
                        <a:buFont typeface="Wingdings" panose="05000000000000000000" pitchFamily="2" charset="2"/>
                        <a:buChar char="n"/>
                      </a:pPr>
                      <a:r>
                        <a:rPr kumimoji="1" lang="ja-JP" altLang="en-US" sz="1600" dirty="0" smtClean="0"/>
                        <a:t>鏡筒</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接眼レンズ</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レボルバ</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対物レンズ</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フォーカスハンドル</a:t>
                      </a:r>
                      <a:endParaRPr kumimoji="1" lang="en-US" altLang="ja-JP" sz="1600" dirty="0" smtClean="0"/>
                    </a:p>
                  </a:txBody>
                  <a:tcPr/>
                </a:tc>
                <a:extLst>
                  <a:ext uri="{0D108BD9-81ED-4DB2-BD59-A6C34878D82A}">
                    <a16:rowId xmlns:a16="http://schemas.microsoft.com/office/drawing/2014/main" val="2965734485"/>
                  </a:ext>
                </a:extLst>
              </a:tr>
              <a:tr h="1045364">
                <a:tc>
                  <a:txBody>
                    <a:bodyPr/>
                    <a:lstStyle/>
                    <a:p>
                      <a:r>
                        <a:rPr kumimoji="1" lang="ja-JP" altLang="en-US" sz="2000" dirty="0" smtClean="0"/>
                        <a:t>標本を観察する。</a:t>
                      </a:r>
                      <a:endParaRPr kumimoji="1" lang="en-US" altLang="ja-JP" sz="2000" dirty="0" smtClean="0"/>
                    </a:p>
                    <a:p>
                      <a:endParaRPr kumimoji="1" lang="ja-JP" altLang="en-US" sz="2000" dirty="0"/>
                    </a:p>
                  </a:txBody>
                  <a:tcPr/>
                </a:tc>
                <a:tc>
                  <a:txBody>
                    <a:bodyPr/>
                    <a:lstStyle/>
                    <a:p>
                      <a:r>
                        <a:rPr kumimoji="1" lang="en-US" altLang="ja-JP" sz="2000" dirty="0" smtClean="0"/>
                        <a:t>30</a:t>
                      </a:r>
                      <a:r>
                        <a:rPr kumimoji="1" lang="ja-JP" altLang="en-US" sz="2000" dirty="0" smtClean="0"/>
                        <a:t>分</a:t>
                      </a:r>
                      <a:endParaRPr kumimoji="1" lang="ja-JP" altLang="en-US" sz="2000" dirty="0"/>
                    </a:p>
                  </a:txBody>
                  <a:tcPr/>
                </a:tc>
                <a:tc>
                  <a:txBody>
                    <a:bodyPr/>
                    <a:lstStyle/>
                    <a:p>
                      <a:pPr marL="285750" indent="-285750">
                        <a:buClr>
                          <a:srgbClr val="FFC000"/>
                        </a:buClr>
                        <a:buFont typeface="Wingdings" panose="05000000000000000000" pitchFamily="2" charset="2"/>
                        <a:buChar char="n"/>
                      </a:pPr>
                      <a:r>
                        <a:rPr kumimoji="1" lang="ja-JP" altLang="en-US" sz="1600" dirty="0" smtClean="0"/>
                        <a:t>標本をセットする。</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対物</a:t>
                      </a:r>
                      <a:r>
                        <a:rPr kumimoji="1" lang="en-US" altLang="ja-JP" sz="1600" dirty="0" smtClean="0"/>
                        <a:t>10X</a:t>
                      </a:r>
                      <a:r>
                        <a:rPr kumimoji="1" lang="ja-JP" altLang="en-US" sz="1600" dirty="0" smtClean="0"/>
                        <a:t>でピントを合わせる。</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対物</a:t>
                      </a:r>
                      <a:r>
                        <a:rPr kumimoji="1" lang="en-US" altLang="ja-JP" sz="1600" dirty="0" smtClean="0"/>
                        <a:t>40X</a:t>
                      </a:r>
                      <a:r>
                        <a:rPr kumimoji="1" lang="ja-JP" altLang="en-US" sz="1600" dirty="0" smtClean="0"/>
                        <a:t>に切替えて観察する。</a:t>
                      </a:r>
                      <a:endParaRPr kumimoji="1" lang="en-US" altLang="ja-JP" sz="1600" dirty="0" smtClean="0"/>
                    </a:p>
                  </a:txBody>
                  <a:tcPr/>
                </a:tc>
                <a:tc>
                  <a:txBody>
                    <a:bodyPr/>
                    <a:lstStyle/>
                    <a:p>
                      <a:pPr marL="285750" indent="-285750">
                        <a:buClr>
                          <a:srgbClr val="FFC000"/>
                        </a:buClr>
                        <a:buFont typeface="Wingdings" panose="05000000000000000000" pitchFamily="2" charset="2"/>
                        <a:buChar char="n"/>
                      </a:pPr>
                      <a:r>
                        <a:rPr kumimoji="1" lang="ja-JP" altLang="en-US" sz="1600" dirty="0" smtClean="0"/>
                        <a:t>光軸調整をする。</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視度補正・眼幅調整をする。</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コントラスト調整をする。</a:t>
                      </a:r>
                      <a:endParaRPr kumimoji="1" lang="en-US" altLang="ja-JP" sz="1600" dirty="0" smtClean="0"/>
                    </a:p>
                  </a:txBody>
                  <a:tcPr/>
                </a:tc>
                <a:extLst>
                  <a:ext uri="{0D108BD9-81ED-4DB2-BD59-A6C34878D82A}">
                    <a16:rowId xmlns:a16="http://schemas.microsoft.com/office/drawing/2014/main" val="3962706851"/>
                  </a:ext>
                </a:extLst>
              </a:tr>
              <a:tr h="567484">
                <a:tc>
                  <a:txBody>
                    <a:bodyPr/>
                    <a:lstStyle/>
                    <a:p>
                      <a:r>
                        <a:rPr kumimoji="1" lang="en-US" altLang="ja-JP" sz="2000" dirty="0" smtClean="0"/>
                        <a:t>100×</a:t>
                      </a:r>
                      <a:r>
                        <a:rPr kumimoji="1" lang="ja-JP" altLang="en-US" sz="2000" dirty="0" smtClean="0"/>
                        <a:t>油浸対物レンズを使う。</a:t>
                      </a:r>
                      <a:endParaRPr kumimoji="1" lang="en-US" altLang="ja-JP" sz="2000" dirty="0" smtClean="0"/>
                    </a:p>
                  </a:txBody>
                  <a:tcPr/>
                </a:tc>
                <a:tc>
                  <a:txBody>
                    <a:bodyPr/>
                    <a:lstStyle/>
                    <a:p>
                      <a:r>
                        <a:rPr kumimoji="1" lang="en-US" altLang="ja-JP" sz="2000" dirty="0" smtClean="0"/>
                        <a:t>15</a:t>
                      </a:r>
                      <a:r>
                        <a:rPr kumimoji="1" lang="ja-JP" altLang="en-US" sz="2000" dirty="0" smtClean="0"/>
                        <a:t>分</a:t>
                      </a:r>
                      <a:endParaRPr kumimoji="1" lang="en-US" altLang="ja-JP" sz="2000" dirty="0" smtClean="0"/>
                    </a:p>
                  </a:txBody>
                  <a:tcPr/>
                </a:tc>
                <a:tc gridSpan="2">
                  <a:txBody>
                    <a:bodyPr/>
                    <a:lstStyle/>
                    <a:p>
                      <a:pPr marL="285750" indent="-285750">
                        <a:buClr>
                          <a:srgbClr val="FFC000"/>
                        </a:buClr>
                        <a:buFont typeface="Wingdings" panose="05000000000000000000" pitchFamily="2" charset="2"/>
                        <a:buChar char="n"/>
                      </a:pPr>
                      <a:r>
                        <a:rPr kumimoji="1" lang="ja-JP" altLang="en-US" sz="1600" dirty="0" smtClean="0"/>
                        <a:t>正しく油浸オイルを使う。</a:t>
                      </a:r>
                      <a:endParaRPr kumimoji="1" lang="en-US" altLang="ja-JP" sz="1600" dirty="0" smtClean="0"/>
                    </a:p>
                    <a:p>
                      <a:pPr marL="285750" indent="-285750">
                        <a:buClr>
                          <a:srgbClr val="FFC000"/>
                        </a:buClr>
                        <a:buFont typeface="Wingdings" panose="05000000000000000000" pitchFamily="2" charset="2"/>
                        <a:buChar char="n"/>
                      </a:pPr>
                      <a:r>
                        <a:rPr kumimoji="1" lang="en-US" altLang="ja-JP" sz="1600" dirty="0" smtClean="0"/>
                        <a:t>100×</a:t>
                      </a:r>
                      <a:r>
                        <a:rPr kumimoji="1" lang="ja-JP" altLang="en-US" sz="1600" dirty="0" smtClean="0"/>
                        <a:t>油浸対物レンズを使い終わった後に清掃する。</a:t>
                      </a:r>
                      <a:endParaRPr kumimoji="1" lang="en-US" altLang="ja-JP" sz="1600" dirty="0" smtClean="0"/>
                    </a:p>
                  </a:txBody>
                  <a:tcPr/>
                </a:tc>
                <a:tc hMerge="1">
                  <a:txBody>
                    <a:bodyPr/>
                    <a:lstStyle/>
                    <a:p>
                      <a:endParaRPr kumimoji="1" lang="ja-JP" altLang="en-US"/>
                    </a:p>
                  </a:txBody>
                  <a:tcPr/>
                </a:tc>
                <a:extLst>
                  <a:ext uri="{0D108BD9-81ED-4DB2-BD59-A6C34878D82A}">
                    <a16:rowId xmlns:a16="http://schemas.microsoft.com/office/drawing/2014/main" val="935400423"/>
                  </a:ext>
                </a:extLst>
              </a:tr>
              <a:tr h="388278">
                <a:tc>
                  <a:txBody>
                    <a:bodyPr/>
                    <a:lstStyle/>
                    <a:p>
                      <a:r>
                        <a:rPr kumimoji="1" lang="ja-JP" altLang="en-US" sz="2000" dirty="0" smtClean="0"/>
                        <a:t>接眼ミクロメーターを使う。</a:t>
                      </a:r>
                      <a:endParaRPr kumimoji="1" lang="ja-JP" altLang="en-US" sz="2000" dirty="0"/>
                    </a:p>
                  </a:txBody>
                  <a:tcPr/>
                </a:tc>
                <a:tc>
                  <a:txBody>
                    <a:bodyPr/>
                    <a:lstStyle/>
                    <a:p>
                      <a:r>
                        <a:rPr kumimoji="1" lang="en-US" altLang="ja-JP" sz="2000" dirty="0" smtClean="0"/>
                        <a:t>10</a:t>
                      </a:r>
                      <a:r>
                        <a:rPr kumimoji="1" lang="ja-JP" altLang="en-US" sz="2000" dirty="0" smtClean="0"/>
                        <a:t>分</a:t>
                      </a:r>
                      <a:endParaRPr kumimoji="1" lang="ja-JP" altLang="en-US" sz="2000" dirty="0"/>
                    </a:p>
                  </a:txBody>
                  <a:tcPr/>
                </a:tc>
                <a:tc gridSpan="2">
                  <a:txBody>
                    <a:bodyPr/>
                    <a:lstStyle/>
                    <a:p>
                      <a:pPr marL="285750" indent="-285750">
                        <a:buClr>
                          <a:srgbClr val="FFC000"/>
                        </a:buClr>
                        <a:buFont typeface="Wingdings" panose="05000000000000000000" pitchFamily="2" charset="2"/>
                        <a:buChar char="n"/>
                      </a:pPr>
                      <a:r>
                        <a:rPr kumimoji="1" lang="ja-JP" altLang="en-US" sz="1600" dirty="0" smtClean="0"/>
                        <a:t>接眼ミクロメーターを使って試料の大きさを測る。</a:t>
                      </a:r>
                      <a:endParaRPr kumimoji="1" lang="ja-JP" altLang="en-US" sz="1600" dirty="0"/>
                    </a:p>
                  </a:txBody>
                  <a:tcPr/>
                </a:tc>
                <a:tc hMerge="1">
                  <a:txBody>
                    <a:bodyPr/>
                    <a:lstStyle/>
                    <a:p>
                      <a:endParaRPr kumimoji="1" lang="ja-JP" altLang="en-US"/>
                    </a:p>
                  </a:txBody>
                  <a:tcPr/>
                </a:tc>
                <a:extLst>
                  <a:ext uri="{0D108BD9-81ED-4DB2-BD59-A6C34878D82A}">
                    <a16:rowId xmlns:a16="http://schemas.microsoft.com/office/drawing/2014/main" val="1775607245"/>
                  </a:ext>
                </a:extLst>
              </a:tr>
              <a:tr h="567484">
                <a:tc>
                  <a:txBody>
                    <a:bodyPr/>
                    <a:lstStyle/>
                    <a:p>
                      <a:r>
                        <a:rPr kumimoji="1" lang="ja-JP" altLang="en-US" sz="2000" dirty="0" smtClean="0"/>
                        <a:t>使用後の後片付け。</a:t>
                      </a:r>
                      <a:endParaRPr kumimoji="1" lang="ja-JP" altLang="en-US" sz="2000" dirty="0"/>
                    </a:p>
                  </a:txBody>
                  <a:tcPr/>
                </a:tc>
                <a:tc>
                  <a:txBody>
                    <a:bodyPr/>
                    <a:lstStyle/>
                    <a:p>
                      <a:r>
                        <a:rPr kumimoji="1" lang="en-US" altLang="ja-JP" sz="2000" dirty="0" smtClean="0"/>
                        <a:t>15</a:t>
                      </a:r>
                      <a:r>
                        <a:rPr kumimoji="1" lang="ja-JP" altLang="en-US" sz="2000" dirty="0" smtClean="0"/>
                        <a:t>分</a:t>
                      </a:r>
                      <a:endParaRPr kumimoji="1" lang="ja-JP" altLang="en-US" sz="2000" dirty="0"/>
                    </a:p>
                  </a:txBody>
                  <a:tcPr/>
                </a:tc>
                <a:tc>
                  <a:txBody>
                    <a:bodyPr/>
                    <a:lstStyle/>
                    <a:p>
                      <a:pPr marL="285750" indent="-285750">
                        <a:buClr>
                          <a:srgbClr val="FFC000"/>
                        </a:buClr>
                        <a:buFont typeface="Wingdings" panose="05000000000000000000" pitchFamily="2" charset="2"/>
                        <a:buChar char="n"/>
                      </a:pPr>
                      <a:r>
                        <a:rPr kumimoji="1" lang="ja-JP" altLang="en-US" sz="1600" dirty="0" smtClean="0"/>
                        <a:t>電源を切る。</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顕微鏡を収納する。</a:t>
                      </a:r>
                      <a:endParaRPr kumimoji="1" lang="ja-JP" altLang="en-US" sz="1600" dirty="0"/>
                    </a:p>
                  </a:txBody>
                  <a:tcPr/>
                </a:tc>
                <a:tc>
                  <a:txBody>
                    <a:bodyPr/>
                    <a:lstStyle/>
                    <a:p>
                      <a:pPr marL="285750" indent="-285750">
                        <a:buClr>
                          <a:srgbClr val="FFC000"/>
                        </a:buClr>
                        <a:buFont typeface="Wingdings" panose="05000000000000000000" pitchFamily="2" charset="2"/>
                        <a:buChar char="n"/>
                      </a:pPr>
                      <a:r>
                        <a:rPr kumimoji="1" lang="ja-JP" altLang="en-US" sz="1600" dirty="0" smtClean="0"/>
                        <a:t>日常のメンテナンスをする。</a:t>
                      </a:r>
                      <a:endParaRPr kumimoji="1" lang="ja-JP" altLang="en-US" sz="1600" dirty="0"/>
                    </a:p>
                  </a:txBody>
                  <a:tcPr/>
                </a:tc>
                <a:extLst>
                  <a:ext uri="{0D108BD9-81ED-4DB2-BD59-A6C34878D82A}">
                    <a16:rowId xmlns:a16="http://schemas.microsoft.com/office/drawing/2014/main" val="1705656008"/>
                  </a:ext>
                </a:extLst>
              </a:tr>
            </a:tbl>
          </a:graphicData>
        </a:graphic>
      </p:graphicFrame>
    </p:spTree>
    <p:extLst>
      <p:ext uri="{BB962C8B-B14F-4D97-AF65-F5344CB8AC3E}">
        <p14:creationId xmlns:p14="http://schemas.microsoft.com/office/powerpoint/2010/main" val="7188523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今日の実習の目的・・・自分でできるようになること</a:t>
            </a:r>
            <a:endParaRPr kumimoji="1"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graphicFrame>
        <p:nvGraphicFramePr>
          <p:cNvPr id="10" name="コンテンツ プレースホルダー 2"/>
          <p:cNvGraphicFramePr>
            <a:graphicFrameLocks noGrp="1"/>
          </p:cNvGraphicFramePr>
          <p:nvPr>
            <p:ph idx="1"/>
            <p:extLst>
              <p:ext uri="{D42A27DB-BD31-4B8C-83A1-F6EECF244321}">
                <p14:modId xmlns:p14="http://schemas.microsoft.com/office/powerpoint/2010/main" val="1742754059"/>
              </p:ext>
            </p:extLst>
          </p:nvPr>
        </p:nvGraphicFramePr>
        <p:xfrm>
          <a:off x="407368" y="1215861"/>
          <a:ext cx="11377264" cy="4995665"/>
        </p:xfrm>
        <a:graphic>
          <a:graphicData uri="http://schemas.openxmlformats.org/drawingml/2006/table">
            <a:tbl>
              <a:tblPr firstRow="1" bandRow="1">
                <a:tableStyleId>{5C22544A-7EE6-4342-B048-85BDC9FD1C3A}</a:tableStyleId>
              </a:tblPr>
              <a:tblGrid>
                <a:gridCol w="4704884">
                  <a:extLst>
                    <a:ext uri="{9D8B030D-6E8A-4147-A177-3AD203B41FA5}">
                      <a16:colId xmlns:a16="http://schemas.microsoft.com/office/drawing/2014/main" val="2211927573"/>
                    </a:ext>
                  </a:extLst>
                </a:gridCol>
                <a:gridCol w="3079560">
                  <a:extLst>
                    <a:ext uri="{9D8B030D-6E8A-4147-A177-3AD203B41FA5}">
                      <a16:colId xmlns:a16="http://schemas.microsoft.com/office/drawing/2014/main" val="1214157122"/>
                    </a:ext>
                  </a:extLst>
                </a:gridCol>
                <a:gridCol w="3592820">
                  <a:extLst>
                    <a:ext uri="{9D8B030D-6E8A-4147-A177-3AD203B41FA5}">
                      <a16:colId xmlns:a16="http://schemas.microsoft.com/office/drawing/2014/main" val="4099494731"/>
                    </a:ext>
                  </a:extLst>
                </a:gridCol>
              </a:tblGrid>
              <a:tr h="375207">
                <a:tc>
                  <a:txBody>
                    <a:bodyPr/>
                    <a:lstStyle/>
                    <a:p>
                      <a:pPr algn="ctr"/>
                      <a:r>
                        <a:rPr kumimoji="1" lang="ja-JP" altLang="en-US" sz="1600" dirty="0" smtClean="0"/>
                        <a:t>項　目</a:t>
                      </a:r>
                      <a:endParaRPr kumimoji="1" lang="ja-JP" altLang="en-US" sz="1600" dirty="0"/>
                    </a:p>
                  </a:txBody>
                  <a:tcPr/>
                </a:tc>
                <a:tc gridSpan="2">
                  <a:txBody>
                    <a:bodyPr/>
                    <a:lstStyle/>
                    <a:p>
                      <a:pPr algn="ctr"/>
                      <a:r>
                        <a:rPr kumimoji="1" lang="ja-JP" altLang="en-US" sz="1600" dirty="0" smtClean="0"/>
                        <a:t>できるようになること</a:t>
                      </a:r>
                      <a:endParaRPr kumimoji="1" lang="ja-JP" altLang="en-US" sz="1600" dirty="0"/>
                    </a:p>
                  </a:txBody>
                  <a:tcPr/>
                </a:tc>
                <a:tc hMerge="1">
                  <a:txBody>
                    <a:bodyPr/>
                    <a:lstStyle/>
                    <a:p>
                      <a:endParaRPr kumimoji="1" lang="ja-JP" altLang="en-US"/>
                    </a:p>
                  </a:txBody>
                  <a:tcPr/>
                </a:tc>
                <a:extLst>
                  <a:ext uri="{0D108BD9-81ED-4DB2-BD59-A6C34878D82A}">
                    <a16:rowId xmlns:a16="http://schemas.microsoft.com/office/drawing/2014/main" val="619211357"/>
                  </a:ext>
                </a:extLst>
              </a:tr>
              <a:tr h="832652">
                <a:tc>
                  <a:txBody>
                    <a:bodyPr/>
                    <a:lstStyle/>
                    <a:p>
                      <a:r>
                        <a:rPr kumimoji="1" lang="ja-JP" altLang="en-US" sz="2400" dirty="0" smtClean="0"/>
                        <a:t>顕微鏡をセットする。</a:t>
                      </a:r>
                      <a:endParaRPr kumimoji="1" lang="en-US" altLang="ja-JP" sz="2400" dirty="0" smtClean="0"/>
                    </a:p>
                    <a:p>
                      <a:endParaRPr kumimoji="1" lang="ja-JP" altLang="en-US" sz="2400" dirty="0"/>
                    </a:p>
                  </a:txBody>
                  <a:tcPr/>
                </a:tc>
                <a:tc gridSpan="2">
                  <a:txBody>
                    <a:bodyPr/>
                    <a:lstStyle/>
                    <a:p>
                      <a:pPr marL="285750" lvl="0" indent="-285750">
                        <a:buClr>
                          <a:srgbClr val="FFC000"/>
                        </a:buClr>
                        <a:buFont typeface="Wingdings" panose="05000000000000000000" pitchFamily="2" charset="2"/>
                        <a:buChar char="n"/>
                      </a:pPr>
                      <a:r>
                        <a:rPr kumimoji="1" lang="ja-JP" altLang="en-US" sz="1600" dirty="0" smtClean="0"/>
                        <a:t>顕微鏡を持ち運ぶ。</a:t>
                      </a:r>
                      <a:endParaRPr kumimoji="1" lang="en-US" altLang="ja-JP" sz="1600" dirty="0" smtClean="0"/>
                    </a:p>
                    <a:p>
                      <a:pPr marL="285750" lvl="0" indent="-285750">
                        <a:buClr>
                          <a:srgbClr val="FFC000"/>
                        </a:buClr>
                        <a:buFont typeface="Wingdings" panose="05000000000000000000" pitchFamily="2" charset="2"/>
                        <a:buChar char="n"/>
                      </a:pPr>
                      <a:r>
                        <a:rPr kumimoji="1" lang="ja-JP" altLang="en-US" sz="1600" dirty="0" smtClean="0"/>
                        <a:t>鏡筒を回転させて観察できるようセットする。</a:t>
                      </a:r>
                      <a:endParaRPr kumimoji="1" lang="en-US" altLang="ja-JP" sz="1600" dirty="0" smtClean="0"/>
                    </a:p>
                    <a:p>
                      <a:pPr marL="285750" lvl="0" indent="-285750">
                        <a:buClr>
                          <a:srgbClr val="FFC000"/>
                        </a:buClr>
                        <a:buFont typeface="Wingdings" panose="05000000000000000000" pitchFamily="2" charset="2"/>
                        <a:buChar char="n"/>
                      </a:pPr>
                      <a:r>
                        <a:rPr kumimoji="1" lang="ja-JP" altLang="en-US" sz="1600" dirty="0" smtClean="0"/>
                        <a:t>アダプター、電源コードをつなぐ。</a:t>
                      </a:r>
                      <a:endParaRPr kumimoji="1" lang="en-US" altLang="ja-JP" sz="1600" dirty="0" smtClean="0"/>
                    </a:p>
                  </a:txBody>
                  <a:tcPr/>
                </a:tc>
                <a:tc hMerge="1">
                  <a:txBody>
                    <a:bodyPr/>
                    <a:lstStyle/>
                    <a:p>
                      <a:endParaRPr kumimoji="1" lang="ja-JP" altLang="en-US"/>
                    </a:p>
                  </a:txBody>
                  <a:tcPr/>
                </a:tc>
                <a:extLst>
                  <a:ext uri="{0D108BD9-81ED-4DB2-BD59-A6C34878D82A}">
                    <a16:rowId xmlns:a16="http://schemas.microsoft.com/office/drawing/2014/main" val="4131165434"/>
                  </a:ext>
                </a:extLst>
              </a:tr>
              <a:tr h="1326074">
                <a:tc>
                  <a:txBody>
                    <a:bodyPr/>
                    <a:lstStyle/>
                    <a:p>
                      <a:r>
                        <a:rPr kumimoji="1" lang="ja-JP" altLang="en-US" sz="2400" dirty="0" smtClean="0"/>
                        <a:t>各部の名称と操作法。</a:t>
                      </a:r>
                      <a:endParaRPr kumimoji="1" lang="en-US" altLang="ja-JP" sz="2400" dirty="0" smtClean="0"/>
                    </a:p>
                    <a:p>
                      <a:endParaRPr kumimoji="1" lang="ja-JP" altLang="en-US" sz="2400" dirty="0"/>
                    </a:p>
                  </a:txBody>
                  <a:tcPr/>
                </a:tc>
                <a:tc>
                  <a:txBody>
                    <a:bodyPr/>
                    <a:lstStyle/>
                    <a:p>
                      <a:pPr marL="285750" indent="-285750">
                        <a:buClr>
                          <a:srgbClr val="FFC000"/>
                        </a:buClr>
                        <a:buFont typeface="Wingdings" panose="05000000000000000000" pitchFamily="2" charset="2"/>
                        <a:buChar char="n"/>
                      </a:pPr>
                      <a:r>
                        <a:rPr kumimoji="1" lang="ja-JP" altLang="en-US" sz="1600" dirty="0" smtClean="0"/>
                        <a:t>メインスイッチ</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明るさ調整つまみ</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コンデンサー</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ステージハンドル</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クレンメル</a:t>
                      </a:r>
                      <a:endParaRPr kumimoji="1" lang="en-US" altLang="ja-JP" sz="1600" dirty="0" smtClean="0"/>
                    </a:p>
                  </a:txBody>
                  <a:tcPr/>
                </a:tc>
                <a:tc>
                  <a:txBody>
                    <a:bodyPr/>
                    <a:lstStyle/>
                    <a:p>
                      <a:pPr marL="285750" indent="-285750">
                        <a:buClr>
                          <a:srgbClr val="FFC000"/>
                        </a:buClr>
                        <a:buFont typeface="Wingdings" panose="05000000000000000000" pitchFamily="2" charset="2"/>
                        <a:buChar char="n"/>
                      </a:pPr>
                      <a:r>
                        <a:rPr kumimoji="1" lang="ja-JP" altLang="en-US" sz="1600" dirty="0" smtClean="0"/>
                        <a:t>鏡筒</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接眼レンズ</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レボルバ</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対物レンズ</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フォーカスハンドル</a:t>
                      </a:r>
                      <a:endParaRPr kumimoji="1" lang="en-US" altLang="ja-JP" sz="1600" dirty="0" smtClean="0"/>
                    </a:p>
                  </a:txBody>
                  <a:tcPr/>
                </a:tc>
                <a:extLst>
                  <a:ext uri="{0D108BD9-81ED-4DB2-BD59-A6C34878D82A}">
                    <a16:rowId xmlns:a16="http://schemas.microsoft.com/office/drawing/2014/main" val="2965734485"/>
                  </a:ext>
                </a:extLst>
              </a:tr>
              <a:tr h="832652">
                <a:tc>
                  <a:txBody>
                    <a:bodyPr/>
                    <a:lstStyle/>
                    <a:p>
                      <a:r>
                        <a:rPr kumimoji="1" lang="ja-JP" altLang="en-US" sz="2400" dirty="0" smtClean="0"/>
                        <a:t>標本を観察する。</a:t>
                      </a:r>
                      <a:endParaRPr kumimoji="1" lang="en-US" altLang="ja-JP" sz="2400" dirty="0" smtClean="0"/>
                    </a:p>
                    <a:p>
                      <a:endParaRPr kumimoji="1" lang="ja-JP" altLang="en-US" sz="2400" dirty="0"/>
                    </a:p>
                  </a:txBody>
                  <a:tcPr/>
                </a:tc>
                <a:tc>
                  <a:txBody>
                    <a:bodyPr/>
                    <a:lstStyle/>
                    <a:p>
                      <a:pPr marL="285750" indent="-285750">
                        <a:buClr>
                          <a:srgbClr val="FFC000"/>
                        </a:buClr>
                        <a:buFont typeface="Wingdings" panose="05000000000000000000" pitchFamily="2" charset="2"/>
                        <a:buChar char="n"/>
                      </a:pPr>
                      <a:r>
                        <a:rPr kumimoji="1" lang="ja-JP" altLang="en-US" sz="1600" dirty="0" smtClean="0"/>
                        <a:t>標本をセットする。</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対物</a:t>
                      </a:r>
                      <a:r>
                        <a:rPr kumimoji="1" lang="en-US" altLang="ja-JP" sz="1600" dirty="0" smtClean="0"/>
                        <a:t>10X</a:t>
                      </a:r>
                      <a:r>
                        <a:rPr kumimoji="1" lang="ja-JP" altLang="en-US" sz="1600" dirty="0" smtClean="0"/>
                        <a:t>でピントを合わせる。</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対物</a:t>
                      </a:r>
                      <a:r>
                        <a:rPr kumimoji="1" lang="en-US" altLang="ja-JP" sz="1600" dirty="0" smtClean="0"/>
                        <a:t>40X</a:t>
                      </a:r>
                      <a:r>
                        <a:rPr kumimoji="1" lang="ja-JP" altLang="en-US" sz="1600" dirty="0" smtClean="0"/>
                        <a:t>に切替えて観察する。</a:t>
                      </a:r>
                      <a:endParaRPr kumimoji="1" lang="en-US" altLang="ja-JP" sz="1600" dirty="0" smtClean="0"/>
                    </a:p>
                  </a:txBody>
                  <a:tcPr/>
                </a:tc>
                <a:tc>
                  <a:txBody>
                    <a:bodyPr/>
                    <a:lstStyle/>
                    <a:p>
                      <a:pPr marL="285750" indent="-285750">
                        <a:buClr>
                          <a:srgbClr val="FFC000"/>
                        </a:buClr>
                        <a:buFont typeface="Wingdings" panose="05000000000000000000" pitchFamily="2" charset="2"/>
                        <a:buChar char="n"/>
                      </a:pPr>
                      <a:r>
                        <a:rPr kumimoji="1" lang="ja-JP" altLang="en-US" sz="1600" dirty="0" smtClean="0"/>
                        <a:t>光軸調整をする。</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視度補正・眼幅調整をする。</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コントラスト調整をする。</a:t>
                      </a:r>
                      <a:endParaRPr kumimoji="1" lang="en-US" altLang="ja-JP" sz="1600" dirty="0" smtClean="0"/>
                    </a:p>
                  </a:txBody>
                  <a:tcPr/>
                </a:tc>
                <a:extLst>
                  <a:ext uri="{0D108BD9-81ED-4DB2-BD59-A6C34878D82A}">
                    <a16:rowId xmlns:a16="http://schemas.microsoft.com/office/drawing/2014/main" val="3962706851"/>
                  </a:ext>
                </a:extLst>
              </a:tr>
              <a:tr h="585940">
                <a:tc>
                  <a:txBody>
                    <a:bodyPr/>
                    <a:lstStyle/>
                    <a:p>
                      <a:r>
                        <a:rPr kumimoji="1" lang="en-US" altLang="ja-JP" sz="2400" dirty="0" smtClean="0"/>
                        <a:t>100×</a:t>
                      </a:r>
                      <a:r>
                        <a:rPr kumimoji="1" lang="ja-JP" altLang="en-US" sz="2400" dirty="0" smtClean="0"/>
                        <a:t>油浸対物レンズを使う。</a:t>
                      </a:r>
                      <a:endParaRPr kumimoji="1" lang="en-US" altLang="ja-JP" sz="2400" dirty="0" smtClean="0"/>
                    </a:p>
                  </a:txBody>
                  <a:tcPr/>
                </a:tc>
                <a:tc gridSpan="2">
                  <a:txBody>
                    <a:bodyPr/>
                    <a:lstStyle/>
                    <a:p>
                      <a:pPr marL="285750" indent="-285750">
                        <a:buClr>
                          <a:srgbClr val="FFC000"/>
                        </a:buClr>
                        <a:buFont typeface="Wingdings" panose="05000000000000000000" pitchFamily="2" charset="2"/>
                        <a:buChar char="n"/>
                      </a:pPr>
                      <a:r>
                        <a:rPr kumimoji="1" lang="ja-JP" altLang="en-US" sz="1600" dirty="0" smtClean="0"/>
                        <a:t>正しく油浸オイルを使う。</a:t>
                      </a:r>
                      <a:endParaRPr kumimoji="1" lang="en-US" altLang="ja-JP" sz="1600" dirty="0" smtClean="0"/>
                    </a:p>
                    <a:p>
                      <a:pPr marL="285750" indent="-285750">
                        <a:buClr>
                          <a:srgbClr val="FFC000"/>
                        </a:buClr>
                        <a:buFont typeface="Wingdings" panose="05000000000000000000" pitchFamily="2" charset="2"/>
                        <a:buChar char="n"/>
                      </a:pPr>
                      <a:r>
                        <a:rPr kumimoji="1" lang="en-US" altLang="ja-JP" sz="1600" dirty="0" smtClean="0"/>
                        <a:t>100×</a:t>
                      </a:r>
                      <a:r>
                        <a:rPr kumimoji="1" lang="ja-JP" altLang="en-US" sz="1600" dirty="0" smtClean="0"/>
                        <a:t>油浸対物レンズを使い終わった後に清掃する。</a:t>
                      </a:r>
                      <a:endParaRPr kumimoji="1" lang="en-US" altLang="ja-JP" sz="1600" dirty="0" smtClean="0"/>
                    </a:p>
                  </a:txBody>
                  <a:tcPr/>
                </a:tc>
                <a:tc hMerge="1">
                  <a:txBody>
                    <a:bodyPr/>
                    <a:lstStyle/>
                    <a:p>
                      <a:endParaRPr kumimoji="1" lang="ja-JP" altLang="en-US"/>
                    </a:p>
                  </a:txBody>
                  <a:tcPr/>
                </a:tc>
                <a:extLst>
                  <a:ext uri="{0D108BD9-81ED-4DB2-BD59-A6C34878D82A}">
                    <a16:rowId xmlns:a16="http://schemas.microsoft.com/office/drawing/2014/main" val="935400423"/>
                  </a:ext>
                </a:extLst>
              </a:tr>
              <a:tr h="453861">
                <a:tc>
                  <a:txBody>
                    <a:bodyPr/>
                    <a:lstStyle/>
                    <a:p>
                      <a:r>
                        <a:rPr kumimoji="1" lang="ja-JP" altLang="en-US" sz="2400" dirty="0" smtClean="0"/>
                        <a:t>接眼ミクロメーターを使う。</a:t>
                      </a:r>
                      <a:endParaRPr kumimoji="1" lang="ja-JP" altLang="en-US" sz="2400" dirty="0"/>
                    </a:p>
                  </a:txBody>
                  <a:tcPr/>
                </a:tc>
                <a:tc gridSpan="2">
                  <a:txBody>
                    <a:bodyPr/>
                    <a:lstStyle/>
                    <a:p>
                      <a:pPr marL="285750" indent="-285750">
                        <a:buClr>
                          <a:srgbClr val="FFC000"/>
                        </a:buClr>
                        <a:buFont typeface="Wingdings" panose="05000000000000000000" pitchFamily="2" charset="2"/>
                        <a:buChar char="n"/>
                      </a:pPr>
                      <a:r>
                        <a:rPr kumimoji="1" lang="ja-JP" altLang="en-US" sz="1600" dirty="0" smtClean="0"/>
                        <a:t>接眼ミクロメーターを使って試料の大きさを測る。</a:t>
                      </a:r>
                      <a:endParaRPr kumimoji="1" lang="ja-JP" altLang="en-US" sz="1600" dirty="0"/>
                    </a:p>
                  </a:txBody>
                  <a:tcPr/>
                </a:tc>
                <a:tc hMerge="1">
                  <a:txBody>
                    <a:bodyPr/>
                    <a:lstStyle/>
                    <a:p>
                      <a:endParaRPr kumimoji="1" lang="ja-JP" altLang="en-US"/>
                    </a:p>
                  </a:txBody>
                  <a:tcPr/>
                </a:tc>
                <a:extLst>
                  <a:ext uri="{0D108BD9-81ED-4DB2-BD59-A6C34878D82A}">
                    <a16:rowId xmlns:a16="http://schemas.microsoft.com/office/drawing/2014/main" val="1775607245"/>
                  </a:ext>
                </a:extLst>
              </a:tr>
              <a:tr h="585940">
                <a:tc>
                  <a:txBody>
                    <a:bodyPr/>
                    <a:lstStyle/>
                    <a:p>
                      <a:r>
                        <a:rPr kumimoji="1" lang="ja-JP" altLang="en-US" sz="2400" dirty="0" smtClean="0"/>
                        <a:t>使用後の後片付け。</a:t>
                      </a:r>
                      <a:endParaRPr kumimoji="1" lang="ja-JP" altLang="en-US" sz="2400" dirty="0"/>
                    </a:p>
                  </a:txBody>
                  <a:tcPr/>
                </a:tc>
                <a:tc>
                  <a:txBody>
                    <a:bodyPr/>
                    <a:lstStyle/>
                    <a:p>
                      <a:pPr marL="285750" indent="-285750">
                        <a:buClr>
                          <a:srgbClr val="FFC000"/>
                        </a:buClr>
                        <a:buFont typeface="Wingdings" panose="05000000000000000000" pitchFamily="2" charset="2"/>
                        <a:buChar char="n"/>
                      </a:pPr>
                      <a:r>
                        <a:rPr kumimoji="1" lang="ja-JP" altLang="en-US" sz="1600" dirty="0" smtClean="0"/>
                        <a:t>電源を切る。</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顕微鏡を収納する。</a:t>
                      </a:r>
                      <a:endParaRPr kumimoji="1" lang="ja-JP" altLang="en-US" sz="1600" dirty="0"/>
                    </a:p>
                  </a:txBody>
                  <a:tcPr/>
                </a:tc>
                <a:tc>
                  <a:txBody>
                    <a:bodyPr/>
                    <a:lstStyle/>
                    <a:p>
                      <a:pPr marL="285750" indent="-285750">
                        <a:buClr>
                          <a:srgbClr val="FFC000"/>
                        </a:buClr>
                        <a:buFont typeface="Wingdings" panose="05000000000000000000" pitchFamily="2" charset="2"/>
                        <a:buChar char="n"/>
                      </a:pPr>
                      <a:r>
                        <a:rPr kumimoji="1" lang="ja-JP" altLang="en-US" sz="1600" dirty="0" smtClean="0"/>
                        <a:t>日常のメンテナンスをする。</a:t>
                      </a:r>
                      <a:endParaRPr kumimoji="1" lang="ja-JP" altLang="en-US" sz="1600" dirty="0"/>
                    </a:p>
                  </a:txBody>
                  <a:tcPr/>
                </a:tc>
                <a:extLst>
                  <a:ext uri="{0D108BD9-81ED-4DB2-BD59-A6C34878D82A}">
                    <a16:rowId xmlns:a16="http://schemas.microsoft.com/office/drawing/2014/main" val="1705656008"/>
                  </a:ext>
                </a:extLst>
              </a:tr>
            </a:tbl>
          </a:graphicData>
        </a:graphic>
      </p:graphicFrame>
    </p:spTree>
    <p:extLst>
      <p:ext uri="{BB962C8B-B14F-4D97-AF65-F5344CB8AC3E}">
        <p14:creationId xmlns:p14="http://schemas.microsoft.com/office/powerpoint/2010/main" val="7568107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a:blip r:embed="rId3"/>
          <a:stretch>
            <a:fillRect/>
          </a:stretch>
        </p:blipFill>
        <p:spPr>
          <a:xfrm>
            <a:off x="7973962" y="4211054"/>
            <a:ext cx="1560429" cy="1986546"/>
          </a:xfrm>
          <a:prstGeom prst="rect">
            <a:avLst/>
          </a:prstGeom>
        </p:spPr>
      </p:pic>
      <p:sp>
        <p:nvSpPr>
          <p:cNvPr id="2" name="タイトル 1"/>
          <p:cNvSpPr>
            <a:spLocks noGrp="1"/>
          </p:cNvSpPr>
          <p:nvPr>
            <p:ph type="title"/>
          </p:nvPr>
        </p:nvSpPr>
        <p:spPr/>
        <p:txBody>
          <a:bodyPr/>
          <a:lstStyle/>
          <a:p>
            <a:r>
              <a:rPr kumimoji="1" lang="ja-JP" altLang="en-US" dirty="0" smtClean="0"/>
              <a:t>顕微鏡をセットする　</a:t>
            </a:r>
            <a:r>
              <a:rPr kumimoji="1" lang="en-US" altLang="ja-JP" dirty="0" smtClean="0"/>
              <a:t>1/3</a:t>
            </a:r>
            <a:endParaRPr kumimoji="1" lang="ja-JP" altLang="en-US" dirty="0"/>
          </a:p>
        </p:txBody>
      </p:sp>
      <p:sp>
        <p:nvSpPr>
          <p:cNvPr id="3" name="コンテンツ プレースホルダー 2"/>
          <p:cNvSpPr>
            <a:spLocks noGrp="1"/>
          </p:cNvSpPr>
          <p:nvPr>
            <p:ph idx="1"/>
          </p:nvPr>
        </p:nvSpPr>
        <p:spPr>
          <a:xfrm>
            <a:off x="432596" y="1219201"/>
            <a:ext cx="6742904" cy="4978400"/>
          </a:xfrm>
        </p:spPr>
        <p:txBody>
          <a:bodyPr/>
          <a:lstStyle/>
          <a:p>
            <a:pPr marL="342900" indent="-342900">
              <a:buClr>
                <a:srgbClr val="FFC000"/>
              </a:buClr>
              <a:buFont typeface="Wingdings" panose="05000000000000000000" pitchFamily="2" charset="2"/>
              <a:buChar char="p"/>
            </a:pPr>
            <a:r>
              <a:rPr lang="ja-JP" altLang="en-US" dirty="0" smtClean="0"/>
              <a:t>顕微鏡は精密機械です。大事に扱いましょう。</a:t>
            </a:r>
            <a:endParaRPr lang="en-US" altLang="ja-JP" dirty="0" smtClean="0"/>
          </a:p>
          <a:p>
            <a:pPr marL="696913" lvl="1" indent="-342900">
              <a:buClr>
                <a:srgbClr val="FFC000"/>
              </a:buClr>
              <a:buFont typeface="Wingdings" panose="05000000000000000000" pitchFamily="2" charset="2"/>
              <a:buChar char="u"/>
            </a:pPr>
            <a:r>
              <a:rPr lang="ja-JP" altLang="en-US" dirty="0" smtClean="0"/>
              <a:t>顕微鏡の中にはレンズやミラーなど光学部品が精密に配置されています。</a:t>
            </a:r>
            <a:endParaRPr lang="en-US" altLang="ja-JP" dirty="0" smtClean="0"/>
          </a:p>
          <a:p>
            <a:pPr marL="696913" lvl="1" indent="-342900">
              <a:buClr>
                <a:srgbClr val="FFC000"/>
              </a:buClr>
              <a:buFont typeface="Wingdings" panose="05000000000000000000" pitchFamily="2" charset="2"/>
              <a:buChar char="u"/>
            </a:pPr>
            <a:r>
              <a:rPr lang="ja-JP" altLang="en-US" dirty="0" smtClean="0"/>
              <a:t>衝撃や振動を与える</a:t>
            </a:r>
            <a:r>
              <a:rPr lang="ja-JP" altLang="en-US" dirty="0" smtClean="0">
                <a:solidFill>
                  <a:schemeClr val="accent4"/>
                </a:solidFill>
              </a:rPr>
              <a:t>と</a:t>
            </a:r>
            <a:r>
              <a:rPr lang="ja-JP" altLang="en-US" dirty="0" smtClean="0"/>
              <a:t>故障して、正しい像が得られなくなります。</a:t>
            </a:r>
            <a:endParaRPr lang="en-US" altLang="ja-JP" dirty="0" smtClean="0"/>
          </a:p>
          <a:p>
            <a:pPr marL="342900" indent="-342900">
              <a:buClr>
                <a:srgbClr val="FFC000"/>
              </a:buClr>
              <a:buFont typeface="Wingdings" panose="05000000000000000000" pitchFamily="2" charset="2"/>
              <a:buChar char="p"/>
            </a:pPr>
            <a:r>
              <a:rPr kumimoji="1" lang="ja-JP" altLang="en-US" dirty="0" smtClean="0"/>
              <a:t>持ち方</a:t>
            </a:r>
            <a:endParaRPr kumimoji="1" lang="en-US" altLang="ja-JP" dirty="0" smtClean="0"/>
          </a:p>
          <a:p>
            <a:pPr marL="696913" lvl="1" indent="-342900">
              <a:buClr>
                <a:srgbClr val="FFC000"/>
              </a:buClr>
              <a:buFont typeface="Wingdings" panose="05000000000000000000" pitchFamily="2" charset="2"/>
              <a:buChar char="u"/>
            </a:pPr>
            <a:r>
              <a:rPr lang="ja-JP" altLang="en-US" dirty="0" smtClean="0"/>
              <a:t>必ず</a:t>
            </a:r>
            <a:r>
              <a:rPr lang="ja-JP" altLang="en-US" dirty="0" smtClean="0">
                <a:solidFill>
                  <a:srgbClr val="FF0000"/>
                </a:solidFill>
              </a:rPr>
              <a:t>両手で鏡体</a:t>
            </a:r>
            <a:r>
              <a:rPr lang="ja-JP" altLang="en-US" dirty="0" smtClean="0"/>
              <a:t>を持つようにして下さい。</a:t>
            </a:r>
            <a:endParaRPr lang="en-US" altLang="ja-JP" dirty="0" smtClean="0"/>
          </a:p>
          <a:p>
            <a:pPr marL="696913" lvl="1" indent="-342900">
              <a:buClr>
                <a:srgbClr val="FFC000"/>
              </a:buClr>
              <a:buFont typeface="Wingdings" panose="05000000000000000000" pitchFamily="2" charset="2"/>
              <a:buChar char="u"/>
            </a:pPr>
            <a:r>
              <a:rPr lang="ja-JP" altLang="en-US" dirty="0" smtClean="0"/>
              <a:t>ステージや鏡筒など可動部は強度がないので持たないでください。</a:t>
            </a:r>
            <a:endParaRPr lang="en-US" altLang="ja-JP" dirty="0" smtClean="0"/>
          </a:p>
          <a:p>
            <a:pPr marL="696913" lvl="1" indent="-342900">
              <a:buClr>
                <a:srgbClr val="FFC000"/>
              </a:buClr>
              <a:buFont typeface="Wingdings" panose="05000000000000000000" pitchFamily="2" charset="2"/>
              <a:buChar char="u"/>
            </a:pPr>
            <a:r>
              <a:rPr lang="ja-JP" altLang="en-US" dirty="0"/>
              <a:t>電源ケーブルは鏡体背面のコードハンガーに巻き付けるようにして下さい</a:t>
            </a:r>
            <a:r>
              <a:rPr lang="ja-JP" altLang="en-US" dirty="0" smtClean="0"/>
              <a:t>。</a:t>
            </a:r>
            <a:endParaRPr lang="en-US" altLang="ja-JP" dirty="0" smtClean="0"/>
          </a:p>
          <a:p>
            <a:pPr marL="342900" indent="-342900">
              <a:buClr>
                <a:srgbClr val="FFC000"/>
              </a:buClr>
              <a:buFont typeface="Wingdings" panose="05000000000000000000" pitchFamily="2" charset="2"/>
              <a:buChar char="p"/>
            </a:pPr>
            <a:r>
              <a:rPr lang="ja-JP" altLang="en-US" dirty="0" smtClean="0"/>
              <a:t>移動の仕方</a:t>
            </a:r>
            <a:endParaRPr lang="en-US" altLang="ja-JP" dirty="0" smtClean="0"/>
          </a:p>
          <a:p>
            <a:pPr marL="696913" lvl="1" indent="-342900">
              <a:buClr>
                <a:srgbClr val="FFC000"/>
              </a:buClr>
              <a:buFont typeface="Wingdings" panose="05000000000000000000" pitchFamily="2" charset="2"/>
              <a:buChar char="u"/>
            </a:pPr>
            <a:r>
              <a:rPr lang="ja-JP" altLang="en-US" dirty="0" smtClean="0"/>
              <a:t>左の図①、②の</a:t>
            </a:r>
            <a:r>
              <a:rPr lang="ja-JP" altLang="en-US" dirty="0" smtClean="0">
                <a:solidFill>
                  <a:srgbClr val="FF0000"/>
                </a:solidFill>
              </a:rPr>
              <a:t>持ち手部分を両手</a:t>
            </a:r>
            <a:r>
              <a:rPr lang="ja-JP" altLang="en-US" dirty="0" smtClean="0"/>
              <a:t>でつかんで移動して下さい。</a:t>
            </a:r>
            <a:endParaRPr lang="en-US" altLang="ja-JP" dirty="0" smtClean="0"/>
          </a:p>
          <a:p>
            <a:pPr marL="696913" lvl="1" indent="-342900">
              <a:buClr>
                <a:srgbClr val="FFC000"/>
              </a:buClr>
              <a:buFont typeface="Wingdings" panose="05000000000000000000" pitchFamily="2" charset="2"/>
              <a:buChar char="u"/>
            </a:pPr>
            <a:r>
              <a:rPr lang="ja-JP" altLang="en-US" dirty="0" smtClean="0"/>
              <a:t>本体は傾けないように</a:t>
            </a:r>
            <a:r>
              <a:rPr lang="ja-JP" altLang="en-US" dirty="0" smtClean="0">
                <a:solidFill>
                  <a:srgbClr val="FF0000"/>
                </a:solidFill>
              </a:rPr>
              <a:t>水平に持って</a:t>
            </a:r>
            <a:r>
              <a:rPr lang="ja-JP" altLang="en-US" dirty="0" smtClean="0"/>
              <a:t>移動して下さい。</a:t>
            </a:r>
            <a:endParaRPr lang="en-US" altLang="ja-JP" dirty="0" smtClean="0"/>
          </a:p>
          <a:p>
            <a:pPr marL="696913" lvl="1" indent="-342900">
              <a:buClr>
                <a:srgbClr val="FFC000"/>
              </a:buClr>
              <a:buFont typeface="Wingdings" panose="05000000000000000000" pitchFamily="2" charset="2"/>
              <a:buChar char="u"/>
            </a:pPr>
            <a:r>
              <a:rPr lang="ja-JP" altLang="en-US" dirty="0" smtClean="0"/>
              <a:t>片手でつかむことは厳禁です。</a:t>
            </a:r>
            <a:endParaRPr lang="en-US" altLang="ja-JP" dirty="0" smtClean="0"/>
          </a:p>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endParaRPr kumimoji="1" lang="en-US" altLang="ja-JP" dirty="0" smtClean="0"/>
          </a:p>
          <a:p>
            <a:pPr marL="696913" lvl="1" indent="-342900">
              <a:buClr>
                <a:srgbClr val="FFC000"/>
              </a:buClr>
              <a:buFont typeface="Wingdings" panose="05000000000000000000" pitchFamily="2" charset="2"/>
              <a:buChar char="p"/>
            </a:pPr>
            <a:endParaRPr kumimoji="1" lang="en-US" altLang="ja-JP" dirty="0" smtClean="0"/>
          </a:p>
        </p:txBody>
      </p:sp>
      <p:pic>
        <p:nvPicPr>
          <p:cNvPr id="14" name="図 13"/>
          <p:cNvPicPr>
            <a:picLocks noChangeAspect="1"/>
          </p:cNvPicPr>
          <p:nvPr/>
        </p:nvPicPr>
        <p:blipFill>
          <a:blip r:embed="rId4"/>
          <a:stretch>
            <a:fillRect/>
          </a:stretch>
        </p:blipFill>
        <p:spPr>
          <a:xfrm>
            <a:off x="7392144" y="1164565"/>
            <a:ext cx="4032447" cy="2883359"/>
          </a:xfrm>
          <a:prstGeom prst="rect">
            <a:avLst/>
          </a:prstGeom>
        </p:spPr>
      </p:pic>
      <p:sp>
        <p:nvSpPr>
          <p:cNvPr id="15" name="線吹き出し 1 (枠付き) 14"/>
          <p:cNvSpPr/>
          <p:nvPr/>
        </p:nvSpPr>
        <p:spPr bwMode="auto">
          <a:xfrm>
            <a:off x="10336081" y="4420027"/>
            <a:ext cx="1448551" cy="313030"/>
          </a:xfrm>
          <a:prstGeom prst="borderCallout1">
            <a:avLst>
              <a:gd name="adj1" fmla="val 64654"/>
              <a:gd name="adj2" fmla="val -4726"/>
              <a:gd name="adj3" fmla="val -239534"/>
              <a:gd name="adj4" fmla="val -54028"/>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鏡体</a:t>
            </a:r>
          </a:p>
        </p:txBody>
      </p:sp>
      <p:sp>
        <p:nvSpPr>
          <p:cNvPr id="7" name="線吹き出し 1 (枠付き) 6"/>
          <p:cNvSpPr/>
          <p:nvPr/>
        </p:nvSpPr>
        <p:spPr bwMode="auto">
          <a:xfrm>
            <a:off x="10334467" y="5887745"/>
            <a:ext cx="1448551" cy="313030"/>
          </a:xfrm>
          <a:prstGeom prst="borderCallout1">
            <a:avLst>
              <a:gd name="adj1" fmla="val 64654"/>
              <a:gd name="adj2" fmla="val -4726"/>
              <a:gd name="adj3" fmla="val -164615"/>
              <a:gd name="adj4" fmla="val -72459"/>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コードハンガー</a:t>
            </a:r>
          </a:p>
        </p:txBody>
      </p:sp>
      <p:sp>
        <p:nvSpPr>
          <p:cNvPr id="4" name="フッター プレースホルダー 3"/>
          <p:cNvSpPr>
            <a:spLocks noGrp="1"/>
          </p:cNvSpPr>
          <p:nvPr>
            <p:ph type="ftr" sz="quarter" idx="12"/>
          </p:nvPr>
        </p:nvSpPr>
        <p:spPr/>
        <p:txBody>
          <a:bodyPr/>
          <a:lstStyle/>
          <a:p>
            <a:pPr>
              <a:defRPr/>
            </a:pPr>
            <a:r>
              <a:rPr lang="ja-JP" altLang="en-US" smtClean="0"/>
              <a:t>No data copy / No data transfer permitted</a:t>
            </a:r>
            <a:endParaRPr lang="en-US" altLang="ja-JP"/>
          </a:p>
        </p:txBody>
      </p:sp>
    </p:spTree>
    <p:extLst>
      <p:ext uri="{BB962C8B-B14F-4D97-AF65-F5344CB8AC3E}">
        <p14:creationId xmlns:p14="http://schemas.microsoft.com/office/powerpoint/2010/main" val="3639547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latin typeface="+mn-lt"/>
              </a:rPr>
              <a:t>顕微鏡をセットする　</a:t>
            </a:r>
            <a:r>
              <a:rPr kumimoji="1" lang="en-US" altLang="ja-JP" dirty="0" smtClean="0">
                <a:latin typeface="+mn-lt"/>
              </a:rPr>
              <a:t>2/3</a:t>
            </a:r>
            <a:endParaRPr kumimoji="1" lang="ja-JP" altLang="en-US" dirty="0">
              <a:latin typeface="+mn-lt"/>
            </a:endParaRPr>
          </a:p>
        </p:txBody>
      </p:sp>
      <p:sp>
        <p:nvSpPr>
          <p:cNvPr id="3" name="コンテンツ プレースホルダー 2"/>
          <p:cNvSpPr>
            <a:spLocks noGrp="1"/>
          </p:cNvSpPr>
          <p:nvPr>
            <p:ph idx="1"/>
          </p:nvPr>
        </p:nvSpPr>
        <p:spPr>
          <a:xfrm>
            <a:off x="432596" y="1219200"/>
            <a:ext cx="6239667" cy="4981575"/>
          </a:xfrm>
        </p:spPr>
        <p:txBody>
          <a:bodyPr/>
          <a:lstStyle/>
          <a:p>
            <a:pPr marL="342900" indent="-342900">
              <a:buClr>
                <a:srgbClr val="FFC000"/>
              </a:buClr>
              <a:buFont typeface="Wingdings" panose="05000000000000000000" pitchFamily="2" charset="2"/>
              <a:buChar char="p"/>
            </a:pPr>
            <a:r>
              <a:rPr lang="ja-JP" altLang="en-US" dirty="0" smtClean="0"/>
              <a:t>設置場所</a:t>
            </a:r>
            <a:endParaRPr lang="en-US" altLang="ja-JP" dirty="0" smtClean="0"/>
          </a:p>
          <a:p>
            <a:pPr marL="696913" lvl="1" indent="-342900">
              <a:buClr>
                <a:srgbClr val="FFC000"/>
              </a:buClr>
              <a:buFont typeface="Wingdings" panose="05000000000000000000" pitchFamily="2" charset="2"/>
              <a:buChar char="u"/>
            </a:pPr>
            <a:r>
              <a:rPr lang="ja-JP" altLang="en-US" dirty="0" smtClean="0"/>
              <a:t>平らな場所に静かにおいて下さい。</a:t>
            </a:r>
            <a:endParaRPr lang="en-US" altLang="ja-JP" dirty="0" smtClean="0"/>
          </a:p>
          <a:p>
            <a:pPr marL="696913" lvl="1" indent="-342900">
              <a:buClr>
                <a:srgbClr val="FFC000"/>
              </a:buClr>
              <a:buFont typeface="Wingdings" panose="05000000000000000000" pitchFamily="2" charset="2"/>
              <a:buChar char="u"/>
            </a:pPr>
            <a:r>
              <a:rPr lang="ja-JP" altLang="en-US" dirty="0"/>
              <a:t>置く</a:t>
            </a:r>
            <a:r>
              <a:rPr lang="ja-JP" altLang="en-US" dirty="0" smtClean="0"/>
              <a:t>位置を変えるときは、</a:t>
            </a:r>
            <a:r>
              <a:rPr lang="ja-JP" altLang="en-US" dirty="0" smtClean="0">
                <a:solidFill>
                  <a:srgbClr val="FF0000"/>
                </a:solidFill>
              </a:rPr>
              <a:t>必ず持上げて移動してください。</a:t>
            </a:r>
            <a:endParaRPr lang="en-US" altLang="ja-JP" dirty="0" smtClean="0">
              <a:solidFill>
                <a:srgbClr val="FF0000"/>
              </a:solidFill>
            </a:endParaRPr>
          </a:p>
          <a:p>
            <a:pPr marL="342900" indent="-342900">
              <a:buClr>
                <a:srgbClr val="FFC000"/>
              </a:buClr>
              <a:buFont typeface="Wingdings" panose="05000000000000000000" pitchFamily="2" charset="2"/>
              <a:buChar char="p"/>
            </a:pPr>
            <a:endParaRPr lang="en-US" altLang="ja-JP" dirty="0" smtClean="0"/>
          </a:p>
          <a:p>
            <a:pPr marL="342900" indent="-342900">
              <a:buClr>
                <a:srgbClr val="FFC000"/>
              </a:buClr>
              <a:buFont typeface="Wingdings" panose="05000000000000000000" pitchFamily="2" charset="2"/>
              <a:buChar char="p"/>
            </a:pPr>
            <a:r>
              <a:rPr lang="ja-JP" altLang="en-US" dirty="0"/>
              <a:t>鏡</a:t>
            </a:r>
            <a:r>
              <a:rPr lang="ja-JP" altLang="en-US" dirty="0" smtClean="0"/>
              <a:t>筒（「きょうとう」・・・右図）の回転</a:t>
            </a:r>
            <a:endParaRPr lang="en-US" altLang="ja-JP" dirty="0" smtClean="0"/>
          </a:p>
          <a:p>
            <a:pPr marL="696913" lvl="1" indent="-342900">
              <a:buClr>
                <a:srgbClr val="FFC000"/>
              </a:buClr>
              <a:buFont typeface="Wingdings" panose="05000000000000000000" pitchFamily="2" charset="2"/>
              <a:buChar char="u"/>
            </a:pPr>
            <a:r>
              <a:rPr lang="ja-JP" altLang="en-US" dirty="0" smtClean="0"/>
              <a:t>収納時に鏡筒部分が逆方向に収納がされている場合があります。</a:t>
            </a:r>
            <a:endParaRPr lang="en-US" altLang="ja-JP" dirty="0" smtClean="0"/>
          </a:p>
          <a:p>
            <a:pPr marL="696913" lvl="1" indent="-342900">
              <a:buClr>
                <a:srgbClr val="FFC000"/>
              </a:buClr>
              <a:buFont typeface="Wingdings" panose="05000000000000000000" pitchFamily="2" charset="2"/>
              <a:buChar char="u"/>
            </a:pPr>
            <a:r>
              <a:rPr lang="ja-JP" altLang="en-US" dirty="0" smtClean="0"/>
              <a:t>左手で</a:t>
            </a:r>
            <a:r>
              <a:rPr lang="ja-JP" altLang="en-US" dirty="0" smtClean="0">
                <a:solidFill>
                  <a:srgbClr val="FF0000"/>
                </a:solidFill>
              </a:rPr>
              <a:t>上から軽く鏡筒を押さえた</a:t>
            </a:r>
            <a:r>
              <a:rPr lang="ja-JP" altLang="en-US" dirty="0" smtClean="0"/>
              <a:t>状態で</a:t>
            </a:r>
            <a:r>
              <a:rPr lang="ja-JP" altLang="en-US" dirty="0"/>
              <a:t>鏡</a:t>
            </a:r>
            <a:r>
              <a:rPr lang="ja-JP" altLang="en-US" dirty="0" smtClean="0"/>
              <a:t>筒固定つまみのネジを少しゆるめます。</a:t>
            </a:r>
            <a:endParaRPr lang="en-US" altLang="ja-JP" dirty="0" smtClean="0"/>
          </a:p>
          <a:p>
            <a:pPr marL="696913" lvl="1" indent="-342900">
              <a:buClr>
                <a:srgbClr val="FFC000"/>
              </a:buClr>
              <a:buFont typeface="Wingdings" panose="05000000000000000000" pitchFamily="2" charset="2"/>
              <a:buChar char="u"/>
            </a:pPr>
            <a:r>
              <a:rPr lang="ja-JP" altLang="en-US" dirty="0" smtClean="0"/>
              <a:t>そのまま１８０度鏡筒を回転させてください</a:t>
            </a:r>
            <a:r>
              <a:rPr lang="ja-JP" altLang="en-US" dirty="0" smtClean="0">
                <a:solidFill>
                  <a:srgbClr val="FF0000"/>
                </a:solidFill>
              </a:rPr>
              <a:t>。</a:t>
            </a:r>
            <a:endParaRPr lang="en-US" altLang="ja-JP" dirty="0" smtClean="0">
              <a:solidFill>
                <a:srgbClr val="FF0000"/>
              </a:solidFill>
            </a:endParaRPr>
          </a:p>
          <a:p>
            <a:pPr marL="696913" lvl="1" indent="-342900">
              <a:buClr>
                <a:srgbClr val="FFC000"/>
              </a:buClr>
              <a:buFont typeface="Wingdings" panose="05000000000000000000" pitchFamily="2" charset="2"/>
              <a:buChar char="u"/>
            </a:pPr>
            <a:endParaRPr lang="en-US" altLang="ja-JP" dirty="0" smtClean="0"/>
          </a:p>
          <a:p>
            <a:pPr lvl="1">
              <a:buClr>
                <a:srgbClr val="FFC000"/>
              </a:buClr>
            </a:pPr>
            <a:r>
              <a:rPr lang="ja-JP" altLang="en-US" sz="2400" dirty="0">
                <a:solidFill>
                  <a:srgbClr val="FF0000"/>
                </a:solidFill>
              </a:rPr>
              <a:t>㊟</a:t>
            </a:r>
            <a:r>
              <a:rPr lang="ja-JP" altLang="en-US" dirty="0" smtClean="0"/>
              <a:t>鏡筒を支えないままネジをゆるめすぎると、</a:t>
            </a:r>
            <a:r>
              <a:rPr lang="ja-JP" altLang="en-US" dirty="0" smtClean="0">
                <a:solidFill>
                  <a:srgbClr val="FF0000"/>
                </a:solidFill>
              </a:rPr>
              <a:t>鏡筒が落ちて壊れます</a:t>
            </a:r>
            <a:r>
              <a:rPr lang="ja-JP" altLang="en-US" dirty="0" smtClean="0"/>
              <a:t>のでご注意下さい。</a:t>
            </a:r>
            <a:endParaRPr lang="en-US" altLang="ja-JP" dirty="0" smtClean="0"/>
          </a:p>
          <a:p>
            <a:pPr marL="342900" indent="-342900">
              <a:buClr>
                <a:srgbClr val="FFC000"/>
              </a:buClr>
              <a:buFont typeface="Wingdings" panose="05000000000000000000" pitchFamily="2" charset="2"/>
              <a:buChar char="p"/>
            </a:pPr>
            <a:endParaRPr lang="en-US" altLang="ja-JP" dirty="0" smtClean="0"/>
          </a:p>
          <a:p>
            <a:pPr marL="342900" indent="-342900">
              <a:buClr>
                <a:srgbClr val="FFC000"/>
              </a:buClr>
              <a:buFont typeface="Wingdings" panose="05000000000000000000" pitchFamily="2" charset="2"/>
              <a:buChar char="p"/>
            </a:pPr>
            <a:endParaRPr lang="en-US" altLang="ja-JP" dirty="0" smtClean="0"/>
          </a:p>
          <a:p>
            <a:pPr marL="342900" indent="-342900">
              <a:buClr>
                <a:srgbClr val="FFC000"/>
              </a:buClr>
              <a:buFont typeface="Wingdings" panose="05000000000000000000" pitchFamily="2" charset="2"/>
              <a:buChar char="p"/>
            </a:pPr>
            <a:endParaRPr lang="en-US" altLang="ja-JP" dirty="0" smtClean="0"/>
          </a:p>
          <a:p>
            <a:pPr marL="342900" indent="-342900">
              <a:buClr>
                <a:srgbClr val="FFC000"/>
              </a:buClr>
              <a:buFont typeface="Wingdings" panose="05000000000000000000" pitchFamily="2" charset="2"/>
              <a:buChar char="p"/>
            </a:pPr>
            <a:endParaRPr kumimoji="1" lang="ja-JP" altLang="en-US" dirty="0"/>
          </a:p>
        </p:txBody>
      </p:sp>
      <p:pic>
        <p:nvPicPr>
          <p:cNvPr id="8" name="図 7"/>
          <p:cNvPicPr>
            <a:picLocks noChangeAspect="1"/>
          </p:cNvPicPr>
          <p:nvPr/>
        </p:nvPicPr>
        <p:blipFill>
          <a:blip r:embed="rId3"/>
          <a:stretch>
            <a:fillRect/>
          </a:stretch>
        </p:blipFill>
        <p:spPr>
          <a:xfrm>
            <a:off x="7236258" y="2420888"/>
            <a:ext cx="4180615" cy="2253897"/>
          </a:xfrm>
          <a:prstGeom prst="rect">
            <a:avLst/>
          </a:prstGeom>
        </p:spPr>
      </p:pic>
      <p:sp>
        <p:nvSpPr>
          <p:cNvPr id="9" name="線吹き出し 1 (枠付き) 8"/>
          <p:cNvSpPr/>
          <p:nvPr/>
        </p:nvSpPr>
        <p:spPr bwMode="auto">
          <a:xfrm>
            <a:off x="10060813" y="5300362"/>
            <a:ext cx="1723200" cy="313030"/>
          </a:xfrm>
          <a:prstGeom prst="borderCallout1">
            <a:avLst>
              <a:gd name="adj1" fmla="val -4433"/>
              <a:gd name="adj2" fmla="val 48100"/>
              <a:gd name="adj3" fmla="val -285650"/>
              <a:gd name="adj4" fmla="val 36583"/>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鏡筒固定つまみ</a:t>
            </a:r>
          </a:p>
        </p:txBody>
      </p:sp>
      <p:sp>
        <p:nvSpPr>
          <p:cNvPr id="10" name="線吹き出し 1 (枠付き) 9"/>
          <p:cNvSpPr/>
          <p:nvPr/>
        </p:nvSpPr>
        <p:spPr bwMode="auto">
          <a:xfrm>
            <a:off x="10334467" y="1800655"/>
            <a:ext cx="1448551" cy="313030"/>
          </a:xfrm>
          <a:prstGeom prst="borderCallout1">
            <a:avLst>
              <a:gd name="adj1" fmla="val 101747"/>
              <a:gd name="adj2" fmla="val 47377"/>
              <a:gd name="adj3" fmla="val 420306"/>
              <a:gd name="adj4" fmla="val -10818"/>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鏡筒</a:t>
            </a:r>
          </a:p>
        </p:txBody>
      </p:sp>
      <p:sp>
        <p:nvSpPr>
          <p:cNvPr id="4" name="フッター プレースホルダー 3"/>
          <p:cNvSpPr>
            <a:spLocks noGrp="1"/>
          </p:cNvSpPr>
          <p:nvPr>
            <p:ph type="ftr" sz="quarter" idx="12"/>
          </p:nvPr>
        </p:nvSpPr>
        <p:spPr/>
        <p:txBody>
          <a:bodyPr/>
          <a:lstStyle/>
          <a:p>
            <a:pPr>
              <a:defRPr/>
            </a:pPr>
            <a:r>
              <a:rPr lang="ja-JP" altLang="en-US" smtClean="0"/>
              <a:t>No data copy / No data transfer permitted</a:t>
            </a:r>
            <a:endParaRPr lang="en-US" altLang="ja-JP"/>
          </a:p>
        </p:txBody>
      </p:sp>
    </p:spTree>
    <p:extLst>
      <p:ext uri="{BB962C8B-B14F-4D97-AF65-F5344CB8AC3E}">
        <p14:creationId xmlns:p14="http://schemas.microsoft.com/office/powerpoint/2010/main" val="29928343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顕微鏡をセットする　</a:t>
            </a:r>
            <a:r>
              <a:rPr kumimoji="1" lang="en-US" altLang="ja-JP" dirty="0" smtClean="0"/>
              <a:t>3/3</a:t>
            </a:r>
            <a:endParaRPr kumimoji="1" lang="ja-JP" altLang="en-US" dirty="0"/>
          </a:p>
        </p:txBody>
      </p:sp>
      <p:sp>
        <p:nvSpPr>
          <p:cNvPr id="3" name="コンテンツ プレースホルダー 2"/>
          <p:cNvSpPr>
            <a:spLocks noGrp="1"/>
          </p:cNvSpPr>
          <p:nvPr>
            <p:ph idx="1"/>
          </p:nvPr>
        </p:nvSpPr>
        <p:spPr>
          <a:xfrm>
            <a:off x="432596" y="1219200"/>
            <a:ext cx="6239667" cy="4981575"/>
          </a:xfrm>
        </p:spPr>
        <p:txBody>
          <a:bodyPr/>
          <a:lstStyle/>
          <a:p>
            <a:pPr marL="342900" indent="-342900">
              <a:buClr>
                <a:srgbClr val="FFC000"/>
              </a:buClr>
              <a:buFont typeface="Wingdings" panose="05000000000000000000" pitchFamily="2" charset="2"/>
              <a:buChar char="p"/>
            </a:pPr>
            <a:r>
              <a:rPr kumimoji="1" lang="ja-JP" altLang="en-US" dirty="0" smtClean="0"/>
              <a:t>電源をつなぐ</a:t>
            </a:r>
            <a:endParaRPr kumimoji="1" lang="en-US" altLang="ja-JP" dirty="0" smtClean="0"/>
          </a:p>
          <a:p>
            <a:pPr marL="696913" lvl="1" indent="-342900">
              <a:buClr>
                <a:srgbClr val="FFC000"/>
              </a:buClr>
              <a:buFont typeface="Wingdings" panose="05000000000000000000" pitchFamily="2" charset="2"/>
              <a:buChar char="u"/>
            </a:pPr>
            <a:r>
              <a:rPr kumimoji="1" lang="ja-JP" altLang="en-US" dirty="0" smtClean="0"/>
              <a:t>本体のメインスイッチ㋐が「</a:t>
            </a:r>
            <a:r>
              <a:rPr kumimoji="1" lang="en-US" altLang="ja-JP" dirty="0" smtClean="0"/>
              <a:t>O</a:t>
            </a:r>
            <a:r>
              <a:rPr kumimoji="1" lang="ja-JP" altLang="en-US" dirty="0" smtClean="0"/>
              <a:t>」側になっていることを確認して下さい。</a:t>
            </a:r>
            <a:endParaRPr kumimoji="1" lang="en-US" altLang="ja-JP" dirty="0" smtClean="0"/>
          </a:p>
          <a:p>
            <a:pPr marL="696913" lvl="1" indent="-342900">
              <a:buClr>
                <a:srgbClr val="FFC000"/>
              </a:buClr>
              <a:buFont typeface="Wingdings" panose="05000000000000000000" pitchFamily="2" charset="2"/>
              <a:buChar char="u"/>
            </a:pPr>
            <a:r>
              <a:rPr lang="ja-JP" altLang="en-US" dirty="0"/>
              <a:t>電源コードの端子㋑が本体㋒にしっかりと差し込まれていることを確認した後、コンセントにつないで下さい。</a:t>
            </a:r>
            <a:endParaRPr lang="en-US" altLang="ja-JP" dirty="0"/>
          </a:p>
          <a:p>
            <a:pPr marL="696913" lvl="1" indent="-342900">
              <a:buClr>
                <a:srgbClr val="FFC000"/>
              </a:buClr>
              <a:buFont typeface="Wingdings" panose="05000000000000000000" pitchFamily="2" charset="2"/>
              <a:buChar char="u"/>
            </a:pPr>
            <a:r>
              <a:rPr lang="ja-JP" altLang="en-US" dirty="0" smtClean="0"/>
              <a:t>㋑は</a:t>
            </a:r>
            <a:r>
              <a:rPr lang="ja-JP" altLang="en-US" dirty="0" smtClean="0">
                <a:solidFill>
                  <a:srgbClr val="FF0000"/>
                </a:solidFill>
              </a:rPr>
              <a:t>しっかり奥まで差し込みます。</a:t>
            </a:r>
            <a:endParaRPr lang="en-US" altLang="ja-JP" dirty="0" smtClean="0">
              <a:solidFill>
                <a:srgbClr val="FF0000"/>
              </a:solidFill>
            </a:endParaRPr>
          </a:p>
          <a:p>
            <a:pPr lvl="1">
              <a:buClr>
                <a:srgbClr val="FFC000"/>
              </a:buClr>
            </a:pPr>
            <a:endParaRPr lang="en-US" altLang="ja-JP" dirty="0"/>
          </a:p>
          <a:p>
            <a:pPr lvl="1">
              <a:buClr>
                <a:srgbClr val="FFC000"/>
              </a:buClr>
            </a:pPr>
            <a:r>
              <a:rPr lang="ja-JP" altLang="en-US" sz="2400" dirty="0">
                <a:solidFill>
                  <a:srgbClr val="FF0000"/>
                </a:solidFill>
              </a:rPr>
              <a:t>㊟</a:t>
            </a:r>
            <a:r>
              <a:rPr lang="ja-JP" altLang="en-US" dirty="0" smtClean="0"/>
              <a:t>３芯２芯アダプタのアース端子がコンセントに接触しないようご注意下さい。</a:t>
            </a:r>
            <a:endParaRPr lang="en-US" altLang="ja-JP" dirty="0" smtClean="0"/>
          </a:p>
          <a:p>
            <a:pPr marL="696913" lvl="1" indent="-342900">
              <a:buClr>
                <a:srgbClr val="FFC000"/>
              </a:buClr>
              <a:buFont typeface="Wingdings" panose="05000000000000000000" pitchFamily="2" charset="2"/>
              <a:buChar char="u"/>
            </a:pPr>
            <a:endParaRPr kumimoji="1" lang="en-US" altLang="ja-JP" dirty="0"/>
          </a:p>
          <a:p>
            <a:pPr marL="696913" lvl="1" indent="-342900">
              <a:buClr>
                <a:srgbClr val="FFC000"/>
              </a:buClr>
              <a:buFont typeface="Wingdings" panose="05000000000000000000" pitchFamily="2" charset="2"/>
              <a:buChar char="u"/>
            </a:pPr>
            <a:endParaRPr kumimoji="1"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sp>
        <p:nvSpPr>
          <p:cNvPr id="8" name="AutoShape 2" descr="data:image/jpeg;base64,/9j/4AAQSkZJRgABAQAAAQABAAD/2wBDABQODxIPDRQSEBIXFRQYHjIhHhwcHj0sLiQySUBMS0dARkVQWnNiUFVtVkVGZIhlbXd7gYKBTmCNl4x9lnN+gXz/2wBDARUXFx4aHjshITt8U0ZTfHx8fHx8fHx8fHx8fHx8fHx8fHx8fHx8fHx8fHx8fHx8fHx8fHx8fHx8fHx8fHx8fHz/wAARCAElANA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WZm3NycZ9aUM56E1rxKvkpkD7o7Vy2r6w91cBLCfbap95kGC7d+fSuCWGlvzHZSbqy5YxJpdWt494SUyun8Kc5/HpVZtbmMYMcGHz0d+1XYNJsGsAyxyeYU3cMN2f5UNp9kGeMooKw78+aS4OM/dq40Eut/mbL2O0rlE61Ou3/R92R82JMYPtVmLVYJrjyA0iufulhgN+NPk0/T0Mu0yHZGrkHgAHHOf6VFfWNulhLJbRxyKGyJBIchSeOCMH0olQTX/BLtRk0o3Vy9l+CCxB6EUZf/arH0nVjpH7tkaW2dxn5v8AVj1Arsyyqu4kBQM5PGBULCt7TOarzUpcsomIWcDJLAUDzD0LVspJHOu6J1dQeqkHmoWtma7E24YGMDmn9Uf85n7a32TM/eHu1LiXj73NaBs8g5bkgZJ5Jwc9aRrST7MY1YB9xYHsPSn9Uf8AMxe28ih+8zj5s+lGJT0D/rVoxpdBEhnikMOAcPnp6gdKsPAxmDCCIDJJO7luCMHj3FH1R/zsbq23iZoWY9A/60bZvR/1rSlt3e3Zd3zHGAMbRjoOc0ogZVVFYAKuDIR82PQY6fWj6o/5mL23kZuyb0f9aTZP/dk/Wr8r24P2lpkEKHJbfnJ6Y/Spra5juY98ciNnnCtnH1o+qf32P2jtflMrZP8A3ZP1pfLn/uyfrW1UNteQXe77PIJNhw2O1H1T+8xe1dr8pl+Xcf3ZP1o8q4/uyfrWql1BJM0KSo0q/eQHkVLR9U/vMHVa3Ri+Vcf3ZKXyrj+7JWsJ4WlMSyoZB1QMMj8KJZ4oMedKkeem5gM0fVP7zD2r25TJ8m5/uvSiK4DAsr4B5zWxTZv9S/8AummsLZ35mL2vkU9RnFtos0pTeFh5XOM5GK4pAFQBRgAcV36oJLZUYAhkA5GR09K4Wa1uLGQw3abXydrdnA7iuioduXTipOL3Ztw2VrFYLOjbTMhV/wDSAoPt0/Sq9hNdXMVwLqeVYI4uvQdQMflmm/Z2ksYraylLmf5pIy4KjAznpx0qV3+3XT24uHltY4S4weNwHf8AGpNOkru/5pIv3FqgjnRpJREVBZQ+QBgnnjpgYrN+SXT76ON5Wt7dgYTuO0gnpSSx33kyM+pwONp3KsuSw9MYp9wFOh74oZ0h37VSRjgf7XHv60ChHlsua92v69TH/h9K6u0Nw3hnN2d0xhbJJzkc4/TFctBCby5SzjbbJLkBgM7Rjqa7JrUWujNaxAtshKj1JxTgtGGOnFzjHqjB0fWYNOtDDLHIzFi2VxWmlzF4htJ4IvMh2lSWIB7/AP1qTw5blLBhPDtbzD99ecYHrV6+aW3tHeyhVpuMKF6804p212MK86bqvkXvX3voZf8AwjC97yT/AL5/+vS+HnlivLuzaQvHEflz6g4pBqGuf8+S/wDfP/16doUF1Hf3M91CYvNGcnpknNJWurFzc3Tl7WSfbYzdM1FNMuLkvE0nmNgbe2Ca2LPWU1OV7VIniLRt85Ocf5zUGgW0sV1dmeFkVj8pYdeTW1N8kMjRKpcKSoA6nHFOKdiMTOm5tJa6a3MeHRLuCaNk1FyisCVORkenWp7zUgb59N+z+YXQ/wAeM/LnFUv7S1sj/jyH/fB/xqfSNNuFu2v9QP75vuqTyPc/hxQn0iOUd51mnZaW7/IxLOGaeVNPkkaCKRt21x3+lWY44rXWreLTJXlJIWQ9vf8ADFauv2D3Mcdxagm4iPG3qR/9Y1csLSOFfPeBI7mQZkwc898UuXWxpPFJw5u/Tz7syBpl/I7omqqzr95RISR9aq6JaXFzOzwXBiWJ13jJ+fn/AOtVy5sr+x1KW709VkWbORwcZ6j86n0yXUfte25tooYSCWKqBz270W1B1ZeybTTuvL8iHTsf8JPef7rfzFX9X1N9Pa3CRq/mkg5PTGP8ap6jp1wl99u02RRIfvLuH9eKhgsb2+vI59VkRUiOQm4c/lT1Whm/ZzaqSaslt12FtBjxZcfQ/wAhT/FYzHa/75/pUdzp16dVkurWaNAzcHzMHFO1bT7y+vGdJ4jACCis/TgZpa2asXGUPawnzLRHQr90fSmzf6l/900iyR4A3r09aSWRDE4DKTtPetTzBYlUxJx/CKrajpVrqSqLhDuQ/K6nDD8atQ/6lP8AdFPoDY5u6sNaj8yCGZHswp27Thto6KeOTWUj6hBZzRiC4hgBHmKY8Hn9a7mkqHBHVDFTgrWT+RwVrFcTOWtbeUvEN/3COnpnqfatWHTtY1GJ3uJ2tS+FKyc5X6Dp9KdrPiS707U5baKGF40CkFgc8gH1roLGV7iygmlCh5EDEL0GRmhQSHUxlSe9iKx023sYlWONWkChWlKjc31NWvLT+4v5U6q97dxWNpJczthIxk+/oKs5W23dk2xf7o/KgIn90flXL6d4vDybdQiEaMflkjyQo9CP6108ciTRrJE6ujDKspyDQIXav90flRsX+6Pypao6xqDadpr3cSrIVK4BPByaALuxf7o/KjYv90flXH/8Jlc/8+sP5mj/AITC7PS2h/M0AdjgegpNqnsDXJv4ivL2xYQ2wMkZ/wBIVM5KHgbfQ1s+H9Pm06zaKWZnRm3Row5jB7H3oA1No7AUbR6ClooATAHajFLUVxL5FvJLjdsUnHrQBJiiqOm6kb9pB5PlhAOd2c5/Cr9ABSUUtABTJv8AUv8A7pp9Mm/1L/7poAIf9Sn+6KfTIf8AUp/uin0AFFFFAHA+KB/xPp/91f8A0EV2mmf8gy0/64p/IVxfin/kOz/7q/8AoIrpY9Xs9N0i0NxKN/kpiNeWPA7f40Aa0kiRRtJIwRFGSxOABWXpetW+sz3VuIxsT7gYf6xehOPr/MVymrazdavII9pSHPyQJyWPbPqa6Dw3oL2TC8uyRcEELGDwgPr6mgBmp+Eop5VewcQBmHmIeVx3I9D7V0FtbxWlukEChY4xhRT5JEiQvI6og6sxwBXLax4qBVoNMPPQzkcD/dH9aALHifWhBE1javmdxiRh/wAs1/xNJ4YV7/Rmt76ES2qNtiL/AMQHb8D/AJ4rE0XRZtWm8yQstqGzJIern0H+Nd5DFHBEsUSBI0GFUdhQBS/sPTB/y5RflXKeJTZxXq21lDHGIR+8ZB1Y9vw/rW7rviGOxVre0YSXR4JHIj9z7+1cesMzW73flO8QbDzHkbqQHa+F7A2emCSRcS3B3tnsOw/Ln8a2CQoJJAA6k1zWh+JhMVttRIWQ8JN0Vvr6Gr/iCZlhigQkeaefoO360wY6bXbdGKxI0uO44FSWesW904jIaOQ9A3Q/jWZfWscVxaWUQG7jew6kk/8A1qs+IYI1jjmQBZN2MjjNMm7JdUtb6a5VrVysewA4fHOTWXdJeW2EuJm+cfd35yK3jepBYRzznkoDjuxxWGqyalJcXUpwqKT9OOBQDK8TSBwsUhjLnGQ2B+NX/wCzNUyP3x/7+Gqdvam6t53T78WDt9RzmtXSNUEqrb3DYkHCsf4v/r0CRr0tFFIsKZN/qX/3TT6ZN/qX/wB00AEP+pT/AHRT6ZD/AKlP90U+gAooooA4jxbaTQ6kbx1/0eUABx2IHQ1V0/w/fX5DiPyIj/y0kGM/QdTXoBUMMMAR70tAGZpWh2mljdGvmT95X6/h6VeuVle3kW3kEcpU7GIyAe1S0UAebStqWpXTQT+fcToxDR9Qp+nQVv6X4TOVl1NgcciFDx+J/wAK6dI0jLFEVS53MQMZPqafQA1EWNAkahVUYCqMAVgeLBqMdqJrW4ZbYcSogww989ce1dDRQBw2j+GZ73bLdhre267ejv8A4V2kVtDFbi3jiVYQu0JjjFS0UAcVrXhqWG7T+z4y8M7bQv8AzyP+Fbs2ky/2Tb24mM08A4dv4vb/AA+lbFFAGJp1ndGZ726QtKoIRWOCxx+lQpHda1cq8yGK3Q4x0+oHqa6GigVjN1HSlvGjdH8tlwvPI2+wqpf6OEVpYnCxxpnaRycVu0yQx7CJSu0jkN0xQFjl7CybUC4SQJsweRnrWo+hxvPE27CADzFH8RHpWhGltb5MaxR54JGBmn+dFjPmJjOM7h1oBIeAAAB0FLUfnRYJ8xMDr8w4oWaJ22pIjN6BgTQMkpk3+pf/AHTT6ZN/qX/3TQAQ/wCpT/dFPpkP+pT/AHRT6AK7BvMYiUDPYt0/CmMoIx54yVxnd1NK5jMrght2OSADiovJt9yMHYhenHFUBIY5AEVpgOOcscnildJC4YzKgPGA3+c037RD8pLMSCR0+lEgi2EP5gCYGcdcUALFBIikNMTlsjmjymYuqzDnkYJyKWUxwhVcud38vT9aFljMjBS+7IBHr7UtQI3h3Bj54Uldo+bvTUgMe0m4BCHnJ96di23NH8wO4Z+Xv0pWW33MMPzksAOtMAeMSylhOAWXG0Htj0psNsEx++VuM/hmn/ukKhhIGZMAH0qMTW6rGD5mH+XkCgB8MARWHnghiOV9qlEajJEgBY7s5/hqKN4FI8sPyccen+eKVpYolUMHIz3PX/OKQCvHEQxWQI2clsYAqSIASt8wZgMHg8VG/knAPmHeeev51JGyec6qhDDqSOtAE9FJRSAWs3Uo980bBHcqpOAOP8/4VoiloAxvKkSCJVVgd5OCDx09BTbeC4a1kTEhLMcZGDyCM89s/jW3RQBjW0NwvmKYjmRA5Hvkf0q3BGY7hVKMOSRnk4x6jjrV6igApk3+pf8A3TT6ZN/qX/3TQAQ/6lP90U+mQ/6lP90U+gCo8yCcqYu+NwPXimmVA4XyQR0yDxVhzJkhRx61ExugpKjLAdDjk0wGN5UZA8gENnvmnNKOAYc55YZ4z/jSxtdHblR75/z9aEN1xuAxz2pgK7r5bN5YZs/dHXrzUSOvmc24Cnqevc/4VKTcgHoSDwBgZ6//AFqcDNvyQSuenHT60gI3cKz4hVsfdOeDTo3DOAYlUbfx/wD1Uo89XyfmHccUjC4ydrfTp/nNAEMczMWzCnykYO08e9SqQzYa2U45AAGR+f8AnilHncFt2cHOCMZ7Uipc4UM/T7x45pgEhIzsgU8cjbmkLknmBWGCScdT27U7bPx854ycHHXj9OtOCyg9SQSQST0HYikAxGY7Q0Kc/ewP8+lSRkbiBHtxnnGO/FQ+XdFZMuASRtx2q0ucYI6cA560ALRRRSEApaQUtAwooooAKKKKACmTf6l/900+mTf6l/8AdNABD/qU/wB0U+mQ/wCpT/dFEsscMZkldY0HVmOAKAElmigAM0iRgnALMBk1mahqw2iLT5VebcMuF3Io789D6YFVNWvo754IrZPOVXyDjAdsEADPbkkmpIdLQKDdN5rf3FOEH4d/xrkr4mNLQ2jBWvIX+3ZwNhhg3+vmnH5Y/rTrPVpIi4vyXDNuWSNOFHpgc/jzUn2O127fs0O302Co5NMt3B8oG3fs0fA/EdDXIsfrqacsOxpWt/bXjOtvIWZACwKkYz9R7VYrl45LmyvDjas6ryD9yZPX2/p71uaffi/SQiJ4mjbawbBGcZ4I616NOqpoxqU+XVbFyigUVqZhRSUv1oAKKKDQAUUUySSOJcyOqD1Y4oAfRVf7fZ5x9qhz/vipkdZBlHVh6g5oG4tbocKWmswQFmOAOpoRg6hlOQehouIdRRRQAUUUUAFMm/1L/wC6afTJv9S/+6aACH/Up/uimXcMNxbSR3ABiZfmz29/wp8P+pT/AHRVfULEahB5LTSRrnPyEfN7H1HtQBhaVma5jeTrHDuH1PGfyB/OtKOA3txOrSyRpDhVEbYOSMkn16j9azbWb7JfN55XaSYZHHQMDwfYHn86tX+lpeyI5nmhKsG/dMBuIzg/Xk14zlGnXvUWljpqXb0LFpI8turS48wEqxHQkHBP6VCVd7GbUfOdWjLFEBwm1SRgjuTg/nTJLyK0njtlmjiSMAGN1Ys2fQ/5yaRtGgOoC78ybjnyt3ydc/lnnFZ0pU6cnKotHsQ7vYXVQNlvLj5hJt/Ajp+ePyqzoU8f2drUkCeNmYr/AHgWJBHqOcVT1SUSTQ268lD5j+3BAH4/0q3oltE0ZvWw87FkB/55gHGB+WTXXgU1FFz/AIevc1ulFRzTR28TSzOERepNZr6pcyH9zAkS9jKck/gOn516RzGtRWJ9u1D/AJ62/wD36P8A8VThqN8Oot3/AAZf6mlcLGwc4ODg1UuL5NOtBLeON3QAdWPtVdNYYH/SLR1H96Ng4/of0qhLYf2jeNeR3S3KZxsxgxD0x/8AqqJvlXMjWlGLlabsiKXVNQv2xD/osZ6BeXP41GNJaVvMuHZmPVnYk1O1ykQKWy893PWqU1wCf3jlz9a54QxFfVaIqeOhSfLTRY/sy2HBkj/L/wCvTf7Jwd9tLtYdCjYNVPtSen60+OdWIwSp7HNafUqy1UjP+0ai+KOhcg1S/wBOcJeZuIOjEj5hWvJqtlD5b/a0CFeEUbmP4DmuenvHu08kY2KcNL3b2H+NQIIol2phR7UQc0rT3Kq1oTScVZnTpr+ns2GlaMerxlR+eK0UdZEDxsrowyGU5BriQCDycip7K8l0yXfAC8LHMkPr7r6H+daqfcwudjRUdvPHcwJNCweNxkEVJVlBTJv9S/8Aumn0yb/Uv/umgAh/1Kf7op9Mh/1Kf7op9AGBqmmw2Vu1xE0hUuA8bHeH3HBx3zk1VSS8sQow0cLfcW4XI+gOcj6GupqC4toLto1uEEnltvVT0zgjJHfrWFSjCe5rGo0rPU5WXbd3BleKJnONwWdsHHToOKml1Gd0y9ysMQ43xJx/30c1v3mn2t4qRyx42nIKcH3GfQ+lTyxQtbtDJGphK7SmOMVn9Wi93sV7WPSJgW+kXU1vuQrbq5z85LSEHqSexx9a3re3itYligjEaDoBUtRz3ENsnmTypGmcZY4rojBR2M5TctzmfFGs/ZdSggWNZBEu9gTj5j0/IZ/OprF7u+s0uktPkfOAJBnjjPOKeLTR9XubuS62SS7+GLlTs2jGOenWucsPEl/YxLHC0bwJwiOnQfUYNXYg3J7+3tZ/IvC1vNjO1hnj6jIqSO7tplzFPG3tu5/Ks6TRL/X1XVfNhjeccRNkBQOBzz6Z/GodOtodE1UjXUQB4z5Yx5inJ68fQ0rDubgpjxZcSRsYpl+7IvUf4j2NQatc6XHpUlzpkyLOCAgjcjvz8n0z2rH0/WL64uoLYtG7SuE3MnTJ68YpWC5uzwvqSOqqseoRjJVeFmXpken+farFl4ehjUPfN5r/ANwHCr/jVK/uZNLv7JJ0QyPIPLeNs/LnDAgj0PvXUkc1pzytYlRSd0UvI05LZpDDAsKAlmKDgCuZvzZ3JH9nwzQZPzM2ApX2Gcg/lVnV75b2byITi0hY5IPEj/4D+f0FUPM9FNZe0khSfYUMoUKikqBgACnDGOBSKcjI49qCCRwcVmSKQGGDTcKnPSjYBjbwR+tKSQeFzQBb0u//ALOufnY/ZJT847I3976ev511nX6Vw+QVIYYHQiup0SO5h09I7og4/wBXz8wTsD7j/CtIvoUmaFMm/wBS/wDummz3MFqm+4lSJfVmxSy/6l/901ZQsP8AqU/3RT6ZD/qU/wB0U+gBCcAmmkhvl6FhT6bkEkDqKTAMhcAn2FIMLheTmlAyAWGG/lSbiAxI4B4x3pAOU5AOMVkapaTG9S7SIzoE2FR95DnqB79+/ArYqlqsrRWTKhKvKwjUjtk4J/AZNPoNbmGbm0uUw2HUdQ6Hj8x9aqzWejSHDmOIn+6+2tS31Sw0h5ILqQRO8gCjaT8m0BT9P/r1o6tZ297ZlbpzHHGfM3qcFcdf0zSWquN6Oxi2+orZRJDb6hGYoxhVdQ2B+GDWXqsM+rzvdxO1yUULtihbC47d/XNTR6WxFuJUljEzKoYODsyeSe+SOMcjJrpdIsoLGKWO2uDOpkJYkglTgDHH0oi7jkkjl/D2lSZXUPMiB+ZRG6b8djkZGDU+qwt59vBZ2cUGoO+5LiEbF2gc5Hbt61p+JbSzWIXs0QL8o2BywwcH6jGc+maZozySaVC8rFmIIBbk4zxUSk4u5UYqSsZt7bSSahaPdzy3r2wBmZEAEag559cjPvXVXk8CWbPMxMUg2gLnc2ewxzmse8tx5RQzra2p5k2j5pGJ6ZPr+Zq3cR3M+kW80seJ4SJGQDGRgg8djg5x604SbQpRSZXtrDTr1DFAk1tJGAdr9cfTkEU+WDS7E+VLFJM4GWIBYqPU46VGsywzW90GAQMFZs8bG4OfbofwolngfUpxDPFL5gVxtcHtgjj/AHf1qrIfslz2KmpWaWjJLA2+3lGUbrj8ao8Z3HNdBZ3kFtYrBKDIyuwWNV3EgMcfQfWrKalbyqY0gmd16xCLkent+tS4mLg0c7BbT3P+oiZx644/OtCHQJ3x50qR+w+Y1dvV1K6tHjt1S0PUHzMsfbjhfrk1hWENlDeM+oXSFh8hRCzh84PLDr6Y9aFFC5TYittLtJMAm5nX+FfnYH6Dp+NMa+uZ9ZWzuA9rA65RVIDseoJI6dG4FXo5m2+XZWTBBwC48pR+BGf0qpfaReXk8Nx9qijmiPG2M4Azn155+nWmrlWsaEVjbRElYVLHq7/Mx+pPNR2bZ094ycmHdET/ALvA/TFKdP8AO/4/J5Jh/cHyJ+Q5P4k1OYo4bZo4UWNApwqjAFEU1uMfD/qU/wB0U+mQ/wCpT/dFPqxBTVOV3YwTTTISxWNQSOpJ4FIJGBKsnzYyMHg0mA4fOFYZA64pcncBjjHWoZrkRuqjHX5vaps5XK4PHFZxqRk2k9UNpoUEnORjmqOroxsxIoLeTIshAGSQDz+mavClrS10GxgXNpb36oZollUYMcgPI+hpzIZWMctxJO6AMEkPyj0JAAzyO9WpdL8os9nP9nUksY2XdGPXA4I/A4rG+1/aNsrQyo4yEmt2HK54yG7d8HNYOMo6G/PB6svLbyyQyQ3cvnK/RlG1lP4eh6VX0ezl0ITrEouRMwO5pNhGPbB9etR/bAylZb2RAep+z4b8xkVZS8sY4ljWZQiAAAk5/WpTlHYbUJEWozSKXvb2GGeLAVYs52c9sjBJz7dKqSa+u1UtIAnGAz4wvtgVoHUrVRiPfL/soh/mcD9aozQx3bR+ZbRRQxA7IwBn8SP5VS1d5ImTUVaLM6VpJ5BLNK7yKcq2fun29K17bUbjU4/s1w+zyl+fYcGb3PoPUD+VYqnLNtyY8/Ix6ke9WtOONRjwcEqwPuP/ANeK62ly6GMHeauX2voIp47YofLc7EwpwD6EY6VZLwJcJCzIJmGVXuRTvLVZGkCAyEYyf5Vi2zzy3cbh2efd8+QflU43AjoB196yO3VCR3l4HnaKFUZ5PmIjPB4GMnit7SZJvLZYbZzdYXz5JnAXdjtjPHXGBVa8lTYYdw3Hk/7K9yfStbSY2W3eaRSrTPvAPULgAfoM/jTephUXKtyC+/0e2aXUrqRoz8vlQLsDE9vU/nXM6Tbi9v7eFSWCOHZWIwEU55A69vzrY8Um4aW3jWRfKKs+3HIZQec+4OKl8LiYC4SZkKwkJGAgBA5ycgdz/KmmlojBps36KKKACmTf6l/900+mTf6l/wDdNABD/qU/3RT6ZD/qU/3RT6AIoOULf3mJx6VV1O6NrGHUfOAdpPTJ4q1bj92Xzy5LH2rO1k74nWQhFQblPrWdSXJFsGm07bmI7F8M7M0hJ3E1o6PfPHMIJWLRt90k/dNZSidwSkLMB1wC2PrtBwfarOmlWucSfK3IXnOT6ex9jisJ81OLlbY5KUKnOjrKinuIbdd080cQ9XYCsFb2W8aVWm8uzgHPlkhm5I5I6DjOB6isjVGsWuIpLRt5xtcjJHscmt4T57aHc42VzV1zXIJrNrexk3lziR8EKF7jPv0/E1SZbm5iXbbSJGykMrEA8jjAqDTY1kv13DIjUuB78AfzrakkEaPI3RQSazrT5ZcqCEOZXZlJ9yWIWcb3SsNoMIA2nHXHHr3pfKu7eAbUZgnYKDx+BrQtkMcC7v8AWP8AO59WNSA4rm57PQ15U1qUldZFDxkMp7iobi3eZWEczR7xhgeVI+narF1GIplnQYDnbIPUnofr2/GkrojK6ujnlHldirZ6Td3jyJG0CeWQCSx6HoQMfWtRdPstJgYXAW9u5R8qsnX0wOdoz1NP0MkahOOxiX9Cf8atXdhcNdvcW7RuHABVyVIx6HB4rpUm0OKV9TLS2jRkiaSVpNpYkSMB/Pjrx9KkNtEfvb2/3pGP9aS03SBrh8bpAF2r0UDPfvyTTluYHk8tJkaT+6GBNSdySsPsbW3/ALRRGjHllCyp/DvBHJHc4Pf0roKx9Nj83UHk7Qx7f+BNz/ID86uapd/Y7GSQEBz8qZ9T3/Dr+FPoclTWWhhaixv9Qcg4gVhGxHpyBj6kt+QqfRZWiv8AZIMecGxjuMllP/oY/Cn/AGX7LocOQQ8kiM2eo5GB+AwKjuUMOn6beoOUVdw7n+If1H/Aqzt71xX0sdHRSKwdQynKsMgjvS1qQFVru5WPEWCzyA9Ow9TVmqt5apNiUlleMZBHfHODUyvb3Rq3Unh/1Kf7opXcIpZjgCmROghTLAYUd6p3E3mtgfcHT3rCviI0o36lQg5MntHMnmnoN3C+lY2sA+aiO7MoYlmHU4xnp6KW/Kr8TiOZXOcDrj0pupJGyCYBgnDK8Y+YN6gVlTre0pKe7T1LcbNokhx5SeXs8oAbdnTFZer+XPIFhw0gG1mXsSRtBPrnn6Zp1ppjXcbSGKOM7uRJCyE+5GaE8uCcxyLKRCcRhLdlQepAGcn3rsrVuWm2lc56cFzLUqQWclhLKollUSdBDFlWX0HXaQTjntUttob3SLHMILdQF3Kq7mOARnPAzznv0FaMUyTJujJIyRyCCCOvBpzSCJTKz7FQbix7V46xtRSXMvU7HBW0ILrTbbTpLaS2j27i0bsSSTkZGSf939ajnjMsEsY4LqQPyqG71tb+FQCtuscitiTJaTHsAcDv1J46VWbWgpH7gMScDDEAnsOQDXfVi5S5kRDRWZfgk86COQfxKDTbqMyWsqL94qcfXtSW0dxb2yrcWzo5OT86YySTgc1H/adorlXZ1ZSQwMZ4I61i4ST2KTTH3AN1YnycbnUMmeOeoqsZDG4S4QxOehPKt9D/AJNT6a6yWpCHKI5VW9R9O3WpJZVkzbRhJZX42nkL7t6CnGTi7EyipK5a0BQZ7uTPK7Y8fgTn9f0q7q8TzafIsalzlSyDqyggkflSWENpp9uIYWHbcxySxx1NWftMX98V1qpTS+JfeZKLXQ5uS7RhFHbSAbmCMFQsyL6hR0x71bu4vsd0o8lxbpEqRsiFvXOcd+lbH2iHOdwz9KPtMP8AfH5Ue1p/zI0c5OV7GZo0rC6njWObyHHmB2QgbuhAJ9sUapFNc6tZRNBI9qvzOyjK556/kPwJrT+1Q/3/ANKPtUP9/wDQ0e1p/wAyIak3exW1pXbTXaNGkZGVwqDJOCO1ILb7RoaQAFWMKhdwIKsAMZB9CBVr7VD/AH/0NH2qH+/+hpe2pfzL7xcsuxT0Kd5bBYpopY5IP3ZEiFcgdMZ68VpVB9qh/vfoaPtUP979KPb0v5kHLLsT1Xu3ZI8qN2fl+meppftcP94/lTJbiF0I6nBxkdDR7ek/tIOWXYpUUd6ZLMkI+Y4zxnsK+fkm5tLudi2RJUuno8tospf77FlUjK7c8cfTB/GqDSwTx7WlYiXKAgEc+1PVmiRQt/MqKOB8uMDj+7XVhqiotuVyKkJS0saBS4jdAiq6McON+No9R/hVpmCIzMcKoyT7ViCdpFDjUJtpOM/KBn/vmopZY5N8M1/cMGBVlzgEdxwK7Xi4vv8AcZ+wn2JrPP2ZGYYaTMhHpuOf61X1kTNYGOCFpS7DcF6gA5/pVuSeKIfOwGOMUguoMj94BngZ715aclPnt1N+V20OaKyKcNFKp9ChFRnl9zK2wA8lTgV04v7cg4fgDJODRJeW4XLHcucZC5Fdqxc+sC7T2scvmFsZZWwMDJzgegpwkjUABlAHvXRtLb5YBQxXkqVzU0JidA8aKO/3cU3jLK/KLVdDmoJntpJGbTJblXA2kggDH4c//WrRs9WYssQ0meFGOCUXge/QVsZNGSa5amIjU+KP4sz5Xe9xMUYpSMdaMd65SxKKWjFACUUdaKACigc0pGOtACUUZA6nFLSASjuKMjIXI3HoM8mkVgx+Ug89jV017yE9gYkA469BVe9SP7KRKW2g5yOuasHmQe2TUN9IIrcMy7huAIzitP8Al5Zdyqe6sUQtsYQQZAq5PAzx/nvUrtCGEBErEklcgHGe2KrGeHygWtycdi5x26VOJITOJFhyRjkOc57YFdLT63Olp9bjT5MKjG8fOQqYU4/xp/k273ZGZCSeTjgkg1G1+XjKvCAEwy4Y5B+v4077UGjEv2dSXfDYJ7Dj+dK0gtIfK1u0O9/McAhCT/Fycc9PyqNjBFJGN0rkDdwQB+NOM4WX7P5JKMwXBYnHTp6c+lLKI1DK0CsVGfkkJ79CfWktNCVpoxqiAT+VGj5244I5x/8AqqVbOG7hU/PGBxxj5vf3qaybzlaVk2ucKRuz0qwoCgKowB0rKdRp2W5EptPTci+zITliW+XaOnAp7jb8yj7vYelPorHmb3Mm7hXNau0sWruS7qHj4AkAyAP8c8HrXQeZ5ahQrPJg4RBkkDvUCQ2d6ksnlBzKQJNw5yP5VvRfsm5yWmxMotrQqeHjhbgBy6goeTnqvP61Xu45I59SunupLYLtMQBx5hxx9a0IhbafMYLeDZvI3EN/jU0ljaTXInlhjkmHRjz09q2k3Tn7SS0ktDKMoy91PVD4XaWwR5iY2eIF2HBUkcmsLTPOjiRre+RJJVMjx3BJGCcAj34roJmQRMZsbCOQe/tVGOOyvtsclov7sYXIyAvpmlRUnTlNR93qE5xUlFvVj9a3f2ROY85AByPTIzVW5vlkjtbqzkcpFMIn/uuCOfrV65ukhIQIJFIwRnjHpU8caQoEjRUQdFAwKnllShFyjve36jU4zk0nsVdXkihsWNxG0kZYAhW29+uar6Za2FrMfs959omYEDL54+lahUMCrAEHggjINUbT7P8AamWK1hiK5w6qAaVKMp0pKN9NWE5xhJKT3IddkDRw2Xyq87ZEjttVMc8mrdg8jK/nXcV04I5iAAX24qS4FuyhLlY2BPCuM1G/k6fHuhgRAxwQgC5pRi6kI04x1e3mOU4xvJvYx9SfZqN1Ol26PBGNnzD7xP3R7YrV0uKeKGRbhAjGUlcY5XjHSonu7eQhntEcg5BYA8/lVy2n+0Jv27ecdc111aNenCPPCyuuxjTr0qkmoyuyT/lp+Bplzu+zuUAJAzgjOac/Hzf3Tz9KbclxEDGCSGU4U8kZ5rz3/E+Z1x6FMs6JEEWFg55O3APNLJPKJ5QEyQPlyvK+9WGNw2MLh2zgZG1B7+p+lMdZhKWQtjBUbn/i9celaqS6mqae5UgknaL5olXnG/y+g/z/ACp/mSbtjRoikg7NnHQUrpdCIne23cCcuCTyen6UySG7IjCh8gfMA/v9a00b6GmjfQbFLcMkhCgso3L8g49/ypZZrkKhUYBAYhUzzn6VqhgqjeQpx3oDrnG4ZPI561l7XX4TP2mt+UzElu1mkAQqnJ4SpJprjy18oybmOCCmCPbNXvMT++vr1pQwYZUgg9xUuprflE563sUklu/OAZSUwAAVxu4Gee1PsnmYyLMG4OQWHT296t01yQvHU8Cpc1JWsS5XWxEquk63cQDSKrKFY4BBNOhWX5pLllaZzltowB7VIAFAA6DiqGou3mpFkhMZPvzXTh4zxMlQTstznr1vYw52rkd4u+92gg7sAVNDaG1k853G1Ac4HPSqjIolCQMZBxg4xzVm1uJHfyJV8wHIOeo+te3iIVYYeMab91LVbO3z2PGoyhKs3Nat6drkZ82/mwPlVe390f41oQxJAm2MfU9zVKe0kgPmQElR6dVp9vf7iFm4zwHH9a5MVCVeinhn7i6Lf59zooSjSqNVl7z69PkVbiFYJNivvOMnjGPapjYTOpd3Bk9Dz+tQSxvE/wC9+8xPXvz1q7Nfom5UVi4454ArsrTxCjTVD3m93b+tDmpxotzdXRdEV4991btEWH7s7st6YPFRQ25nSRgQAgzz3qSPMNpI54MuEXPp3NOhmSG1dCDvkBI44x0q3KcFP2K6pL9RKMZOPtO2v6ELfPbqSclG2g+xGa0PNj+yJJOAwIHBGcmoLGFJbdxIMru4/CpZ7NZDHt+VVGCB6e1cWKq0J1VRm2uVvVfl9500KdWNN1Iq90UXL3DlkiwB/Ci9KuWd0GdYWQIegxVVZ5VTekuwg4EQ6YqVD9p1FXjUhQQT+Fdtakpx5ZxtFbO+zXfvc56U3GSlF6t6ruaI71BcI/lBY8YDBhntg5qcd/rS18tJ2m/U9+OlmVmhlcA71LNndIOoB7Cj7KfOL/IAQVxjJx6/WpygzkcH2pQCOrE/WjnfQrmZQj05kjMbkFd+eG6jBpyWDKsY3DcoGW9MHPFXqKbrTZTqSZTu7SW5KHegZc+2eaatnIGjJWIhcZ9Tj8P84q9RQqskrC53axVW0KrMq7FEhOHC8j2p9nA1vD5bEHngDoKnIBGD0qs0EhuQwdvL46NimpOSs2S5O1iwzAe57AdaTGMu5AwPwUVGImCkA8nGT361VuRP5QhKkh85xk/QfrTjTT0TIbLpkQLuLrg98011huAVJV9voelZqxSrIu5HU5U8KWHr+FNVrxjue0wdxzw3Q/5/Sto0eR80JakyakrSWhoww2yODGVLkZX5snHqKm2KHL4AYjBPeshZLzOfspQL8qlVYcc+/ritXYwCgHJxyxPT8PWprc7fNKd2/MUIQirRViSohbxLKZQg3H9KUoTIDubHU88fSng56jFYKUoL3XuW4xl8S2I5beOZgzgkjpzR9nh3lzGCx5JNS0U1WqJcqk7CdKDd2kNdVkXa6hl9DUT2kL7dyZ2jAwSOKnopQq1IfDJocqcJfErjVVUUKgCqOgFLRS1DbbuykrKyIHtYJGLNGMnrgkVJHGsY2xqFHtTqO9bRrVJOMZSbRHs4Ru0tRcUYoor23gqD1cfxZze1n3FxRiiij6jh/wCX8X/mP2s+4YoxRRR9Rw/8v4v/ADD2s+4mKMUUUfUcP/L+L/zD2s+4uKMUUUfUcP8Ay/i/8w9rPuGKMUUUfUcP/L+L/wAw9rPuFFFFH1HD/wAv4v8AzD2s+4fjSYooo+o4f+X8X/mHtZ9wxRiiij6jh/5fxf8AmHtZ9wxRiiij6jh/5fxf+Ye1n3DFGKKKPqOH/l/F/wCYe1n3DFGKKKPqOH/l/F/5h7WfcMUYoooWCoLVR/Fh7Wfc/9k="/>
          <p:cNvSpPr>
            <a:spLocks noChangeAspect="1" noChangeArrowheads="1"/>
          </p:cNvSpPr>
          <p:nvPr/>
        </p:nvSpPr>
        <p:spPr bwMode="auto">
          <a:xfrm>
            <a:off x="-30956"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9" name="図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1624" y="4570948"/>
            <a:ext cx="1028700" cy="1524000"/>
          </a:xfrm>
          <a:prstGeom prst="rect">
            <a:avLst/>
          </a:prstGeom>
        </p:spPr>
      </p:pic>
      <p:sp>
        <p:nvSpPr>
          <p:cNvPr id="19" name="楕円 18"/>
          <p:cNvSpPr/>
          <p:nvPr/>
        </p:nvSpPr>
        <p:spPr bwMode="auto">
          <a:xfrm>
            <a:off x="3247592" y="5482880"/>
            <a:ext cx="720080" cy="576064"/>
          </a:xfrm>
          <a:prstGeom prst="ellipse">
            <a:avLst/>
          </a:prstGeom>
          <a:noFill/>
          <a:ln w="635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grpSp>
        <p:nvGrpSpPr>
          <p:cNvPr id="7" name="グループ化 6"/>
          <p:cNvGrpSpPr/>
          <p:nvPr/>
        </p:nvGrpSpPr>
        <p:grpSpPr>
          <a:xfrm>
            <a:off x="7484437" y="1229053"/>
            <a:ext cx="3904151" cy="5042586"/>
            <a:chOff x="7484437" y="1229053"/>
            <a:chExt cx="3904151" cy="5042586"/>
          </a:xfrm>
        </p:grpSpPr>
        <p:sp>
          <p:nvSpPr>
            <p:cNvPr id="16" name="フリーフォーム 15"/>
            <p:cNvSpPr/>
            <p:nvPr/>
          </p:nvSpPr>
          <p:spPr bwMode="auto">
            <a:xfrm>
              <a:off x="7484437" y="5085184"/>
              <a:ext cx="661737" cy="673768"/>
            </a:xfrm>
            <a:custGeom>
              <a:avLst/>
              <a:gdLst>
                <a:gd name="connsiteX0" fmla="*/ 36095 w 661737"/>
                <a:gd name="connsiteY0" fmla="*/ 0 h 673768"/>
                <a:gd name="connsiteX1" fmla="*/ 661737 w 661737"/>
                <a:gd name="connsiteY1" fmla="*/ 204536 h 673768"/>
                <a:gd name="connsiteX2" fmla="*/ 661737 w 661737"/>
                <a:gd name="connsiteY2" fmla="*/ 673768 h 673768"/>
                <a:gd name="connsiteX3" fmla="*/ 0 w 661737"/>
                <a:gd name="connsiteY3" fmla="*/ 649705 h 673768"/>
                <a:gd name="connsiteX4" fmla="*/ 36095 w 661737"/>
                <a:gd name="connsiteY4" fmla="*/ 0 h 673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737" h="673768">
                  <a:moveTo>
                    <a:pt x="36095" y="0"/>
                  </a:moveTo>
                  <a:lnTo>
                    <a:pt x="661737" y="204536"/>
                  </a:lnTo>
                  <a:lnTo>
                    <a:pt x="661737" y="673768"/>
                  </a:lnTo>
                  <a:lnTo>
                    <a:pt x="0" y="649705"/>
                  </a:lnTo>
                  <a:lnTo>
                    <a:pt x="36095" y="0"/>
                  </a:lnTo>
                  <a:close/>
                </a:path>
              </a:pathLst>
            </a:custGeom>
            <a:solidFill>
              <a:schemeClr val="bg1"/>
            </a:solidFill>
            <a:ln>
              <a:noFill/>
            </a:ln>
            <a:effectLs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pic>
          <p:nvPicPr>
            <p:cNvPr id="17" name="図 16"/>
            <p:cNvPicPr>
              <a:picLocks noChangeAspect="1"/>
            </p:cNvPicPr>
            <p:nvPr/>
          </p:nvPicPr>
          <p:blipFill>
            <a:blip r:embed="rId4"/>
            <a:stretch>
              <a:fillRect/>
            </a:stretch>
          </p:blipFill>
          <p:spPr>
            <a:xfrm>
              <a:off x="7598693" y="1229053"/>
              <a:ext cx="2886405" cy="2251953"/>
            </a:xfrm>
            <a:prstGeom prst="rect">
              <a:avLst/>
            </a:prstGeom>
          </p:spPr>
        </p:pic>
        <p:sp>
          <p:nvSpPr>
            <p:cNvPr id="20" name="線吹き出し 1 19"/>
            <p:cNvSpPr/>
            <p:nvPr/>
          </p:nvSpPr>
          <p:spPr bwMode="auto">
            <a:xfrm>
              <a:off x="10200456" y="1988840"/>
              <a:ext cx="720080" cy="78084"/>
            </a:xfrm>
            <a:prstGeom prst="callout1">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dirty="0"/>
            </a:p>
          </p:txBody>
        </p:sp>
        <p:sp>
          <p:nvSpPr>
            <p:cNvPr id="21" name="線吹き出し 1 20"/>
            <p:cNvSpPr/>
            <p:nvPr/>
          </p:nvSpPr>
          <p:spPr bwMode="auto">
            <a:xfrm>
              <a:off x="10452484" y="2130117"/>
              <a:ext cx="936104" cy="288032"/>
            </a:xfrm>
            <a:prstGeom prst="callout1">
              <a:avLst>
                <a:gd name="adj1" fmla="val 67177"/>
                <a:gd name="adj2" fmla="val -6677"/>
                <a:gd name="adj3" fmla="val 70479"/>
                <a:gd name="adj4" fmla="val -49054"/>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fontAlgn="base">
                <a:spcBef>
                  <a:spcPct val="0"/>
                </a:spcBef>
                <a:spcAft>
                  <a:spcPct val="0"/>
                </a:spcAft>
              </a:pPr>
              <a:r>
                <a:rPr kumimoji="1" lang="ja-JP" altLang="en-US" sz="2400" dirty="0"/>
                <a:t>㋐</a:t>
              </a:r>
            </a:p>
          </p:txBody>
        </p:sp>
        <p:pic>
          <p:nvPicPr>
            <p:cNvPr id="22" name="図 21"/>
            <p:cNvPicPr>
              <a:picLocks noChangeAspect="1"/>
            </p:cNvPicPr>
            <p:nvPr/>
          </p:nvPicPr>
          <p:blipFill>
            <a:blip r:embed="rId5"/>
            <a:stretch>
              <a:fillRect/>
            </a:stretch>
          </p:blipFill>
          <p:spPr>
            <a:xfrm>
              <a:off x="7667950" y="3832231"/>
              <a:ext cx="3354186" cy="2439408"/>
            </a:xfrm>
            <a:prstGeom prst="rect">
              <a:avLst/>
            </a:prstGeom>
          </p:spPr>
        </p:pic>
        <p:sp>
          <p:nvSpPr>
            <p:cNvPr id="23" name="テキスト ボックス 22"/>
            <p:cNvSpPr txBox="1"/>
            <p:nvPr/>
          </p:nvSpPr>
          <p:spPr>
            <a:xfrm>
              <a:off x="10430291" y="4109283"/>
              <a:ext cx="492443" cy="461665"/>
            </a:xfrm>
            <a:prstGeom prst="rect">
              <a:avLst/>
            </a:prstGeom>
            <a:solidFill>
              <a:schemeClr val="bg1"/>
            </a:solidFill>
          </p:spPr>
          <p:txBody>
            <a:bodyPr wrap="none" rtlCol="0">
              <a:spAutoFit/>
            </a:bodyPr>
            <a:lstStyle/>
            <a:p>
              <a:r>
                <a:rPr kumimoji="1" lang="ja-JP" altLang="en-US" sz="2400" dirty="0">
                  <a:ea typeface="Meiryo UI" panose="020B0604030504040204" pitchFamily="50" charset="-128"/>
                  <a:cs typeface="Meiryo UI" panose="020B0604030504040204" pitchFamily="50" charset="-128"/>
                </a:rPr>
                <a:t>㋑</a:t>
              </a:r>
            </a:p>
          </p:txBody>
        </p:sp>
        <p:sp>
          <p:nvSpPr>
            <p:cNvPr id="24" name="テキスト ボックス 23"/>
            <p:cNvSpPr txBox="1"/>
            <p:nvPr/>
          </p:nvSpPr>
          <p:spPr>
            <a:xfrm>
              <a:off x="9552384" y="5693811"/>
              <a:ext cx="492443" cy="461665"/>
            </a:xfrm>
            <a:prstGeom prst="rect">
              <a:avLst/>
            </a:prstGeom>
            <a:solidFill>
              <a:schemeClr val="bg1"/>
            </a:solidFill>
          </p:spPr>
          <p:txBody>
            <a:bodyPr wrap="none" rtlCol="0">
              <a:spAutoFit/>
            </a:bodyPr>
            <a:lstStyle/>
            <a:p>
              <a:r>
                <a:rPr kumimoji="1" lang="ja-JP" altLang="en-US" sz="2400" dirty="0">
                  <a:ea typeface="Meiryo UI" panose="020B0604030504040204" pitchFamily="50" charset="-128"/>
                  <a:cs typeface="Meiryo UI" panose="020B0604030504040204" pitchFamily="50" charset="-128"/>
                </a:rPr>
                <a:t>㋒</a:t>
              </a:r>
            </a:p>
          </p:txBody>
        </p:sp>
      </p:grpSp>
    </p:spTree>
    <p:extLst>
      <p:ext uri="{BB962C8B-B14F-4D97-AF65-F5344CB8AC3E}">
        <p14:creationId xmlns:p14="http://schemas.microsoft.com/office/powerpoint/2010/main" val="14757194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p:cNvPicPr>
            <a:picLocks noChangeAspect="1"/>
          </p:cNvPicPr>
          <p:nvPr/>
        </p:nvPicPr>
        <p:blipFill>
          <a:blip r:embed="rId3"/>
          <a:stretch>
            <a:fillRect/>
          </a:stretch>
        </p:blipFill>
        <p:spPr>
          <a:xfrm>
            <a:off x="7666957" y="1268760"/>
            <a:ext cx="3459639" cy="4083878"/>
          </a:xfrm>
          <a:prstGeom prst="rect">
            <a:avLst/>
          </a:prstGeom>
        </p:spPr>
      </p:pic>
      <p:sp>
        <p:nvSpPr>
          <p:cNvPr id="2" name="タイトル 1"/>
          <p:cNvSpPr>
            <a:spLocks noGrp="1"/>
          </p:cNvSpPr>
          <p:nvPr>
            <p:ph type="title"/>
          </p:nvPr>
        </p:nvSpPr>
        <p:spPr/>
        <p:txBody>
          <a:bodyPr/>
          <a:lstStyle/>
          <a:p>
            <a:r>
              <a:rPr kumimoji="1" lang="ja-JP" altLang="en-US" dirty="0" smtClean="0"/>
              <a:t>顕微鏡の操作を理解する。</a:t>
            </a:r>
            <a:r>
              <a:rPr kumimoji="1" lang="en-US" altLang="ja-JP" dirty="0" smtClean="0"/>
              <a:t>1/5</a:t>
            </a:r>
            <a:endParaRPr kumimoji="1" lang="ja-JP" altLang="en-US" dirty="0"/>
          </a:p>
        </p:txBody>
      </p:sp>
      <p:sp>
        <p:nvSpPr>
          <p:cNvPr id="3" name="コンテンツ プレースホルダー 2"/>
          <p:cNvSpPr>
            <a:spLocks noGrp="1"/>
          </p:cNvSpPr>
          <p:nvPr>
            <p:ph idx="1"/>
          </p:nvPr>
        </p:nvSpPr>
        <p:spPr>
          <a:xfrm>
            <a:off x="407987" y="1219200"/>
            <a:ext cx="6264275" cy="5086351"/>
          </a:xfrm>
        </p:spPr>
        <p:txBody>
          <a:bodyPr/>
          <a:lstStyle/>
          <a:p>
            <a:pPr marL="342900" indent="-342900">
              <a:buClr>
                <a:srgbClr val="FFC000"/>
              </a:buClr>
              <a:buFont typeface="Wingdings" panose="05000000000000000000" pitchFamily="2" charset="2"/>
              <a:buChar char="p"/>
            </a:pPr>
            <a:r>
              <a:rPr kumimoji="1" lang="ja-JP" altLang="en-US" dirty="0" smtClean="0"/>
              <a:t>メインスイッチ</a:t>
            </a:r>
            <a:endParaRPr kumimoji="1" lang="en-US" altLang="ja-JP" dirty="0" smtClean="0"/>
          </a:p>
          <a:p>
            <a:pPr marL="342900" indent="-342900">
              <a:buClr>
                <a:srgbClr val="FFC000"/>
              </a:buClr>
              <a:buFont typeface="Wingdings" panose="05000000000000000000" pitchFamily="2" charset="2"/>
              <a:buChar char="p"/>
            </a:pPr>
            <a:endParaRPr lang="en-US" altLang="ja-JP" dirty="0"/>
          </a:p>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r>
              <a:rPr lang="ja-JP" altLang="en-US" dirty="0" smtClean="0"/>
              <a:t>調光つまみ</a:t>
            </a:r>
            <a:endParaRPr lang="en-US" altLang="ja-JP" dirty="0" smtClean="0"/>
          </a:p>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endParaRPr lang="en-US" altLang="ja-JP" dirty="0"/>
          </a:p>
          <a:p>
            <a:pPr marL="342900" indent="-342900">
              <a:buClr>
                <a:srgbClr val="FFC000"/>
              </a:buClr>
              <a:buFont typeface="Wingdings" panose="05000000000000000000" pitchFamily="2" charset="2"/>
              <a:buChar char="p"/>
            </a:pPr>
            <a:r>
              <a:rPr kumimoji="1" lang="ja-JP" altLang="en-US" dirty="0" smtClean="0"/>
              <a:t>コンデンサー</a:t>
            </a:r>
            <a:endParaRPr kumimoji="1"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sp>
        <p:nvSpPr>
          <p:cNvPr id="12" name="テキスト ボックス 11"/>
          <p:cNvSpPr txBox="1"/>
          <p:nvPr/>
        </p:nvSpPr>
        <p:spPr>
          <a:xfrm>
            <a:off x="3651520" y="1229464"/>
            <a:ext cx="3020743" cy="830997"/>
          </a:xfrm>
          <a:prstGeom prst="rect">
            <a:avLst/>
          </a:prstGeom>
          <a:solidFill>
            <a:schemeClr val="bg1"/>
          </a:solidFill>
          <a:ln w="6350">
            <a:solidFill>
              <a:schemeClr val="tx1"/>
            </a:solidFill>
          </a:ln>
        </p:spPr>
        <p:txBody>
          <a:bodyPr wrap="square" rtlCol="0">
            <a:spAutoFit/>
          </a:bodyPr>
          <a:lstStyle/>
          <a:p>
            <a:pPr marL="285750" indent="-285750">
              <a:buClr>
                <a:schemeClr val="accent6"/>
              </a:buClr>
              <a:buFont typeface="Wingdings" panose="05000000000000000000" pitchFamily="2" charset="2"/>
              <a:buChar char="p"/>
            </a:pPr>
            <a:r>
              <a:rPr kumimoji="1" lang="ja-JP" altLang="en-US" sz="1600" b="1" dirty="0"/>
              <a:t>メインの電源です。</a:t>
            </a:r>
            <a:endParaRPr kumimoji="1" lang="en-US" altLang="ja-JP" sz="1600" b="1" dirty="0"/>
          </a:p>
          <a:p>
            <a:pPr marL="285750" indent="-285750">
              <a:buClr>
                <a:schemeClr val="accent6"/>
              </a:buClr>
              <a:buFont typeface="Wingdings" panose="05000000000000000000" pitchFamily="2" charset="2"/>
              <a:buChar char="p"/>
            </a:pPr>
            <a:r>
              <a:rPr lang="en-US" altLang="ja-JP" sz="1600" b="1" dirty="0"/>
              <a:t>Ⅰ</a:t>
            </a:r>
            <a:r>
              <a:rPr lang="ja-JP" altLang="en-US" sz="1600" b="1" dirty="0"/>
              <a:t>　：　電源ＯＮ状態</a:t>
            </a:r>
            <a:endParaRPr lang="en-US" altLang="ja-JP" sz="1600" b="1" dirty="0"/>
          </a:p>
          <a:p>
            <a:pPr marL="285750" indent="-285750">
              <a:buClr>
                <a:schemeClr val="accent6"/>
              </a:buClr>
              <a:buFont typeface="Wingdings" panose="05000000000000000000" pitchFamily="2" charset="2"/>
              <a:buChar char="p"/>
            </a:pPr>
            <a:r>
              <a:rPr kumimoji="1" lang="ja-JP" altLang="en-US" sz="1600" b="1" dirty="0"/>
              <a:t>〇　：　電源ＯＦＦ状態</a:t>
            </a:r>
          </a:p>
        </p:txBody>
      </p:sp>
      <p:sp>
        <p:nvSpPr>
          <p:cNvPr id="13" name="テキスト ボックス 12"/>
          <p:cNvSpPr txBox="1"/>
          <p:nvPr/>
        </p:nvSpPr>
        <p:spPr>
          <a:xfrm>
            <a:off x="3651520" y="2860164"/>
            <a:ext cx="3047188" cy="338554"/>
          </a:xfrm>
          <a:prstGeom prst="rect">
            <a:avLst/>
          </a:prstGeom>
          <a:solidFill>
            <a:schemeClr val="bg1"/>
          </a:solidFill>
          <a:ln w="6350">
            <a:solidFill>
              <a:schemeClr val="tx1"/>
            </a:solidFill>
          </a:ln>
        </p:spPr>
        <p:txBody>
          <a:bodyPr wrap="square" rtlCol="0">
            <a:spAutoFit/>
          </a:bodyPr>
          <a:lstStyle/>
          <a:p>
            <a:pPr marL="285750" indent="-285750">
              <a:buClr>
                <a:schemeClr val="accent6"/>
              </a:buClr>
              <a:buFont typeface="Wingdings" panose="05000000000000000000" pitchFamily="2" charset="2"/>
              <a:buChar char="p"/>
            </a:pPr>
            <a:r>
              <a:rPr kumimoji="1" lang="ja-JP" altLang="en-US" sz="1600" b="1" dirty="0"/>
              <a:t>光源の明るさを調整します。</a:t>
            </a:r>
            <a:endParaRPr kumimoji="1" lang="en-US" altLang="ja-JP" sz="1600" b="1" dirty="0"/>
          </a:p>
        </p:txBody>
      </p:sp>
      <p:sp>
        <p:nvSpPr>
          <p:cNvPr id="14" name="テキスト ボックス 13"/>
          <p:cNvSpPr txBox="1"/>
          <p:nvPr/>
        </p:nvSpPr>
        <p:spPr>
          <a:xfrm>
            <a:off x="3613745" y="4364480"/>
            <a:ext cx="3034588" cy="1815882"/>
          </a:xfrm>
          <a:prstGeom prst="rect">
            <a:avLst/>
          </a:prstGeom>
          <a:solidFill>
            <a:schemeClr val="bg1"/>
          </a:solidFill>
          <a:ln w="6350">
            <a:solidFill>
              <a:schemeClr val="tx1"/>
            </a:solidFill>
          </a:ln>
        </p:spPr>
        <p:txBody>
          <a:bodyPr wrap="square" rtlCol="0">
            <a:spAutoFit/>
          </a:bodyPr>
          <a:lstStyle/>
          <a:p>
            <a:pPr marL="285750" indent="-285750">
              <a:buClr>
                <a:schemeClr val="accent6"/>
              </a:buClr>
              <a:buFont typeface="Wingdings" panose="05000000000000000000" pitchFamily="2" charset="2"/>
              <a:buChar char="p"/>
            </a:pPr>
            <a:r>
              <a:rPr lang="ja-JP" altLang="en-US" sz="1600" b="1" dirty="0"/>
              <a:t>㋐ は、内蔵する</a:t>
            </a:r>
            <a:r>
              <a:rPr lang="ja-JP" altLang="en-US" sz="1600" b="1" dirty="0">
                <a:solidFill>
                  <a:srgbClr val="FF0000"/>
                </a:solidFill>
              </a:rPr>
              <a:t>開口絞り</a:t>
            </a:r>
            <a:r>
              <a:rPr lang="ja-JP" altLang="en-US" sz="1600" b="1" dirty="0"/>
              <a:t>を広げたり、絞ったりするレバーで、観察像の</a:t>
            </a:r>
            <a:r>
              <a:rPr lang="ja-JP" altLang="en-US" sz="1600" b="1" dirty="0">
                <a:solidFill>
                  <a:srgbClr val="FF0000"/>
                </a:solidFill>
              </a:rPr>
              <a:t>コントラストを調整</a:t>
            </a:r>
            <a:r>
              <a:rPr lang="ja-JP" altLang="en-US" sz="1600" b="1" dirty="0"/>
              <a:t>します</a:t>
            </a:r>
            <a:r>
              <a:rPr kumimoji="1" lang="ja-JP" altLang="en-US" sz="1600" b="1" dirty="0"/>
              <a:t>。</a:t>
            </a:r>
            <a:endParaRPr kumimoji="1" lang="en-US" altLang="ja-JP" sz="1600" b="1" dirty="0"/>
          </a:p>
          <a:p>
            <a:pPr marL="285750" indent="-285750">
              <a:buClr>
                <a:schemeClr val="accent6"/>
              </a:buClr>
              <a:buFont typeface="Wingdings" panose="05000000000000000000" pitchFamily="2" charset="2"/>
              <a:buChar char="p"/>
            </a:pPr>
            <a:r>
              <a:rPr kumimoji="1" lang="ja-JP" altLang="en-US" sz="1600" b="1" dirty="0"/>
              <a:t>㋑光軸の位置</a:t>
            </a:r>
            <a:r>
              <a:rPr lang="ja-JP" altLang="en-US" sz="1600" b="1" dirty="0"/>
              <a:t>を調整。</a:t>
            </a:r>
            <a:endParaRPr lang="en-US" altLang="ja-JP" sz="1600" b="1" dirty="0"/>
          </a:p>
          <a:p>
            <a:pPr marL="285750" indent="-285750">
              <a:buClr>
                <a:schemeClr val="accent6"/>
              </a:buClr>
              <a:buFont typeface="Wingdings" panose="05000000000000000000" pitchFamily="2" charset="2"/>
              <a:buChar char="p"/>
            </a:pPr>
            <a:r>
              <a:rPr lang="ja-JP" altLang="en-US" sz="1600" b="1" dirty="0"/>
              <a:t>㋒高さを調整</a:t>
            </a:r>
            <a:endParaRPr lang="en-US" altLang="ja-JP" sz="1600" b="1" dirty="0"/>
          </a:p>
          <a:p>
            <a:pPr marL="285750" indent="-285750">
              <a:buClr>
                <a:schemeClr val="accent6"/>
              </a:buClr>
              <a:buFont typeface="Wingdings" panose="05000000000000000000" pitchFamily="2" charset="2"/>
              <a:buChar char="p"/>
            </a:pPr>
            <a:r>
              <a:rPr lang="ja-JP" altLang="en-US" sz="1600" b="1" dirty="0"/>
              <a:t>㋓</a:t>
            </a:r>
            <a:r>
              <a:rPr lang="ja-JP" altLang="en-US" sz="1600" b="1" dirty="0">
                <a:solidFill>
                  <a:srgbClr val="FF0000"/>
                </a:solidFill>
              </a:rPr>
              <a:t>視野絞り。</a:t>
            </a:r>
            <a:r>
              <a:rPr lang="ja-JP" altLang="en-US" sz="1600" b="1" dirty="0"/>
              <a:t>照明する範囲調整</a:t>
            </a:r>
            <a:endParaRPr lang="en-US" altLang="ja-JP" sz="1600" b="1" dirty="0"/>
          </a:p>
        </p:txBody>
      </p:sp>
      <p:sp>
        <p:nvSpPr>
          <p:cNvPr id="23" name="線吹き出し 1 (枠付き) 22"/>
          <p:cNvSpPr/>
          <p:nvPr/>
        </p:nvSpPr>
        <p:spPr bwMode="auto">
          <a:xfrm>
            <a:off x="10272465" y="2742725"/>
            <a:ext cx="1448551" cy="313030"/>
          </a:xfrm>
          <a:prstGeom prst="borderCallout1">
            <a:avLst>
              <a:gd name="adj1" fmla="val 102918"/>
              <a:gd name="adj2" fmla="val 33394"/>
              <a:gd name="adj3" fmla="val 152573"/>
              <a:gd name="adj4" fmla="val 24591"/>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メインスイッチ</a:t>
            </a:r>
          </a:p>
        </p:txBody>
      </p:sp>
      <p:sp>
        <p:nvSpPr>
          <p:cNvPr id="24" name="線吹き出し 1 (枠付き) 23"/>
          <p:cNvSpPr/>
          <p:nvPr/>
        </p:nvSpPr>
        <p:spPr bwMode="auto">
          <a:xfrm>
            <a:off x="10272465" y="3827721"/>
            <a:ext cx="1558162" cy="409625"/>
          </a:xfrm>
          <a:prstGeom prst="borderCallout1">
            <a:avLst>
              <a:gd name="adj1" fmla="val 4554"/>
              <a:gd name="adj2" fmla="val 46448"/>
              <a:gd name="adj3" fmla="val -40311"/>
              <a:gd name="adj4" fmla="val 31353"/>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調光つまみ</a:t>
            </a:r>
          </a:p>
        </p:txBody>
      </p:sp>
      <p:sp>
        <p:nvSpPr>
          <p:cNvPr id="16" name="線吹き出し 1 (枠付き) 15"/>
          <p:cNvSpPr/>
          <p:nvPr/>
        </p:nvSpPr>
        <p:spPr bwMode="auto">
          <a:xfrm>
            <a:off x="8292008" y="5867332"/>
            <a:ext cx="1448551" cy="313030"/>
          </a:xfrm>
          <a:prstGeom prst="borderCallout1">
            <a:avLst>
              <a:gd name="adj1" fmla="val -15206"/>
              <a:gd name="adj2" fmla="val 49100"/>
              <a:gd name="adj3" fmla="val -699791"/>
              <a:gd name="adj4" fmla="val 80130"/>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コンデンサ</a:t>
            </a:r>
          </a:p>
        </p:txBody>
      </p:sp>
      <p:pic>
        <p:nvPicPr>
          <p:cNvPr id="10" name="図 9"/>
          <p:cNvPicPr>
            <a:picLocks noChangeAspect="1"/>
          </p:cNvPicPr>
          <p:nvPr/>
        </p:nvPicPr>
        <p:blipFill>
          <a:blip r:embed="rId4"/>
          <a:stretch>
            <a:fillRect/>
          </a:stretch>
        </p:blipFill>
        <p:spPr>
          <a:xfrm>
            <a:off x="2135560" y="1322019"/>
            <a:ext cx="1486816" cy="1242885"/>
          </a:xfrm>
          <a:prstGeom prst="rect">
            <a:avLst/>
          </a:prstGeom>
        </p:spPr>
      </p:pic>
      <p:pic>
        <p:nvPicPr>
          <p:cNvPr id="17" name="図 16"/>
          <p:cNvPicPr>
            <a:picLocks noChangeAspect="1"/>
          </p:cNvPicPr>
          <p:nvPr/>
        </p:nvPicPr>
        <p:blipFill>
          <a:blip r:embed="rId5"/>
          <a:stretch>
            <a:fillRect/>
          </a:stretch>
        </p:blipFill>
        <p:spPr>
          <a:xfrm>
            <a:off x="2242456" y="2901169"/>
            <a:ext cx="1199869" cy="1031887"/>
          </a:xfrm>
          <a:prstGeom prst="rect">
            <a:avLst/>
          </a:prstGeom>
        </p:spPr>
      </p:pic>
      <p:grpSp>
        <p:nvGrpSpPr>
          <p:cNvPr id="7" name="グループ化 6"/>
          <p:cNvGrpSpPr/>
          <p:nvPr/>
        </p:nvGrpSpPr>
        <p:grpSpPr>
          <a:xfrm>
            <a:off x="666343" y="4466239"/>
            <a:ext cx="2226749" cy="1431084"/>
            <a:chOff x="284958" y="4945802"/>
            <a:chExt cx="2226749" cy="1431084"/>
          </a:xfrm>
        </p:grpSpPr>
        <p:pic>
          <p:nvPicPr>
            <p:cNvPr id="31" name="図 30"/>
            <p:cNvPicPr>
              <a:picLocks noChangeAspect="1"/>
            </p:cNvPicPr>
            <p:nvPr/>
          </p:nvPicPr>
          <p:blipFill>
            <a:blip r:embed="rId6"/>
            <a:stretch>
              <a:fillRect/>
            </a:stretch>
          </p:blipFill>
          <p:spPr>
            <a:xfrm>
              <a:off x="625714" y="4960218"/>
              <a:ext cx="1885993" cy="1416668"/>
            </a:xfrm>
            <a:prstGeom prst="rect">
              <a:avLst/>
            </a:prstGeom>
          </p:spPr>
        </p:pic>
        <p:sp>
          <p:nvSpPr>
            <p:cNvPr id="19" name="線吹き出し 1 18"/>
            <p:cNvSpPr/>
            <p:nvPr/>
          </p:nvSpPr>
          <p:spPr bwMode="auto">
            <a:xfrm>
              <a:off x="284958" y="4945802"/>
              <a:ext cx="340755" cy="384288"/>
            </a:xfrm>
            <a:prstGeom prst="callout1">
              <a:avLst>
                <a:gd name="adj1" fmla="val 37057"/>
                <a:gd name="adj2" fmla="val 62263"/>
                <a:gd name="adj3" fmla="val 43645"/>
                <a:gd name="adj4" fmla="val 195730"/>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fontAlgn="base">
                <a:spcBef>
                  <a:spcPct val="0"/>
                </a:spcBef>
                <a:spcAft>
                  <a:spcPct val="0"/>
                </a:spcAft>
              </a:pPr>
              <a:r>
                <a:rPr kumimoji="1" lang="ja-JP" altLang="en-US" sz="2000" dirty="0"/>
                <a:t>㋐</a:t>
              </a:r>
            </a:p>
          </p:txBody>
        </p:sp>
      </p:grpSp>
      <p:sp>
        <p:nvSpPr>
          <p:cNvPr id="26" name="線吹き出し 1 25"/>
          <p:cNvSpPr/>
          <p:nvPr/>
        </p:nvSpPr>
        <p:spPr bwMode="auto">
          <a:xfrm>
            <a:off x="767408" y="5157192"/>
            <a:ext cx="310269" cy="359084"/>
          </a:xfrm>
          <a:prstGeom prst="callout1">
            <a:avLst>
              <a:gd name="adj1" fmla="val 6022"/>
              <a:gd name="adj2" fmla="val 76439"/>
              <a:gd name="adj3" fmla="val -95616"/>
              <a:gd name="adj4" fmla="val 181948"/>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fontAlgn="base">
              <a:spcBef>
                <a:spcPct val="0"/>
              </a:spcBef>
              <a:spcAft>
                <a:spcPct val="0"/>
              </a:spcAft>
            </a:pPr>
            <a:r>
              <a:rPr lang="ja-JP" altLang="en-US" sz="2000" dirty="0"/>
              <a:t>㋑</a:t>
            </a:r>
            <a:endParaRPr kumimoji="1" lang="ja-JP" altLang="en-US" sz="2800" dirty="0"/>
          </a:p>
        </p:txBody>
      </p:sp>
      <p:sp>
        <p:nvSpPr>
          <p:cNvPr id="27" name="線吹き出し 1 26"/>
          <p:cNvSpPr/>
          <p:nvPr/>
        </p:nvSpPr>
        <p:spPr bwMode="auto">
          <a:xfrm>
            <a:off x="3102151" y="4733137"/>
            <a:ext cx="309542" cy="234780"/>
          </a:xfrm>
          <a:prstGeom prst="callout1">
            <a:avLst>
              <a:gd name="adj1" fmla="val 66214"/>
              <a:gd name="adj2" fmla="val -1592"/>
              <a:gd name="adj3" fmla="val 62267"/>
              <a:gd name="adj4" fmla="val -158144"/>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fontAlgn="base">
              <a:spcBef>
                <a:spcPct val="0"/>
              </a:spcBef>
              <a:spcAft>
                <a:spcPct val="0"/>
              </a:spcAft>
            </a:pPr>
            <a:r>
              <a:rPr lang="ja-JP" altLang="en-US" sz="2000" dirty="0"/>
              <a:t>㋒</a:t>
            </a:r>
            <a:endParaRPr kumimoji="1" lang="ja-JP" altLang="en-US" sz="2800" dirty="0"/>
          </a:p>
        </p:txBody>
      </p:sp>
      <p:sp>
        <p:nvSpPr>
          <p:cNvPr id="21" name="線吹き出し 1 (枠付き) 20"/>
          <p:cNvSpPr/>
          <p:nvPr/>
        </p:nvSpPr>
        <p:spPr bwMode="auto">
          <a:xfrm>
            <a:off x="7175500" y="3690323"/>
            <a:ext cx="1448551" cy="597538"/>
          </a:xfrm>
          <a:prstGeom prst="borderCallout1">
            <a:avLst>
              <a:gd name="adj1" fmla="val 44918"/>
              <a:gd name="adj2" fmla="val 102421"/>
              <a:gd name="adj3" fmla="val -14840"/>
              <a:gd name="adj4" fmla="val 121737"/>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コンデンサ</a:t>
            </a:r>
            <a:endParaRPr kumimoji="1" lang="en-US" altLang="ja-JP" b="1" dirty="0">
              <a:solidFill>
                <a:schemeClr val="tx1"/>
              </a:solidFill>
              <a:latin typeface="Arial" panose="020B0604020202020204" pitchFamily="34" charset="0"/>
              <a:ea typeface="ＭＳ Ｐゴシック" panose="020B0600070205080204" pitchFamily="50" charset="-128"/>
            </a:endParaRPr>
          </a:p>
          <a:p>
            <a:pPr algn="ctr" fontAlgn="base">
              <a:spcBef>
                <a:spcPct val="0"/>
              </a:spcBef>
              <a:spcAft>
                <a:spcPct val="0"/>
              </a:spcAft>
            </a:pPr>
            <a:r>
              <a:rPr lang="ja-JP" altLang="en-US" b="1" dirty="0">
                <a:solidFill>
                  <a:schemeClr val="tx1"/>
                </a:solidFill>
                <a:latin typeface="Arial" panose="020B0604020202020204" pitchFamily="34" charset="0"/>
                <a:ea typeface="ＭＳ Ｐゴシック" panose="020B0600070205080204" pitchFamily="50" charset="-128"/>
              </a:rPr>
              <a:t>心出しつまみ</a:t>
            </a:r>
            <a:endParaRPr kumimoji="1" lang="ja-JP" altLang="en-US" b="1" dirty="0">
              <a:solidFill>
                <a:schemeClr val="tx1"/>
              </a:solidFill>
              <a:latin typeface="Arial" panose="020B0604020202020204" pitchFamily="34" charset="0"/>
              <a:ea typeface="ＭＳ Ｐゴシック" panose="020B0600070205080204" pitchFamily="50" charset="-128"/>
            </a:endParaRPr>
          </a:p>
        </p:txBody>
      </p:sp>
      <p:sp>
        <p:nvSpPr>
          <p:cNvPr id="22" name="線吹き出し 1 (枠付き) 21"/>
          <p:cNvSpPr/>
          <p:nvPr/>
        </p:nvSpPr>
        <p:spPr bwMode="auto">
          <a:xfrm>
            <a:off x="9864400" y="5575448"/>
            <a:ext cx="1922338" cy="615336"/>
          </a:xfrm>
          <a:prstGeom prst="borderCallout1">
            <a:avLst>
              <a:gd name="adj1" fmla="val -2156"/>
              <a:gd name="adj2" fmla="val 43301"/>
              <a:gd name="adj3" fmla="val -287610"/>
              <a:gd name="adj4" fmla="val 2843"/>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smtClean="0">
                <a:solidFill>
                  <a:schemeClr val="tx1"/>
                </a:solidFill>
                <a:latin typeface="Arial" panose="020B0604020202020204" pitchFamily="34" charset="0"/>
                <a:ea typeface="ＭＳ Ｐゴシック" panose="020B0600070205080204" pitchFamily="50" charset="-128"/>
              </a:rPr>
              <a:t>コンデンサ</a:t>
            </a:r>
            <a:endParaRPr kumimoji="1" lang="en-US" altLang="ja-JP" b="1" dirty="0" smtClean="0">
              <a:solidFill>
                <a:schemeClr val="tx1"/>
              </a:solidFill>
              <a:latin typeface="Arial" panose="020B0604020202020204" pitchFamily="34" charset="0"/>
              <a:ea typeface="ＭＳ Ｐゴシック" panose="020B0600070205080204" pitchFamily="50" charset="-128"/>
            </a:endParaRPr>
          </a:p>
          <a:p>
            <a:pPr algn="ctr" fontAlgn="base">
              <a:spcBef>
                <a:spcPct val="0"/>
              </a:spcBef>
              <a:spcAft>
                <a:spcPct val="0"/>
              </a:spcAft>
            </a:pPr>
            <a:r>
              <a:rPr kumimoji="1" lang="ja-JP" altLang="en-US" b="1" dirty="0" smtClean="0">
                <a:solidFill>
                  <a:schemeClr val="tx1"/>
                </a:solidFill>
                <a:latin typeface="Arial" panose="020B0604020202020204" pitchFamily="34" charset="0"/>
                <a:ea typeface="ＭＳ Ｐゴシック" panose="020B0600070205080204" pitchFamily="50" charset="-128"/>
              </a:rPr>
              <a:t>上下動</a:t>
            </a:r>
            <a:r>
              <a:rPr kumimoji="1" lang="ja-JP" altLang="en-US" b="1" dirty="0">
                <a:solidFill>
                  <a:schemeClr val="tx1"/>
                </a:solidFill>
                <a:latin typeface="Arial" panose="020B0604020202020204" pitchFamily="34" charset="0"/>
                <a:ea typeface="ＭＳ Ｐゴシック" panose="020B0600070205080204" pitchFamily="50" charset="-128"/>
              </a:rPr>
              <a:t>ハンドル</a:t>
            </a:r>
          </a:p>
        </p:txBody>
      </p:sp>
      <p:sp>
        <p:nvSpPr>
          <p:cNvPr id="28" name="線吹き出し 1 (枠付き) 27"/>
          <p:cNvSpPr/>
          <p:nvPr/>
        </p:nvSpPr>
        <p:spPr bwMode="auto">
          <a:xfrm>
            <a:off x="7175500" y="2173807"/>
            <a:ext cx="1429817" cy="673278"/>
          </a:xfrm>
          <a:prstGeom prst="borderCallout1">
            <a:avLst>
              <a:gd name="adj1" fmla="val 100257"/>
              <a:gd name="adj2" fmla="val 49645"/>
              <a:gd name="adj3" fmla="val 193816"/>
              <a:gd name="adj4" fmla="val 122725"/>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開口絞り</a:t>
            </a:r>
            <a:endParaRPr kumimoji="1" lang="en-US" altLang="ja-JP" b="1" dirty="0">
              <a:solidFill>
                <a:schemeClr val="tx1"/>
              </a:solidFill>
              <a:latin typeface="Arial" panose="020B0604020202020204" pitchFamily="34" charset="0"/>
              <a:ea typeface="ＭＳ Ｐゴシック" panose="020B0600070205080204" pitchFamily="50" charset="-128"/>
            </a:endParaRPr>
          </a:p>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レバー</a:t>
            </a:r>
          </a:p>
        </p:txBody>
      </p:sp>
      <p:sp>
        <p:nvSpPr>
          <p:cNvPr id="30" name="線吹き出し 1 (枠付き) 29"/>
          <p:cNvSpPr/>
          <p:nvPr/>
        </p:nvSpPr>
        <p:spPr bwMode="auto">
          <a:xfrm>
            <a:off x="7180731" y="5339179"/>
            <a:ext cx="1448551" cy="313030"/>
          </a:xfrm>
          <a:prstGeom prst="borderCallout1">
            <a:avLst>
              <a:gd name="adj1" fmla="val -9548"/>
              <a:gd name="adj2" fmla="val 48489"/>
              <a:gd name="adj3" fmla="val -411765"/>
              <a:gd name="adj4" fmla="val 130093"/>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視野絞り環</a:t>
            </a:r>
          </a:p>
        </p:txBody>
      </p:sp>
      <p:sp>
        <p:nvSpPr>
          <p:cNvPr id="33" name="線吹き出し 1 32"/>
          <p:cNvSpPr/>
          <p:nvPr/>
        </p:nvSpPr>
        <p:spPr bwMode="auto">
          <a:xfrm>
            <a:off x="3102151" y="5140973"/>
            <a:ext cx="425853" cy="359084"/>
          </a:xfrm>
          <a:prstGeom prst="callout1">
            <a:avLst>
              <a:gd name="adj1" fmla="val 37057"/>
              <a:gd name="adj2" fmla="val -14671"/>
              <a:gd name="adj3" fmla="val 22768"/>
              <a:gd name="adj4" fmla="val -223891"/>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fontAlgn="base">
              <a:spcBef>
                <a:spcPct val="0"/>
              </a:spcBef>
              <a:spcAft>
                <a:spcPct val="0"/>
              </a:spcAft>
            </a:pPr>
            <a:r>
              <a:rPr lang="ja-JP" altLang="en-US" sz="2000" dirty="0"/>
              <a:t>㋓</a:t>
            </a:r>
            <a:endParaRPr kumimoji="1" lang="ja-JP" altLang="en-US" sz="2800" dirty="0"/>
          </a:p>
        </p:txBody>
      </p:sp>
      <p:cxnSp>
        <p:nvCxnSpPr>
          <p:cNvPr id="15" name="直線コネクタ 14"/>
          <p:cNvCxnSpPr>
            <a:stCxn id="31" idx="1"/>
          </p:cNvCxnSpPr>
          <p:nvPr/>
        </p:nvCxnSpPr>
        <p:spPr>
          <a:xfrm flipV="1">
            <a:off x="1007099" y="4850527"/>
            <a:ext cx="840429" cy="33846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flipV="1">
            <a:off x="8624051" y="3678188"/>
            <a:ext cx="620274" cy="299066"/>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13967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図 28"/>
          <p:cNvPicPr>
            <a:picLocks noChangeAspect="1"/>
          </p:cNvPicPr>
          <p:nvPr/>
        </p:nvPicPr>
        <p:blipFill>
          <a:blip r:embed="rId3"/>
          <a:stretch>
            <a:fillRect/>
          </a:stretch>
        </p:blipFill>
        <p:spPr>
          <a:xfrm>
            <a:off x="7471775" y="1219200"/>
            <a:ext cx="4217429" cy="4978400"/>
          </a:xfrm>
          <a:prstGeom prst="rect">
            <a:avLst/>
          </a:prstGeom>
        </p:spPr>
      </p:pic>
      <p:sp>
        <p:nvSpPr>
          <p:cNvPr id="2" name="タイトル 1"/>
          <p:cNvSpPr>
            <a:spLocks noGrp="1"/>
          </p:cNvSpPr>
          <p:nvPr>
            <p:ph type="title"/>
          </p:nvPr>
        </p:nvSpPr>
        <p:spPr/>
        <p:txBody>
          <a:bodyPr/>
          <a:lstStyle/>
          <a:p>
            <a:r>
              <a:rPr kumimoji="1" lang="ja-JP" altLang="en-US" dirty="0" smtClean="0"/>
              <a:t>顕微鏡の操作を理解する。</a:t>
            </a:r>
            <a:r>
              <a:rPr kumimoji="1" lang="en-US" altLang="ja-JP" dirty="0" smtClean="0"/>
              <a:t>2/5</a:t>
            </a:r>
            <a:endParaRPr kumimoji="1" lang="ja-JP" altLang="en-US" dirty="0"/>
          </a:p>
        </p:txBody>
      </p:sp>
      <p:sp>
        <p:nvSpPr>
          <p:cNvPr id="3" name="コンテンツ プレースホルダー 2"/>
          <p:cNvSpPr>
            <a:spLocks noGrp="1"/>
          </p:cNvSpPr>
          <p:nvPr>
            <p:ph idx="1"/>
          </p:nvPr>
        </p:nvSpPr>
        <p:spPr>
          <a:xfrm>
            <a:off x="432596" y="1219200"/>
            <a:ext cx="6239667" cy="5090121"/>
          </a:xfrm>
        </p:spPr>
        <p:txBody>
          <a:bodyPr/>
          <a:lstStyle/>
          <a:p>
            <a:pPr marL="342900" indent="-342900">
              <a:buClr>
                <a:srgbClr val="FFC000"/>
              </a:buClr>
              <a:buFont typeface="Wingdings" panose="05000000000000000000" pitchFamily="2" charset="2"/>
              <a:buChar char="p"/>
            </a:pPr>
            <a:r>
              <a:rPr kumimoji="1" lang="ja-JP" altLang="en-US" dirty="0" smtClean="0"/>
              <a:t>Ｘ軸ハンドル　Ｙ軸ハンドル</a:t>
            </a:r>
            <a:endParaRPr kumimoji="1" lang="en-US" altLang="ja-JP" dirty="0" smtClean="0"/>
          </a:p>
          <a:p>
            <a:pPr marL="342900" indent="-342900">
              <a:buClr>
                <a:srgbClr val="FFC000"/>
              </a:buClr>
              <a:buFont typeface="Wingdings" panose="05000000000000000000" pitchFamily="2" charset="2"/>
              <a:buChar char="p"/>
            </a:pPr>
            <a:endParaRPr lang="en-US" altLang="ja-JP" dirty="0"/>
          </a:p>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endParaRPr lang="en-US" altLang="ja-JP" dirty="0" smtClean="0"/>
          </a:p>
          <a:p>
            <a:pPr marL="342900" indent="-342900">
              <a:buClr>
                <a:srgbClr val="FFC000"/>
              </a:buClr>
              <a:buFont typeface="Wingdings" panose="05000000000000000000" pitchFamily="2" charset="2"/>
              <a:buChar char="p"/>
            </a:pPr>
            <a:endParaRPr lang="en-US" altLang="ja-JP" dirty="0"/>
          </a:p>
          <a:p>
            <a:pPr marL="342900" indent="-342900">
              <a:buClr>
                <a:srgbClr val="FFC000"/>
              </a:buClr>
              <a:buFont typeface="Wingdings" panose="05000000000000000000" pitchFamily="2" charset="2"/>
              <a:buChar char="p"/>
            </a:pPr>
            <a:endParaRPr lang="en-US" altLang="ja-JP" dirty="0" smtClean="0"/>
          </a:p>
          <a:p>
            <a:pPr marL="342900" indent="-342900">
              <a:buClr>
                <a:srgbClr val="FFC000"/>
              </a:buClr>
              <a:buFont typeface="Wingdings" panose="05000000000000000000" pitchFamily="2" charset="2"/>
              <a:buChar char="p"/>
            </a:pPr>
            <a:r>
              <a:rPr lang="ja-JP" altLang="en-US" dirty="0" smtClean="0"/>
              <a:t>クレンメル</a:t>
            </a:r>
            <a:endParaRPr lang="en-US" altLang="ja-JP" dirty="0" smtClean="0"/>
          </a:p>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endParaRPr lang="en-US" altLang="ja-JP" dirty="0"/>
          </a:p>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endParaRPr lang="en-US" altLang="ja-JP" dirty="0"/>
          </a:p>
          <a:p>
            <a:pPr>
              <a:buClr>
                <a:srgbClr val="FFC000"/>
              </a:buClr>
            </a:pPr>
            <a:endParaRPr kumimoji="1"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sp>
        <p:nvSpPr>
          <p:cNvPr id="11" name="テキスト ボックス 10"/>
          <p:cNvSpPr txBox="1"/>
          <p:nvPr/>
        </p:nvSpPr>
        <p:spPr>
          <a:xfrm>
            <a:off x="2784073" y="1717658"/>
            <a:ext cx="3910097" cy="1077218"/>
          </a:xfrm>
          <a:prstGeom prst="rect">
            <a:avLst/>
          </a:prstGeom>
          <a:solidFill>
            <a:schemeClr val="bg1"/>
          </a:solidFill>
          <a:ln w="6350">
            <a:solidFill>
              <a:schemeClr val="tx1"/>
            </a:solidFill>
          </a:ln>
        </p:spPr>
        <p:txBody>
          <a:bodyPr wrap="square" rtlCol="0">
            <a:spAutoFit/>
          </a:bodyPr>
          <a:lstStyle/>
          <a:p>
            <a:pPr marL="285750" indent="-285750">
              <a:buClr>
                <a:schemeClr val="accent6"/>
              </a:buClr>
              <a:buFont typeface="Wingdings" panose="05000000000000000000" pitchFamily="2" charset="2"/>
              <a:buChar char="p"/>
            </a:pPr>
            <a:r>
              <a:rPr kumimoji="1" lang="ja-JP" altLang="en-US" sz="1600" b="1" dirty="0"/>
              <a:t>標本を動かすハンドルです。</a:t>
            </a:r>
            <a:endParaRPr kumimoji="1" lang="en-US" altLang="ja-JP" sz="1600" b="1" dirty="0"/>
          </a:p>
          <a:p>
            <a:pPr marL="285750" indent="-285750">
              <a:buClr>
                <a:schemeClr val="accent6"/>
              </a:buClr>
              <a:buFont typeface="Wingdings" panose="05000000000000000000" pitchFamily="2" charset="2"/>
              <a:buChar char="p"/>
            </a:pPr>
            <a:r>
              <a:rPr kumimoji="1" lang="ja-JP" altLang="en-US" sz="1600" b="1" dirty="0"/>
              <a:t>上側　Ｙ方向（ステージ前後移動）</a:t>
            </a:r>
            <a:endParaRPr kumimoji="1" lang="en-US" altLang="ja-JP" sz="1600" b="1" dirty="0"/>
          </a:p>
          <a:p>
            <a:pPr marL="285750" indent="-285750">
              <a:buClr>
                <a:schemeClr val="accent6"/>
              </a:buClr>
              <a:buFont typeface="Wingdings" panose="05000000000000000000" pitchFamily="2" charset="2"/>
              <a:buChar char="p"/>
            </a:pPr>
            <a:r>
              <a:rPr kumimoji="1" lang="ja-JP" altLang="en-US" sz="1600" b="1" dirty="0"/>
              <a:t>下側　Ｘ方向（クレンメルを左右</a:t>
            </a:r>
            <a:r>
              <a:rPr lang="ja-JP" altLang="en-US" sz="1600" b="1" dirty="0"/>
              <a:t>に移動）</a:t>
            </a:r>
            <a:endParaRPr kumimoji="1" lang="en-US" altLang="ja-JP" sz="1600" b="1" dirty="0"/>
          </a:p>
        </p:txBody>
      </p:sp>
      <p:sp>
        <p:nvSpPr>
          <p:cNvPr id="14" name="線吹き出し 1 (枠付き) 13"/>
          <p:cNvSpPr/>
          <p:nvPr/>
        </p:nvSpPr>
        <p:spPr bwMode="auto">
          <a:xfrm>
            <a:off x="10332943" y="2966030"/>
            <a:ext cx="1448551" cy="313030"/>
          </a:xfrm>
          <a:prstGeom prst="borderCallout1">
            <a:avLst>
              <a:gd name="adj1" fmla="val 97574"/>
              <a:gd name="adj2" fmla="val 685"/>
              <a:gd name="adj3" fmla="val 147503"/>
              <a:gd name="adj4" fmla="val -3118"/>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クレンメ</a:t>
            </a:r>
            <a:r>
              <a:rPr lang="ja-JP" altLang="en-US" b="1" dirty="0">
                <a:solidFill>
                  <a:schemeClr val="tx1"/>
                </a:solidFill>
                <a:latin typeface="Arial" panose="020B0604020202020204" pitchFamily="34" charset="0"/>
                <a:ea typeface="ＭＳ Ｐゴシック" panose="020B0600070205080204" pitchFamily="50" charset="-128"/>
              </a:rPr>
              <a:t>ル</a:t>
            </a:r>
            <a:endParaRPr kumimoji="1" lang="ja-JP" altLang="en-US" b="1" dirty="0">
              <a:solidFill>
                <a:schemeClr val="tx1"/>
              </a:solidFill>
              <a:latin typeface="Arial" panose="020B0604020202020204" pitchFamily="34" charset="0"/>
              <a:ea typeface="ＭＳ Ｐゴシック" panose="020B0600070205080204" pitchFamily="50" charset="-128"/>
            </a:endParaRPr>
          </a:p>
        </p:txBody>
      </p:sp>
      <p:sp>
        <p:nvSpPr>
          <p:cNvPr id="15" name="線吹き出し 1 (枠付き) 14"/>
          <p:cNvSpPr/>
          <p:nvPr/>
        </p:nvSpPr>
        <p:spPr bwMode="auto">
          <a:xfrm>
            <a:off x="7175499" y="3949021"/>
            <a:ext cx="1151929" cy="607693"/>
          </a:xfrm>
          <a:prstGeom prst="borderCallout1">
            <a:avLst>
              <a:gd name="adj1" fmla="val 47961"/>
              <a:gd name="adj2" fmla="val 104390"/>
              <a:gd name="adj3" fmla="val 47619"/>
              <a:gd name="adj4" fmla="val 171236"/>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縦送り（Ｙ</a:t>
            </a:r>
            <a:r>
              <a:rPr kumimoji="1" lang="ja-JP" altLang="en-US" b="1" dirty="0" smtClean="0">
                <a:solidFill>
                  <a:schemeClr val="tx1"/>
                </a:solidFill>
                <a:latin typeface="Arial" panose="020B0604020202020204" pitchFamily="34" charset="0"/>
                <a:ea typeface="ＭＳ Ｐゴシック" panose="020B0600070205080204" pitchFamily="50" charset="-128"/>
              </a:rPr>
              <a:t>）</a:t>
            </a:r>
            <a:endParaRPr kumimoji="1" lang="en-US" altLang="ja-JP" b="1" dirty="0" smtClean="0">
              <a:solidFill>
                <a:schemeClr val="tx1"/>
              </a:solidFill>
              <a:latin typeface="Arial" panose="020B0604020202020204" pitchFamily="34" charset="0"/>
              <a:ea typeface="ＭＳ Ｐゴシック" panose="020B0600070205080204" pitchFamily="50" charset="-128"/>
            </a:endParaRPr>
          </a:p>
          <a:p>
            <a:pPr algn="ctr" fontAlgn="base">
              <a:spcBef>
                <a:spcPct val="0"/>
              </a:spcBef>
              <a:spcAft>
                <a:spcPct val="0"/>
              </a:spcAft>
            </a:pPr>
            <a:r>
              <a:rPr kumimoji="1" lang="ja-JP" altLang="en-US" b="1" dirty="0" smtClean="0">
                <a:solidFill>
                  <a:schemeClr val="tx1"/>
                </a:solidFill>
                <a:latin typeface="Arial" panose="020B0604020202020204" pitchFamily="34" charset="0"/>
                <a:ea typeface="ＭＳ Ｐゴシック" panose="020B0600070205080204" pitchFamily="50" charset="-128"/>
              </a:rPr>
              <a:t>ハンドル</a:t>
            </a:r>
            <a:endParaRPr kumimoji="1" lang="ja-JP" altLang="en-US" b="1" dirty="0">
              <a:solidFill>
                <a:schemeClr val="tx1"/>
              </a:solidFill>
              <a:latin typeface="Arial" panose="020B0604020202020204" pitchFamily="34" charset="0"/>
              <a:ea typeface="ＭＳ Ｐゴシック" panose="020B0600070205080204" pitchFamily="50" charset="-128"/>
            </a:endParaRPr>
          </a:p>
        </p:txBody>
      </p:sp>
      <p:sp>
        <p:nvSpPr>
          <p:cNvPr id="16" name="線吹き出し 1 (枠付き) 15"/>
          <p:cNvSpPr/>
          <p:nvPr/>
        </p:nvSpPr>
        <p:spPr bwMode="auto">
          <a:xfrm>
            <a:off x="7175500" y="5039500"/>
            <a:ext cx="1151929" cy="526733"/>
          </a:xfrm>
          <a:prstGeom prst="borderCallout1">
            <a:avLst>
              <a:gd name="adj1" fmla="val 43788"/>
              <a:gd name="adj2" fmla="val 103488"/>
              <a:gd name="adj3" fmla="val -129093"/>
              <a:gd name="adj4" fmla="val 168279"/>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横送り（Ｘ</a:t>
            </a:r>
            <a:r>
              <a:rPr kumimoji="1" lang="ja-JP" altLang="en-US" b="1" dirty="0" smtClean="0">
                <a:solidFill>
                  <a:schemeClr val="tx1"/>
                </a:solidFill>
                <a:latin typeface="Arial" panose="020B0604020202020204" pitchFamily="34" charset="0"/>
                <a:ea typeface="ＭＳ Ｐゴシック" panose="020B0600070205080204" pitchFamily="50" charset="-128"/>
              </a:rPr>
              <a:t>）</a:t>
            </a:r>
            <a:endParaRPr kumimoji="1" lang="en-US" altLang="ja-JP" b="1" dirty="0" smtClean="0">
              <a:solidFill>
                <a:schemeClr val="tx1"/>
              </a:solidFill>
              <a:latin typeface="Arial" panose="020B0604020202020204" pitchFamily="34" charset="0"/>
              <a:ea typeface="ＭＳ Ｐゴシック" panose="020B0600070205080204" pitchFamily="50" charset="-128"/>
            </a:endParaRPr>
          </a:p>
          <a:p>
            <a:pPr algn="ctr" fontAlgn="base">
              <a:spcBef>
                <a:spcPct val="0"/>
              </a:spcBef>
              <a:spcAft>
                <a:spcPct val="0"/>
              </a:spcAft>
            </a:pPr>
            <a:r>
              <a:rPr kumimoji="1" lang="ja-JP" altLang="en-US" b="1" dirty="0" smtClean="0">
                <a:solidFill>
                  <a:schemeClr val="tx1"/>
                </a:solidFill>
                <a:latin typeface="Arial" panose="020B0604020202020204" pitchFamily="34" charset="0"/>
                <a:ea typeface="ＭＳ Ｐゴシック" panose="020B0600070205080204" pitchFamily="50" charset="-128"/>
              </a:rPr>
              <a:t>ハンドル</a:t>
            </a:r>
            <a:endParaRPr kumimoji="1" lang="ja-JP" altLang="en-US" b="1" dirty="0">
              <a:solidFill>
                <a:schemeClr val="tx1"/>
              </a:solidFill>
              <a:latin typeface="Arial" panose="020B0604020202020204" pitchFamily="34" charset="0"/>
              <a:ea typeface="ＭＳ Ｐゴシック" panose="020B0600070205080204" pitchFamily="50" charset="-128"/>
            </a:endParaRPr>
          </a:p>
        </p:txBody>
      </p:sp>
      <p:sp>
        <p:nvSpPr>
          <p:cNvPr id="17" name="線吹き出し 1 (枠付き) 16"/>
          <p:cNvSpPr/>
          <p:nvPr/>
        </p:nvSpPr>
        <p:spPr bwMode="auto">
          <a:xfrm>
            <a:off x="7175500" y="2759466"/>
            <a:ext cx="1448551" cy="313030"/>
          </a:xfrm>
          <a:prstGeom prst="borderCallout1">
            <a:avLst>
              <a:gd name="adj1" fmla="val 93401"/>
              <a:gd name="adj2" fmla="val 59001"/>
              <a:gd name="adj3" fmla="val 215615"/>
              <a:gd name="adj4" fmla="val 94318"/>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ステージ</a:t>
            </a:r>
          </a:p>
        </p:txBody>
      </p:sp>
      <p:pic>
        <p:nvPicPr>
          <p:cNvPr id="10" name="図 9"/>
          <p:cNvPicPr>
            <a:picLocks noChangeAspect="1"/>
          </p:cNvPicPr>
          <p:nvPr/>
        </p:nvPicPr>
        <p:blipFill>
          <a:blip r:embed="rId4"/>
          <a:stretch>
            <a:fillRect/>
          </a:stretch>
        </p:blipFill>
        <p:spPr>
          <a:xfrm>
            <a:off x="865359" y="1708633"/>
            <a:ext cx="1396579" cy="2048996"/>
          </a:xfrm>
          <a:prstGeom prst="rect">
            <a:avLst/>
          </a:prstGeom>
        </p:spPr>
      </p:pic>
      <p:pic>
        <p:nvPicPr>
          <p:cNvPr id="28" name="図 27"/>
          <p:cNvPicPr>
            <a:picLocks noChangeAspect="1"/>
          </p:cNvPicPr>
          <p:nvPr/>
        </p:nvPicPr>
        <p:blipFill>
          <a:blip r:embed="rId5"/>
          <a:stretch>
            <a:fillRect/>
          </a:stretch>
        </p:blipFill>
        <p:spPr>
          <a:xfrm>
            <a:off x="844248" y="4453448"/>
            <a:ext cx="2693373" cy="766115"/>
          </a:xfrm>
          <a:prstGeom prst="rect">
            <a:avLst/>
          </a:prstGeom>
        </p:spPr>
      </p:pic>
      <p:sp>
        <p:nvSpPr>
          <p:cNvPr id="18" name="テキスト ボックス 17"/>
          <p:cNvSpPr txBox="1"/>
          <p:nvPr/>
        </p:nvSpPr>
        <p:spPr>
          <a:xfrm>
            <a:off x="2639616" y="5349056"/>
            <a:ext cx="4032647" cy="830997"/>
          </a:xfrm>
          <a:prstGeom prst="rect">
            <a:avLst/>
          </a:prstGeom>
          <a:solidFill>
            <a:schemeClr val="bg1"/>
          </a:solidFill>
          <a:ln w="6350">
            <a:solidFill>
              <a:schemeClr val="tx1"/>
            </a:solidFill>
          </a:ln>
        </p:spPr>
        <p:txBody>
          <a:bodyPr wrap="square" rtlCol="0">
            <a:spAutoFit/>
          </a:bodyPr>
          <a:lstStyle/>
          <a:p>
            <a:pPr marL="285750" indent="-285750">
              <a:buClr>
                <a:schemeClr val="accent6"/>
              </a:buClr>
              <a:buFont typeface="Wingdings" panose="05000000000000000000" pitchFamily="2" charset="2"/>
              <a:buChar char="p"/>
            </a:pPr>
            <a:r>
              <a:rPr kumimoji="1" lang="ja-JP" altLang="en-US" sz="1600" b="1" dirty="0"/>
              <a:t>標本を固定するユニットです。</a:t>
            </a:r>
            <a:endParaRPr kumimoji="1" lang="en-US" altLang="ja-JP" sz="1600" b="1" dirty="0"/>
          </a:p>
          <a:p>
            <a:pPr marL="285750" indent="-285750">
              <a:buClr>
                <a:schemeClr val="accent6"/>
              </a:buClr>
              <a:buFont typeface="Wingdings" panose="05000000000000000000" pitchFamily="2" charset="2"/>
              <a:buChar char="p"/>
            </a:pPr>
            <a:r>
              <a:rPr kumimoji="1" lang="ja-JP" altLang="en-US" sz="1600" b="1" dirty="0"/>
              <a:t>右側のアームがバネ機構で開閉して、プレパラートを保持します。</a:t>
            </a:r>
          </a:p>
        </p:txBody>
      </p:sp>
    </p:spTree>
    <p:extLst>
      <p:ext uri="{BB962C8B-B14F-4D97-AF65-F5344CB8AC3E}">
        <p14:creationId xmlns:p14="http://schemas.microsoft.com/office/powerpoint/2010/main" val="27916150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p:cNvPicPr>
            <a:picLocks noChangeAspect="1"/>
          </p:cNvPicPr>
          <p:nvPr/>
        </p:nvPicPr>
        <p:blipFill>
          <a:blip r:embed="rId3"/>
          <a:stretch>
            <a:fillRect/>
          </a:stretch>
        </p:blipFill>
        <p:spPr>
          <a:xfrm>
            <a:off x="7473154" y="1544293"/>
            <a:ext cx="4016968" cy="4741769"/>
          </a:xfrm>
          <a:prstGeom prst="rect">
            <a:avLst/>
          </a:prstGeom>
        </p:spPr>
      </p:pic>
      <p:sp>
        <p:nvSpPr>
          <p:cNvPr id="2" name="タイトル 1"/>
          <p:cNvSpPr>
            <a:spLocks noGrp="1"/>
          </p:cNvSpPr>
          <p:nvPr>
            <p:ph type="title"/>
          </p:nvPr>
        </p:nvSpPr>
        <p:spPr/>
        <p:txBody>
          <a:bodyPr/>
          <a:lstStyle/>
          <a:p>
            <a:r>
              <a:rPr kumimoji="1" lang="ja-JP" altLang="en-US" dirty="0" smtClean="0"/>
              <a:t>顕微鏡の操作を理解する。</a:t>
            </a:r>
            <a:r>
              <a:rPr kumimoji="1" lang="en-US" altLang="ja-JP" dirty="0" smtClean="0"/>
              <a:t>3/5</a:t>
            </a:r>
            <a:endParaRPr kumimoji="1" lang="ja-JP" altLang="en-US" dirty="0"/>
          </a:p>
        </p:txBody>
      </p:sp>
      <p:sp>
        <p:nvSpPr>
          <p:cNvPr id="3" name="コンテンツ プレースホルダー 2"/>
          <p:cNvSpPr>
            <a:spLocks noGrp="1"/>
          </p:cNvSpPr>
          <p:nvPr>
            <p:ph idx="1"/>
          </p:nvPr>
        </p:nvSpPr>
        <p:spPr>
          <a:xfrm>
            <a:off x="432596" y="1219200"/>
            <a:ext cx="6239667" cy="4981575"/>
          </a:xfrm>
        </p:spPr>
        <p:txBody>
          <a:bodyPr/>
          <a:lstStyle/>
          <a:p>
            <a:pPr marL="342900" indent="-342900">
              <a:buClr>
                <a:srgbClr val="FFC000"/>
              </a:buClr>
              <a:buFont typeface="Wingdings" panose="05000000000000000000" pitchFamily="2" charset="2"/>
              <a:buChar char="p"/>
            </a:pPr>
            <a:r>
              <a:rPr lang="ja-JP" altLang="en-US" dirty="0" smtClean="0"/>
              <a:t>鏡筒（きょうとう）</a:t>
            </a:r>
            <a:endParaRPr lang="en-US" altLang="ja-JP" dirty="0" smtClean="0"/>
          </a:p>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endParaRPr lang="en-US" altLang="ja-JP" dirty="0"/>
          </a:p>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r>
              <a:rPr kumimoji="1" lang="ja-JP" altLang="en-US" dirty="0" smtClean="0"/>
              <a:t>接眼レンズ</a:t>
            </a:r>
            <a:endParaRPr kumimoji="1"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sp>
        <p:nvSpPr>
          <p:cNvPr id="13" name="線吹き出し 1 (枠付き) 12"/>
          <p:cNvSpPr/>
          <p:nvPr/>
        </p:nvSpPr>
        <p:spPr bwMode="auto">
          <a:xfrm>
            <a:off x="8885916" y="1231701"/>
            <a:ext cx="1448551" cy="313030"/>
          </a:xfrm>
          <a:prstGeom prst="borderCallout1">
            <a:avLst>
              <a:gd name="adj1" fmla="val 54351"/>
              <a:gd name="adj2" fmla="val 821"/>
              <a:gd name="adj3" fmla="val 125027"/>
              <a:gd name="adj4" fmla="val -30562"/>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ja-JP" altLang="en-US" b="1" dirty="0">
                <a:solidFill>
                  <a:schemeClr val="tx1"/>
                </a:solidFill>
                <a:latin typeface="Arial" panose="020B0604020202020204" pitchFamily="34" charset="0"/>
                <a:ea typeface="ＭＳ Ｐゴシック" panose="020B0600070205080204" pitchFamily="50" charset="-128"/>
              </a:rPr>
              <a:t>接眼レンズ</a:t>
            </a:r>
            <a:endParaRPr kumimoji="1" lang="ja-JP" altLang="en-US" b="1" dirty="0">
              <a:solidFill>
                <a:schemeClr val="tx1"/>
              </a:solidFill>
              <a:latin typeface="Arial" panose="020B0604020202020204" pitchFamily="34" charset="0"/>
              <a:ea typeface="ＭＳ Ｐゴシック" panose="020B0600070205080204" pitchFamily="50" charset="-128"/>
            </a:endParaRPr>
          </a:p>
        </p:txBody>
      </p:sp>
      <p:sp>
        <p:nvSpPr>
          <p:cNvPr id="16" name="線吹き出し 1 (枠付き) 15"/>
          <p:cNvSpPr/>
          <p:nvPr/>
        </p:nvSpPr>
        <p:spPr bwMode="auto">
          <a:xfrm>
            <a:off x="10334467" y="2038999"/>
            <a:ext cx="1448551" cy="313030"/>
          </a:xfrm>
          <a:prstGeom prst="borderCallout1">
            <a:avLst>
              <a:gd name="adj1" fmla="val 41933"/>
              <a:gd name="adj2" fmla="val -718"/>
              <a:gd name="adj3" fmla="val 125789"/>
              <a:gd name="adj4" fmla="val -36595"/>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鏡筒</a:t>
            </a:r>
          </a:p>
        </p:txBody>
      </p:sp>
      <p:pic>
        <p:nvPicPr>
          <p:cNvPr id="8" name="図 7"/>
          <p:cNvPicPr>
            <a:picLocks noChangeAspect="1"/>
          </p:cNvPicPr>
          <p:nvPr/>
        </p:nvPicPr>
        <p:blipFill>
          <a:blip r:embed="rId4"/>
          <a:stretch>
            <a:fillRect/>
          </a:stretch>
        </p:blipFill>
        <p:spPr>
          <a:xfrm>
            <a:off x="558604" y="1724622"/>
            <a:ext cx="1692583" cy="1013638"/>
          </a:xfrm>
          <a:prstGeom prst="rect">
            <a:avLst/>
          </a:prstGeom>
        </p:spPr>
      </p:pic>
      <p:pic>
        <p:nvPicPr>
          <p:cNvPr id="17" name="図 16"/>
          <p:cNvPicPr>
            <a:picLocks noChangeAspect="1"/>
          </p:cNvPicPr>
          <p:nvPr/>
        </p:nvPicPr>
        <p:blipFill>
          <a:blip r:embed="rId5"/>
          <a:stretch>
            <a:fillRect/>
          </a:stretch>
        </p:blipFill>
        <p:spPr>
          <a:xfrm>
            <a:off x="2251188" y="2347543"/>
            <a:ext cx="1893964" cy="1114995"/>
          </a:xfrm>
          <a:prstGeom prst="rect">
            <a:avLst/>
          </a:prstGeom>
        </p:spPr>
      </p:pic>
      <p:sp>
        <p:nvSpPr>
          <p:cNvPr id="18" name="テキスト ボックス 17"/>
          <p:cNvSpPr txBox="1"/>
          <p:nvPr/>
        </p:nvSpPr>
        <p:spPr>
          <a:xfrm>
            <a:off x="2782672" y="3119611"/>
            <a:ext cx="415498" cy="369332"/>
          </a:xfrm>
          <a:prstGeom prst="rect">
            <a:avLst/>
          </a:prstGeom>
          <a:solidFill>
            <a:schemeClr val="bg1"/>
          </a:solidFill>
        </p:spPr>
        <p:txBody>
          <a:bodyPr wrap="none" rtlCol="0">
            <a:spAutoFit/>
          </a:bodyPr>
          <a:lstStyle/>
          <a:p>
            <a:r>
              <a:rPr kumimoji="1" lang="ja-JP" altLang="en-US" dirty="0">
                <a:ea typeface="Meiryo UI" panose="020B0604030504040204" pitchFamily="50" charset="-128"/>
                <a:cs typeface="Meiryo UI" panose="020B0604030504040204" pitchFamily="50" charset="-128"/>
              </a:rPr>
              <a:t>㋐</a:t>
            </a:r>
          </a:p>
        </p:txBody>
      </p:sp>
      <p:pic>
        <p:nvPicPr>
          <p:cNvPr id="19" name="図 18"/>
          <p:cNvPicPr>
            <a:picLocks noChangeAspect="1"/>
          </p:cNvPicPr>
          <p:nvPr/>
        </p:nvPicPr>
        <p:blipFill>
          <a:blip r:embed="rId6"/>
          <a:stretch>
            <a:fillRect/>
          </a:stretch>
        </p:blipFill>
        <p:spPr>
          <a:xfrm>
            <a:off x="681979" y="3997689"/>
            <a:ext cx="2073400" cy="1477526"/>
          </a:xfrm>
          <a:prstGeom prst="rect">
            <a:avLst/>
          </a:prstGeom>
        </p:spPr>
      </p:pic>
      <p:sp>
        <p:nvSpPr>
          <p:cNvPr id="21" name="テキスト ボックス 20"/>
          <p:cNvSpPr txBox="1"/>
          <p:nvPr/>
        </p:nvSpPr>
        <p:spPr>
          <a:xfrm>
            <a:off x="3041513" y="1231701"/>
            <a:ext cx="3630749" cy="1077218"/>
          </a:xfrm>
          <a:prstGeom prst="rect">
            <a:avLst/>
          </a:prstGeom>
          <a:solidFill>
            <a:schemeClr val="bg1"/>
          </a:solidFill>
          <a:ln w="6350">
            <a:solidFill>
              <a:schemeClr val="tx1"/>
            </a:solidFill>
          </a:ln>
        </p:spPr>
        <p:txBody>
          <a:bodyPr wrap="square" rtlCol="0">
            <a:spAutoFit/>
          </a:bodyPr>
          <a:lstStyle/>
          <a:p>
            <a:pPr marL="285750" indent="-285750">
              <a:buClr>
                <a:schemeClr val="accent6"/>
              </a:buClr>
              <a:buFont typeface="Wingdings" panose="05000000000000000000" pitchFamily="2" charset="2"/>
              <a:buChar char="p"/>
            </a:pPr>
            <a:r>
              <a:rPr lang="ja-JP" altLang="en-US" sz="1600" b="1" dirty="0"/>
              <a:t>左右の</a:t>
            </a:r>
            <a:r>
              <a:rPr kumimoji="1" lang="ja-JP" altLang="en-US" sz="1600" b="1" dirty="0"/>
              <a:t>接眼レンズを装着する</a:t>
            </a:r>
            <a:r>
              <a:rPr lang="ja-JP" altLang="en-US" sz="1600" b="1" dirty="0"/>
              <a:t>ユニットです。</a:t>
            </a:r>
            <a:endParaRPr lang="en-US" altLang="ja-JP" sz="1600" b="1" dirty="0"/>
          </a:p>
          <a:p>
            <a:pPr marL="285750" indent="-285750">
              <a:buClr>
                <a:schemeClr val="accent6"/>
              </a:buClr>
              <a:buFont typeface="Wingdings" panose="05000000000000000000" pitchFamily="2" charset="2"/>
              <a:buChar char="p"/>
            </a:pPr>
            <a:r>
              <a:rPr lang="ja-JP" altLang="en-US" sz="1600" b="1" dirty="0"/>
              <a:t>目の視度と両眼の幅を調整する</a:t>
            </a:r>
            <a:r>
              <a:rPr lang="ja-JP" altLang="en-US" sz="1600" b="1" dirty="0" smtClean="0"/>
              <a:t>構造㋐に</a:t>
            </a:r>
            <a:r>
              <a:rPr lang="ja-JP" altLang="en-US" sz="1600" b="1" dirty="0"/>
              <a:t>なっています。</a:t>
            </a:r>
            <a:endParaRPr lang="en-US" altLang="ja-JP" sz="1600" b="1" dirty="0"/>
          </a:p>
        </p:txBody>
      </p:sp>
      <p:sp>
        <p:nvSpPr>
          <p:cNvPr id="22" name="テキスト ボックス 21"/>
          <p:cNvSpPr txBox="1"/>
          <p:nvPr/>
        </p:nvSpPr>
        <p:spPr>
          <a:xfrm>
            <a:off x="3048275" y="3889276"/>
            <a:ext cx="3630749" cy="2308324"/>
          </a:xfrm>
          <a:prstGeom prst="rect">
            <a:avLst/>
          </a:prstGeom>
          <a:solidFill>
            <a:schemeClr val="bg1"/>
          </a:solidFill>
          <a:ln w="6350">
            <a:solidFill>
              <a:schemeClr val="tx1"/>
            </a:solidFill>
          </a:ln>
        </p:spPr>
        <p:txBody>
          <a:bodyPr wrap="square" rtlCol="0">
            <a:spAutoFit/>
          </a:bodyPr>
          <a:lstStyle/>
          <a:p>
            <a:pPr marL="285750" indent="-285750">
              <a:buClr>
                <a:schemeClr val="accent6"/>
              </a:buClr>
              <a:buFont typeface="Wingdings" panose="05000000000000000000" pitchFamily="2" charset="2"/>
              <a:buChar char="p"/>
            </a:pPr>
            <a:r>
              <a:rPr lang="ja-JP" altLang="en-US" sz="1600" b="1" dirty="0"/>
              <a:t>対物レンズで拡大した像を、</a:t>
            </a:r>
            <a:r>
              <a:rPr kumimoji="1" lang="ja-JP" altLang="en-US" sz="1600" b="1" dirty="0"/>
              <a:t>観察す</a:t>
            </a:r>
            <a:r>
              <a:rPr lang="ja-JP" altLang="en-US" sz="1600" b="1" dirty="0"/>
              <a:t>るためのレンズです。</a:t>
            </a:r>
            <a:endParaRPr lang="en-US" altLang="ja-JP" sz="1600" b="1" dirty="0"/>
          </a:p>
          <a:p>
            <a:pPr marL="285750" indent="-285750">
              <a:buClr>
                <a:schemeClr val="accent6"/>
              </a:buClr>
              <a:buFont typeface="Wingdings" panose="05000000000000000000" pitchFamily="2" charset="2"/>
              <a:buChar char="p"/>
            </a:pPr>
            <a:r>
              <a:rPr lang="ja-JP" altLang="en-US" sz="1600" b="1" dirty="0"/>
              <a:t>眼鏡をかけている人は</a:t>
            </a:r>
            <a:r>
              <a:rPr lang="ja-JP" altLang="en-US" sz="1600" b="1" dirty="0">
                <a:solidFill>
                  <a:srgbClr val="FF0000"/>
                </a:solidFill>
              </a:rPr>
              <a:t>眼鏡をしたままで、</a:t>
            </a:r>
            <a:r>
              <a:rPr lang="ja-JP" altLang="en-US" sz="1600" b="1" dirty="0"/>
              <a:t>接眼</a:t>
            </a:r>
            <a:r>
              <a:rPr kumimoji="1" lang="ja-JP" altLang="en-US" sz="1600" b="1" dirty="0"/>
              <a:t>レンズと眼鏡が近接した状態で観察して下さい。</a:t>
            </a:r>
            <a:endParaRPr kumimoji="1" lang="en-US" altLang="ja-JP" sz="1600" b="1" dirty="0"/>
          </a:p>
          <a:p>
            <a:pPr marL="285750" indent="-285750">
              <a:buClr>
                <a:schemeClr val="accent6"/>
              </a:buClr>
              <a:buFont typeface="Wingdings" panose="05000000000000000000" pitchFamily="2" charset="2"/>
              <a:buChar char="p"/>
            </a:pPr>
            <a:r>
              <a:rPr lang="ja-JP" altLang="en-US" sz="1600" b="1" dirty="0"/>
              <a:t>コンタクトレンズや裸眼の人は接眼レンズ先端のゴム</a:t>
            </a:r>
            <a:r>
              <a:rPr kumimoji="1" lang="ja-JP" altLang="en-US" sz="1600" b="1" dirty="0" smtClean="0"/>
              <a:t>（</a:t>
            </a:r>
            <a:r>
              <a:rPr lang="ja-JP" altLang="en-US" sz="1600" dirty="0" smtClean="0"/>
              <a:t>㋑</a:t>
            </a:r>
            <a:r>
              <a:rPr kumimoji="1" lang="ja-JP" altLang="en-US" sz="1600" b="1" dirty="0" smtClean="0"/>
              <a:t>アイシェード</a:t>
            </a:r>
            <a:r>
              <a:rPr kumimoji="1" lang="ja-JP" altLang="en-US" sz="1600" b="1" dirty="0"/>
              <a:t>）を引き起こして</a:t>
            </a:r>
            <a:r>
              <a:rPr lang="ja-JP" altLang="en-US" sz="1600" b="1" dirty="0"/>
              <a:t>利用していただくと観察がしや</a:t>
            </a:r>
            <a:r>
              <a:rPr kumimoji="1" lang="ja-JP" altLang="en-US" sz="1600" b="1" dirty="0"/>
              <a:t>すくなります。</a:t>
            </a:r>
            <a:endParaRPr kumimoji="1" lang="en-US" altLang="ja-JP" sz="1600" b="1" dirty="0"/>
          </a:p>
        </p:txBody>
      </p:sp>
      <p:sp>
        <p:nvSpPr>
          <p:cNvPr id="7" name="テキスト ボックス 6"/>
          <p:cNvSpPr txBox="1"/>
          <p:nvPr/>
        </p:nvSpPr>
        <p:spPr>
          <a:xfrm>
            <a:off x="1055440" y="4831477"/>
            <a:ext cx="230832" cy="276999"/>
          </a:xfrm>
          <a:prstGeom prst="rect">
            <a:avLst/>
          </a:prstGeom>
          <a:noFill/>
        </p:spPr>
        <p:txBody>
          <a:bodyPr wrap="none" lIns="0" tIns="0" rIns="0" bIns="0" rtlCol="0">
            <a:spAutoFit/>
          </a:bodyPr>
          <a:lstStyle/>
          <a:p>
            <a:pPr>
              <a:spcBef>
                <a:spcPts val="600"/>
              </a:spcBef>
              <a:buClr>
                <a:schemeClr val="accent1"/>
              </a:buClr>
            </a:pPr>
            <a:r>
              <a:rPr kumimoji="1" lang="ja-JP" altLang="en-US" noProof="0" dirty="0" smtClean="0"/>
              <a:t>㋑</a:t>
            </a:r>
          </a:p>
        </p:txBody>
      </p:sp>
    </p:spTree>
    <p:extLst>
      <p:ext uri="{BB962C8B-B14F-4D97-AF65-F5344CB8AC3E}">
        <p14:creationId xmlns:p14="http://schemas.microsoft.com/office/powerpoint/2010/main" val="15916634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図 23"/>
          <p:cNvPicPr>
            <a:picLocks noChangeAspect="1"/>
          </p:cNvPicPr>
          <p:nvPr/>
        </p:nvPicPr>
        <p:blipFill>
          <a:blip r:embed="rId3"/>
          <a:stretch>
            <a:fillRect/>
          </a:stretch>
        </p:blipFill>
        <p:spPr>
          <a:xfrm>
            <a:off x="7111996" y="1324602"/>
            <a:ext cx="4016968" cy="4741769"/>
          </a:xfrm>
          <a:prstGeom prst="rect">
            <a:avLst/>
          </a:prstGeom>
        </p:spPr>
      </p:pic>
      <p:sp>
        <p:nvSpPr>
          <p:cNvPr id="2" name="タイトル 1"/>
          <p:cNvSpPr>
            <a:spLocks noGrp="1"/>
          </p:cNvSpPr>
          <p:nvPr>
            <p:ph type="title"/>
          </p:nvPr>
        </p:nvSpPr>
        <p:spPr/>
        <p:txBody>
          <a:bodyPr/>
          <a:lstStyle/>
          <a:p>
            <a:r>
              <a:rPr kumimoji="1" lang="ja-JP" altLang="en-US" dirty="0" smtClean="0"/>
              <a:t>顕微鏡の操作を理解する。</a:t>
            </a:r>
            <a:r>
              <a:rPr kumimoji="1" lang="en-US" altLang="ja-JP" dirty="0" smtClean="0"/>
              <a:t>4/5</a:t>
            </a:r>
            <a:endParaRPr kumimoji="1" lang="ja-JP" altLang="en-US" dirty="0"/>
          </a:p>
        </p:txBody>
      </p:sp>
      <p:sp>
        <p:nvSpPr>
          <p:cNvPr id="3" name="コンテンツ プレースホルダー 2"/>
          <p:cNvSpPr>
            <a:spLocks noGrp="1"/>
          </p:cNvSpPr>
          <p:nvPr>
            <p:ph idx="1"/>
          </p:nvPr>
        </p:nvSpPr>
        <p:spPr>
          <a:xfrm>
            <a:off x="437277" y="904876"/>
            <a:ext cx="5087341" cy="5404445"/>
          </a:xfrm>
        </p:spPr>
        <p:txBody>
          <a:bodyPr/>
          <a:lstStyle/>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endParaRPr lang="en-US" altLang="ja-JP" dirty="0"/>
          </a:p>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endParaRPr lang="en-US" altLang="ja-JP" dirty="0"/>
          </a:p>
          <a:p>
            <a:pPr marL="342900" indent="-342900">
              <a:buClr>
                <a:srgbClr val="FFC000"/>
              </a:buClr>
              <a:buFont typeface="Wingdings" panose="05000000000000000000" pitchFamily="2" charset="2"/>
              <a:buChar char="p"/>
            </a:pPr>
            <a:endParaRPr kumimoji="1" lang="en-US" altLang="ja-JP" dirty="0" smtClean="0"/>
          </a:p>
          <a:p>
            <a:pPr>
              <a:buClr>
                <a:srgbClr val="FFC000"/>
              </a:buClr>
            </a:pPr>
            <a:endParaRPr kumimoji="1" lang="en-US" altLang="ja-JP" dirty="0" smtClean="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sp>
        <p:nvSpPr>
          <p:cNvPr id="11" name="線吹き出し 1 (枠付き) 10"/>
          <p:cNvSpPr/>
          <p:nvPr/>
        </p:nvSpPr>
        <p:spPr bwMode="auto">
          <a:xfrm>
            <a:off x="10334466" y="3450583"/>
            <a:ext cx="1448551" cy="313030"/>
          </a:xfrm>
          <a:prstGeom prst="borderCallout1">
            <a:avLst>
              <a:gd name="adj1" fmla="val 112875"/>
              <a:gd name="adj2" fmla="val 45374"/>
              <a:gd name="adj3" fmla="val 431292"/>
              <a:gd name="adj4" fmla="val 36500"/>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微動ハンドル</a:t>
            </a:r>
          </a:p>
        </p:txBody>
      </p:sp>
      <p:sp>
        <p:nvSpPr>
          <p:cNvPr id="12" name="線吹き出し 1 (枠付き) 11"/>
          <p:cNvSpPr/>
          <p:nvPr/>
        </p:nvSpPr>
        <p:spPr bwMode="auto">
          <a:xfrm>
            <a:off x="10334467" y="5881001"/>
            <a:ext cx="1448551" cy="313030"/>
          </a:xfrm>
          <a:prstGeom prst="borderCallout1">
            <a:avLst>
              <a:gd name="adj1" fmla="val 1594"/>
              <a:gd name="adj2" fmla="val 46676"/>
              <a:gd name="adj3" fmla="val -255797"/>
              <a:gd name="adj4" fmla="val 1800"/>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粗動ハンドル</a:t>
            </a:r>
          </a:p>
        </p:txBody>
      </p:sp>
      <p:grpSp>
        <p:nvGrpSpPr>
          <p:cNvPr id="7" name="グループ化 6"/>
          <p:cNvGrpSpPr/>
          <p:nvPr/>
        </p:nvGrpSpPr>
        <p:grpSpPr>
          <a:xfrm>
            <a:off x="551384" y="1985067"/>
            <a:ext cx="4536504" cy="3240361"/>
            <a:chOff x="1566594" y="1052736"/>
            <a:chExt cx="4097359" cy="2946028"/>
          </a:xfrm>
          <a:solidFill>
            <a:schemeClr val="bg1"/>
          </a:solidFill>
        </p:grpSpPr>
        <p:pic>
          <p:nvPicPr>
            <p:cNvPr id="8" name="図 7"/>
            <p:cNvPicPr>
              <a:picLocks noChangeAspect="1"/>
            </p:cNvPicPr>
            <p:nvPr/>
          </p:nvPicPr>
          <p:blipFill>
            <a:blip r:embed="rId4"/>
            <a:stretch>
              <a:fillRect/>
            </a:stretch>
          </p:blipFill>
          <p:spPr>
            <a:xfrm>
              <a:off x="1631504" y="1052736"/>
              <a:ext cx="2307378" cy="2946028"/>
            </a:xfrm>
            <a:prstGeom prst="rect">
              <a:avLst/>
            </a:prstGeom>
            <a:grpFill/>
            <a:ln w="6350">
              <a:solidFill>
                <a:schemeClr val="tx1"/>
              </a:solidFill>
            </a:ln>
          </p:spPr>
        </p:pic>
        <p:sp>
          <p:nvSpPr>
            <p:cNvPr id="19" name="テキスト ボックス 18"/>
            <p:cNvSpPr txBox="1"/>
            <p:nvPr/>
          </p:nvSpPr>
          <p:spPr>
            <a:xfrm>
              <a:off x="1566594" y="2636912"/>
              <a:ext cx="729687" cy="523220"/>
            </a:xfrm>
            <a:prstGeom prst="rect">
              <a:avLst/>
            </a:prstGeom>
            <a:grpFill/>
            <a:ln w="6350">
              <a:solidFill>
                <a:schemeClr val="tx1"/>
              </a:solidFill>
            </a:ln>
          </p:spPr>
          <p:txBody>
            <a:bodyPr wrap="none" rtlCol="0">
              <a:spAutoFit/>
            </a:bodyPr>
            <a:lstStyle/>
            <a:p>
              <a:pPr algn="ctr"/>
              <a:r>
                <a:rPr kumimoji="1" lang="ja-JP" altLang="en-US" sz="1400" b="1" dirty="0"/>
                <a:t>ステージ</a:t>
              </a:r>
              <a:endParaRPr kumimoji="1" lang="en-US" altLang="ja-JP" sz="1400" b="1" dirty="0"/>
            </a:p>
            <a:p>
              <a:pPr algn="ctr"/>
              <a:r>
                <a:rPr lang="ja-JP" altLang="en-US" sz="1400" b="1" dirty="0"/>
                <a:t>上昇</a:t>
              </a:r>
              <a:endParaRPr kumimoji="1" lang="ja-JP" altLang="en-US" sz="1400" b="1" dirty="0"/>
            </a:p>
          </p:txBody>
        </p:sp>
        <p:sp>
          <p:nvSpPr>
            <p:cNvPr id="20" name="テキスト ボックス 19"/>
            <p:cNvSpPr txBox="1"/>
            <p:nvPr/>
          </p:nvSpPr>
          <p:spPr>
            <a:xfrm>
              <a:off x="4590930" y="2276872"/>
              <a:ext cx="729687" cy="523220"/>
            </a:xfrm>
            <a:prstGeom prst="rect">
              <a:avLst/>
            </a:prstGeom>
            <a:grpFill/>
            <a:ln w="6350">
              <a:solidFill>
                <a:schemeClr val="tx1"/>
              </a:solidFill>
            </a:ln>
          </p:spPr>
          <p:txBody>
            <a:bodyPr wrap="none" rtlCol="0">
              <a:spAutoFit/>
            </a:bodyPr>
            <a:lstStyle/>
            <a:p>
              <a:pPr algn="ctr"/>
              <a:r>
                <a:rPr kumimoji="1" lang="ja-JP" altLang="en-US" sz="1400" b="1" dirty="0"/>
                <a:t>ステージ</a:t>
              </a:r>
              <a:endParaRPr kumimoji="1" lang="en-US" altLang="ja-JP" sz="1400" b="1" dirty="0"/>
            </a:p>
            <a:p>
              <a:pPr algn="ctr"/>
              <a:r>
                <a:rPr lang="ja-JP" altLang="en-US" sz="1400" b="1" dirty="0"/>
                <a:t>下降</a:t>
              </a:r>
              <a:endParaRPr kumimoji="1" lang="ja-JP" altLang="en-US" sz="1400" b="1" dirty="0"/>
            </a:p>
          </p:txBody>
        </p:sp>
        <p:sp>
          <p:nvSpPr>
            <p:cNvPr id="21" name="線吹き出し 1 (枠付き) 20"/>
            <p:cNvSpPr/>
            <p:nvPr/>
          </p:nvSpPr>
          <p:spPr bwMode="auto">
            <a:xfrm>
              <a:off x="4215402" y="1052736"/>
              <a:ext cx="1448551" cy="313030"/>
            </a:xfrm>
            <a:prstGeom prst="borderCallout1">
              <a:avLst>
                <a:gd name="adj1" fmla="val 52206"/>
                <a:gd name="adj2" fmla="val -7782"/>
                <a:gd name="adj3" fmla="val 233800"/>
                <a:gd name="adj4" fmla="val -72938"/>
              </a:avLst>
            </a:prstGeom>
            <a:grp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ja-JP" altLang="en-US" b="1" dirty="0">
                  <a:solidFill>
                    <a:schemeClr val="tx1"/>
                  </a:solidFill>
                  <a:latin typeface="Arial" panose="020B0604020202020204" pitchFamily="34" charset="0"/>
                  <a:ea typeface="ＭＳ Ｐゴシック" panose="020B0600070205080204" pitchFamily="50" charset="-128"/>
                </a:rPr>
                <a:t>粗</a:t>
              </a:r>
              <a:r>
                <a:rPr kumimoji="1" lang="ja-JP" altLang="en-US" b="1" dirty="0">
                  <a:solidFill>
                    <a:schemeClr val="tx1"/>
                  </a:solidFill>
                  <a:latin typeface="Arial" panose="020B0604020202020204" pitchFamily="34" charset="0"/>
                  <a:ea typeface="ＭＳ Ｐゴシック" panose="020B0600070205080204" pitchFamily="50" charset="-128"/>
                </a:rPr>
                <a:t>動ハンドル</a:t>
              </a:r>
            </a:p>
          </p:txBody>
        </p:sp>
        <p:sp>
          <p:nvSpPr>
            <p:cNvPr id="22" name="環状矢印 21"/>
            <p:cNvSpPr/>
            <p:nvPr/>
          </p:nvSpPr>
          <p:spPr bwMode="auto">
            <a:xfrm rot="16200000">
              <a:off x="2139084" y="1337246"/>
              <a:ext cx="2032978" cy="2040025"/>
            </a:xfrm>
            <a:prstGeom prst="circularArrow">
              <a:avLst>
                <a:gd name="adj1" fmla="val 14012"/>
                <a:gd name="adj2" fmla="val 1670898"/>
                <a:gd name="adj3" fmla="val 19837047"/>
                <a:gd name="adj4" fmla="val 10852713"/>
                <a:gd name="adj5" fmla="val 19831"/>
              </a:avLst>
            </a:prstGeom>
            <a:solidFill>
              <a:schemeClr val="accent5"/>
            </a:solidFill>
            <a:ln w="6350">
              <a:solidFill>
                <a:schemeClr val="tx1"/>
              </a:solidFill>
            </a:ln>
            <a:effectLs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sp>
          <p:nvSpPr>
            <p:cNvPr id="23" name="環状矢印 22"/>
            <p:cNvSpPr/>
            <p:nvPr/>
          </p:nvSpPr>
          <p:spPr bwMode="auto">
            <a:xfrm rot="15573901" flipV="1">
              <a:off x="2687451" y="1322972"/>
              <a:ext cx="2032978" cy="2000724"/>
            </a:xfrm>
            <a:prstGeom prst="circularArrow">
              <a:avLst>
                <a:gd name="adj1" fmla="val 14012"/>
                <a:gd name="adj2" fmla="val 1670898"/>
                <a:gd name="adj3" fmla="val 19837047"/>
                <a:gd name="adj4" fmla="val 10852713"/>
                <a:gd name="adj5" fmla="val 19831"/>
              </a:avLst>
            </a:prstGeom>
            <a:solidFill>
              <a:schemeClr val="accent4"/>
            </a:solidFill>
            <a:ln w="6350">
              <a:solidFill>
                <a:schemeClr val="tx1"/>
              </a:solidFill>
            </a:ln>
            <a:effectLs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sp>
          <p:nvSpPr>
            <p:cNvPr id="25" name="線吹き出し 1 (枠付き) 24"/>
            <p:cNvSpPr/>
            <p:nvPr/>
          </p:nvSpPr>
          <p:spPr bwMode="auto">
            <a:xfrm>
              <a:off x="4144659" y="3517353"/>
              <a:ext cx="1448551" cy="313030"/>
            </a:xfrm>
            <a:prstGeom prst="borderCallout1">
              <a:avLst>
                <a:gd name="adj1" fmla="val 52206"/>
                <a:gd name="adj2" fmla="val -7782"/>
                <a:gd name="adj3" fmla="val -231600"/>
                <a:gd name="adj4" fmla="val -42980"/>
              </a:avLst>
            </a:prstGeom>
            <a:grp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微動ハンドル</a:t>
              </a:r>
            </a:p>
          </p:txBody>
        </p:sp>
      </p:grpSp>
      <p:sp>
        <p:nvSpPr>
          <p:cNvPr id="18" name="テキスト ボックス 17"/>
          <p:cNvSpPr txBox="1"/>
          <p:nvPr/>
        </p:nvSpPr>
        <p:spPr>
          <a:xfrm>
            <a:off x="407193" y="5351876"/>
            <a:ext cx="6234986" cy="830997"/>
          </a:xfrm>
          <a:prstGeom prst="rect">
            <a:avLst/>
          </a:prstGeom>
          <a:solidFill>
            <a:schemeClr val="bg1"/>
          </a:solidFill>
          <a:ln w="6350">
            <a:solidFill>
              <a:schemeClr val="tx1"/>
            </a:solidFill>
          </a:ln>
        </p:spPr>
        <p:txBody>
          <a:bodyPr wrap="square" rtlCol="0">
            <a:spAutoFit/>
          </a:bodyPr>
          <a:lstStyle/>
          <a:p>
            <a:pPr marL="285750" indent="-285750">
              <a:buClr>
                <a:schemeClr val="accent6"/>
              </a:buClr>
              <a:buFont typeface="Wingdings" panose="05000000000000000000" pitchFamily="2" charset="2"/>
              <a:buChar char="p"/>
            </a:pPr>
            <a:r>
              <a:rPr lang="ja-JP" altLang="en-US" sz="1600" b="1" dirty="0"/>
              <a:t>ピントを合わせるためにステージを上下させるためのハンドルです。</a:t>
            </a:r>
            <a:endParaRPr lang="en-US" altLang="ja-JP" sz="1600" b="1" dirty="0"/>
          </a:p>
          <a:p>
            <a:pPr marL="285750" indent="-285750">
              <a:buClr>
                <a:schemeClr val="accent6"/>
              </a:buClr>
              <a:buFont typeface="Wingdings" panose="05000000000000000000" pitchFamily="2" charset="2"/>
              <a:buChar char="p"/>
            </a:pPr>
            <a:r>
              <a:rPr lang="ja-JP" altLang="en-US" sz="1600" b="1" dirty="0"/>
              <a:t>内側は粗動ハンドルで大きく上下動します。</a:t>
            </a:r>
            <a:endParaRPr lang="en-US" altLang="ja-JP" sz="1600" b="1" dirty="0"/>
          </a:p>
          <a:p>
            <a:pPr marL="285750" indent="-285750">
              <a:buClr>
                <a:schemeClr val="accent6"/>
              </a:buClr>
              <a:buFont typeface="Wingdings" panose="05000000000000000000" pitchFamily="2" charset="2"/>
              <a:buChar char="p"/>
            </a:pPr>
            <a:r>
              <a:rPr lang="ja-JP" altLang="en-US" sz="1600" b="1" dirty="0"/>
              <a:t>外側は微動ハンドルで、微調整のためのハンドルです。</a:t>
            </a:r>
            <a:endParaRPr lang="en-US" altLang="ja-JP" sz="1600" b="1" dirty="0"/>
          </a:p>
        </p:txBody>
      </p:sp>
      <p:sp>
        <p:nvSpPr>
          <p:cNvPr id="9" name="テキスト ボックス 8"/>
          <p:cNvSpPr txBox="1"/>
          <p:nvPr/>
        </p:nvSpPr>
        <p:spPr>
          <a:xfrm>
            <a:off x="513991" y="1292152"/>
            <a:ext cx="2773195" cy="276999"/>
          </a:xfrm>
          <a:prstGeom prst="rect">
            <a:avLst/>
          </a:prstGeom>
          <a:noFill/>
        </p:spPr>
        <p:txBody>
          <a:bodyPr wrap="none" lIns="0" tIns="0" rIns="0" bIns="0" rtlCol="0">
            <a:spAutoFit/>
          </a:bodyPr>
          <a:lstStyle/>
          <a:p>
            <a:pPr marL="285750" indent="-285750">
              <a:spcBef>
                <a:spcPts val="600"/>
              </a:spcBef>
              <a:buClr>
                <a:schemeClr val="accent2"/>
              </a:buClr>
              <a:buFont typeface="Wingdings" panose="05000000000000000000" pitchFamily="2" charset="2"/>
              <a:buChar char="p"/>
            </a:pPr>
            <a:r>
              <a:rPr kumimoji="1" lang="ja-JP" altLang="en-US" b="1" noProof="0" dirty="0" smtClean="0"/>
              <a:t>粗動ハンドル・微動ハンドル</a:t>
            </a:r>
          </a:p>
        </p:txBody>
      </p:sp>
    </p:spTree>
    <p:extLst>
      <p:ext uri="{BB962C8B-B14F-4D97-AF65-F5344CB8AC3E}">
        <p14:creationId xmlns:p14="http://schemas.microsoft.com/office/powerpoint/2010/main" val="24085771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p:cNvPicPr>
            <a:picLocks noChangeAspect="1"/>
          </p:cNvPicPr>
          <p:nvPr/>
        </p:nvPicPr>
        <p:blipFill>
          <a:blip r:embed="rId3"/>
          <a:stretch>
            <a:fillRect/>
          </a:stretch>
        </p:blipFill>
        <p:spPr>
          <a:xfrm>
            <a:off x="624682" y="3909176"/>
            <a:ext cx="2720435" cy="1748167"/>
          </a:xfrm>
          <a:prstGeom prst="rect">
            <a:avLst/>
          </a:prstGeom>
        </p:spPr>
      </p:pic>
      <p:pic>
        <p:nvPicPr>
          <p:cNvPr id="15" name="図 14"/>
          <p:cNvPicPr>
            <a:picLocks noChangeAspect="1"/>
          </p:cNvPicPr>
          <p:nvPr/>
        </p:nvPicPr>
        <p:blipFill>
          <a:blip r:embed="rId4"/>
          <a:stretch>
            <a:fillRect/>
          </a:stretch>
        </p:blipFill>
        <p:spPr>
          <a:xfrm>
            <a:off x="7767339" y="1429355"/>
            <a:ext cx="4016968" cy="4741769"/>
          </a:xfrm>
          <a:prstGeom prst="rect">
            <a:avLst/>
          </a:prstGeom>
        </p:spPr>
      </p:pic>
      <p:sp>
        <p:nvSpPr>
          <p:cNvPr id="2" name="タイトル 1"/>
          <p:cNvSpPr>
            <a:spLocks noGrp="1"/>
          </p:cNvSpPr>
          <p:nvPr>
            <p:ph type="title"/>
          </p:nvPr>
        </p:nvSpPr>
        <p:spPr/>
        <p:txBody>
          <a:bodyPr/>
          <a:lstStyle/>
          <a:p>
            <a:r>
              <a:rPr kumimoji="1" lang="ja-JP" altLang="en-US" dirty="0" smtClean="0"/>
              <a:t>顕微鏡の操作を理解する。</a:t>
            </a:r>
            <a:r>
              <a:rPr kumimoji="1" lang="en-US" altLang="ja-JP" dirty="0" smtClean="0"/>
              <a:t>5/5</a:t>
            </a:r>
            <a:endParaRPr kumimoji="1" lang="ja-JP" altLang="en-US" dirty="0"/>
          </a:p>
        </p:txBody>
      </p:sp>
      <p:sp>
        <p:nvSpPr>
          <p:cNvPr id="3" name="コンテンツ プレースホルダー 2"/>
          <p:cNvSpPr>
            <a:spLocks noGrp="1"/>
          </p:cNvSpPr>
          <p:nvPr>
            <p:ph idx="1"/>
          </p:nvPr>
        </p:nvSpPr>
        <p:spPr>
          <a:xfrm>
            <a:off x="432596" y="1219200"/>
            <a:ext cx="6239667" cy="4981575"/>
          </a:xfrm>
        </p:spPr>
        <p:txBody>
          <a:bodyPr/>
          <a:lstStyle/>
          <a:p>
            <a:pPr marL="342900" indent="-342900">
              <a:buClr>
                <a:srgbClr val="FFC000"/>
              </a:buClr>
              <a:buFont typeface="Wingdings" panose="05000000000000000000" pitchFamily="2" charset="2"/>
              <a:buChar char="p"/>
            </a:pPr>
            <a:r>
              <a:rPr kumimoji="1" lang="ja-JP" altLang="en-US" dirty="0" smtClean="0"/>
              <a:t>レボルバー</a:t>
            </a:r>
            <a:endParaRPr kumimoji="1" lang="en-US" altLang="ja-JP" dirty="0" smtClean="0"/>
          </a:p>
          <a:p>
            <a:pPr marL="342900" indent="-342900">
              <a:buClr>
                <a:srgbClr val="FFC000"/>
              </a:buClr>
              <a:buFont typeface="Wingdings" panose="05000000000000000000" pitchFamily="2" charset="2"/>
              <a:buChar char="p"/>
            </a:pPr>
            <a:endParaRPr lang="en-US" altLang="ja-JP" dirty="0"/>
          </a:p>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endParaRPr lang="en-US" altLang="ja-JP" dirty="0" smtClean="0"/>
          </a:p>
          <a:p>
            <a:pPr marL="342900" indent="-342900">
              <a:buClr>
                <a:srgbClr val="FFC000"/>
              </a:buClr>
              <a:buFont typeface="Wingdings" panose="05000000000000000000" pitchFamily="2" charset="2"/>
              <a:buChar char="p"/>
            </a:pPr>
            <a:endParaRPr lang="en-US" altLang="ja-JP" dirty="0"/>
          </a:p>
          <a:p>
            <a:pPr marL="342900" indent="-342900">
              <a:buClr>
                <a:srgbClr val="FFC000"/>
              </a:buClr>
              <a:buFont typeface="Wingdings" panose="05000000000000000000" pitchFamily="2" charset="2"/>
              <a:buChar char="p"/>
            </a:pPr>
            <a:r>
              <a:rPr kumimoji="1" lang="ja-JP" altLang="en-US" dirty="0" smtClean="0"/>
              <a:t>対物レンズ</a:t>
            </a:r>
            <a:endParaRPr kumimoji="1" lang="en-US" altLang="ja-JP" dirty="0" smtClean="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sp>
        <p:nvSpPr>
          <p:cNvPr id="13" name="線吹き出し 1 (枠付き) 12"/>
          <p:cNvSpPr/>
          <p:nvPr/>
        </p:nvSpPr>
        <p:spPr bwMode="auto">
          <a:xfrm>
            <a:off x="7211693" y="2598717"/>
            <a:ext cx="1448551" cy="313030"/>
          </a:xfrm>
          <a:prstGeom prst="borderCallout1">
            <a:avLst>
              <a:gd name="adj1" fmla="val 47961"/>
              <a:gd name="adj2" fmla="val 100984"/>
              <a:gd name="adj3" fmla="val 124304"/>
              <a:gd name="adj4" fmla="val 147215"/>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レボルバー</a:t>
            </a:r>
          </a:p>
        </p:txBody>
      </p:sp>
      <p:sp>
        <p:nvSpPr>
          <p:cNvPr id="14" name="線吹き出し 1 (枠付き) 13"/>
          <p:cNvSpPr/>
          <p:nvPr/>
        </p:nvSpPr>
        <p:spPr bwMode="auto">
          <a:xfrm>
            <a:off x="7209868" y="3359201"/>
            <a:ext cx="1448551" cy="313030"/>
          </a:xfrm>
          <a:prstGeom prst="borderCallout1">
            <a:avLst>
              <a:gd name="adj1" fmla="val 47961"/>
              <a:gd name="adj2" fmla="val 99781"/>
              <a:gd name="adj3" fmla="val -23806"/>
              <a:gd name="adj4" fmla="val 158915"/>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対物レンズ</a:t>
            </a:r>
          </a:p>
        </p:txBody>
      </p:sp>
      <p:pic>
        <p:nvPicPr>
          <p:cNvPr id="9" name="図 8"/>
          <p:cNvPicPr>
            <a:picLocks noChangeAspect="1"/>
          </p:cNvPicPr>
          <p:nvPr/>
        </p:nvPicPr>
        <p:blipFill>
          <a:blip r:embed="rId5"/>
          <a:stretch>
            <a:fillRect/>
          </a:stretch>
        </p:blipFill>
        <p:spPr>
          <a:xfrm>
            <a:off x="624683" y="1672786"/>
            <a:ext cx="2492624" cy="1782804"/>
          </a:xfrm>
          <a:prstGeom prst="rect">
            <a:avLst/>
          </a:prstGeom>
        </p:spPr>
      </p:pic>
      <p:sp>
        <p:nvSpPr>
          <p:cNvPr id="16" name="テキスト ボックス 15"/>
          <p:cNvSpPr txBox="1"/>
          <p:nvPr/>
        </p:nvSpPr>
        <p:spPr>
          <a:xfrm>
            <a:off x="624682" y="2598717"/>
            <a:ext cx="432048" cy="369332"/>
          </a:xfrm>
          <a:prstGeom prst="rect">
            <a:avLst/>
          </a:prstGeom>
          <a:solidFill>
            <a:schemeClr val="bg1"/>
          </a:solidFill>
        </p:spPr>
        <p:txBody>
          <a:bodyPr wrap="square" rtlCol="0">
            <a:spAutoFit/>
          </a:bodyPr>
          <a:lstStyle/>
          <a:p>
            <a:r>
              <a:rPr kumimoji="1" lang="ja-JP" altLang="en-US" dirty="0">
                <a:ea typeface="Meiryo UI" panose="020B0604030504040204" pitchFamily="50" charset="-128"/>
                <a:cs typeface="Meiryo UI" panose="020B0604030504040204" pitchFamily="50" charset="-128"/>
              </a:rPr>
              <a:t>㋐</a:t>
            </a:r>
          </a:p>
        </p:txBody>
      </p:sp>
      <p:sp>
        <p:nvSpPr>
          <p:cNvPr id="18" name="テキスト ボックス 17"/>
          <p:cNvSpPr txBox="1"/>
          <p:nvPr/>
        </p:nvSpPr>
        <p:spPr>
          <a:xfrm>
            <a:off x="3654911" y="1715324"/>
            <a:ext cx="3028437" cy="1569660"/>
          </a:xfrm>
          <a:prstGeom prst="rect">
            <a:avLst/>
          </a:prstGeom>
          <a:solidFill>
            <a:schemeClr val="bg1"/>
          </a:solidFill>
          <a:ln w="6350">
            <a:solidFill>
              <a:schemeClr val="tx1"/>
            </a:solidFill>
          </a:ln>
        </p:spPr>
        <p:txBody>
          <a:bodyPr wrap="square" rtlCol="0">
            <a:spAutoFit/>
          </a:bodyPr>
          <a:lstStyle/>
          <a:p>
            <a:pPr marL="285750" indent="-285750">
              <a:buClr>
                <a:schemeClr val="accent6"/>
              </a:buClr>
              <a:buFont typeface="Wingdings" panose="05000000000000000000" pitchFamily="2" charset="2"/>
              <a:buChar char="p"/>
            </a:pPr>
            <a:r>
              <a:rPr lang="ja-JP" altLang="en-US" sz="1600" b="1" dirty="0"/>
              <a:t>対物レンズを切り替えるためのユニットです。</a:t>
            </a:r>
            <a:endParaRPr lang="en-US" altLang="ja-JP" sz="1600" b="1" dirty="0"/>
          </a:p>
          <a:p>
            <a:pPr marL="285750" indent="-285750">
              <a:buClr>
                <a:schemeClr val="accent6"/>
              </a:buClr>
              <a:buFont typeface="Wingdings" panose="05000000000000000000" pitchFamily="2" charset="2"/>
              <a:buChar char="p"/>
            </a:pPr>
            <a:r>
              <a:rPr lang="ja-JP" altLang="en-US" sz="1600" b="1" dirty="0"/>
              <a:t>切替の際には、</a:t>
            </a:r>
            <a:r>
              <a:rPr lang="ja-JP" altLang="en-US" sz="1600" b="1" dirty="0" smtClean="0"/>
              <a:t>対物レンズ</a:t>
            </a:r>
            <a:r>
              <a:rPr lang="ja-JP" altLang="en-US" sz="1600" b="1" dirty="0"/>
              <a:t>に指をかけるのは厳禁です。図のようにレボルバーぎざぎざ部㋐を指でつかんで切替ましょう。</a:t>
            </a:r>
            <a:endParaRPr lang="en-US" altLang="ja-JP" sz="1600" b="1" dirty="0"/>
          </a:p>
        </p:txBody>
      </p:sp>
      <p:sp>
        <p:nvSpPr>
          <p:cNvPr id="19" name="テキスト ボックス 18"/>
          <p:cNvSpPr txBox="1"/>
          <p:nvPr/>
        </p:nvSpPr>
        <p:spPr>
          <a:xfrm>
            <a:off x="3654911" y="3901221"/>
            <a:ext cx="3028437" cy="2308324"/>
          </a:xfrm>
          <a:prstGeom prst="rect">
            <a:avLst/>
          </a:prstGeom>
          <a:solidFill>
            <a:schemeClr val="bg1"/>
          </a:solidFill>
          <a:ln w="6350">
            <a:solidFill>
              <a:schemeClr val="tx1"/>
            </a:solidFill>
          </a:ln>
        </p:spPr>
        <p:txBody>
          <a:bodyPr wrap="square" rtlCol="0">
            <a:spAutoFit/>
          </a:bodyPr>
          <a:lstStyle/>
          <a:p>
            <a:pPr marL="285750" indent="-285750">
              <a:buClr>
                <a:schemeClr val="accent6"/>
              </a:buClr>
              <a:buFont typeface="Wingdings" panose="05000000000000000000" pitchFamily="2" charset="2"/>
              <a:buChar char="p"/>
            </a:pPr>
            <a:r>
              <a:rPr lang="ja-JP" altLang="en-US" sz="1600" b="1" dirty="0"/>
              <a:t>標本側に配置される拡大レンズで、</a:t>
            </a:r>
            <a:r>
              <a:rPr lang="en-US" altLang="ja-JP" sz="1600" b="1" dirty="0"/>
              <a:t>4×</a:t>
            </a:r>
            <a:r>
              <a:rPr lang="ja-JP" altLang="en-US" sz="1600" b="1" dirty="0" err="1"/>
              <a:t>、</a:t>
            </a:r>
            <a:r>
              <a:rPr lang="en-US" altLang="ja-JP" sz="1600" b="1" dirty="0"/>
              <a:t>10×</a:t>
            </a:r>
            <a:r>
              <a:rPr lang="ja-JP" altLang="en-US" sz="1600" b="1" dirty="0" err="1"/>
              <a:t>、</a:t>
            </a:r>
            <a:r>
              <a:rPr lang="en-US" altLang="ja-JP" sz="1600" b="1" dirty="0"/>
              <a:t>40×</a:t>
            </a:r>
            <a:r>
              <a:rPr lang="ja-JP" altLang="en-US" sz="1600" b="1" dirty="0" err="1"/>
              <a:t>、</a:t>
            </a:r>
            <a:r>
              <a:rPr lang="en-US" altLang="ja-JP" sz="1600" b="1" dirty="0"/>
              <a:t>100×</a:t>
            </a:r>
            <a:r>
              <a:rPr lang="ja-JP" altLang="en-US" sz="1600" b="1" dirty="0"/>
              <a:t>が装着できます。</a:t>
            </a:r>
            <a:endParaRPr lang="en-US" altLang="ja-JP" sz="1600" b="1" dirty="0"/>
          </a:p>
          <a:p>
            <a:pPr marL="285750" indent="-285750">
              <a:buClr>
                <a:schemeClr val="accent6"/>
              </a:buClr>
              <a:buFont typeface="Wingdings" panose="05000000000000000000" pitchFamily="2" charset="2"/>
              <a:buChar char="p"/>
            </a:pPr>
            <a:r>
              <a:rPr lang="ja-JP" altLang="en-US" sz="1600" b="1" dirty="0"/>
              <a:t>レボルバーにしっかりねじ込んであり、</a:t>
            </a:r>
            <a:r>
              <a:rPr lang="ja-JP" altLang="en-US" sz="1600" b="1" dirty="0">
                <a:solidFill>
                  <a:srgbClr val="FF0000"/>
                </a:solidFill>
              </a:rPr>
              <a:t>ゆるみがないか</a:t>
            </a:r>
            <a:r>
              <a:rPr lang="ja-JP" altLang="en-US" sz="1600" b="1" dirty="0"/>
              <a:t>確認しましょう。</a:t>
            </a:r>
            <a:endParaRPr lang="en-US" altLang="ja-JP" sz="1600" b="1" dirty="0"/>
          </a:p>
          <a:p>
            <a:pPr marL="285750" indent="-285750">
              <a:buClr>
                <a:schemeClr val="accent6"/>
              </a:buClr>
              <a:buFont typeface="Wingdings" panose="05000000000000000000" pitchFamily="2" charset="2"/>
              <a:buChar char="p"/>
            </a:pPr>
            <a:r>
              <a:rPr lang="ja-JP" altLang="en-US" sz="1600" b="1" dirty="0"/>
              <a:t>「対物レンズの倍率✕接眼レンズの倍率」が観察している観察の総合倍率となります。</a:t>
            </a:r>
            <a:endParaRPr lang="en-US" altLang="ja-JP" sz="1600" b="1" dirty="0"/>
          </a:p>
        </p:txBody>
      </p:sp>
    </p:spTree>
    <p:extLst>
      <p:ext uri="{BB962C8B-B14F-4D97-AF65-F5344CB8AC3E}">
        <p14:creationId xmlns:p14="http://schemas.microsoft.com/office/powerpoint/2010/main" val="8037649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標本を観察する　</a:t>
            </a:r>
            <a:r>
              <a:rPr kumimoji="1" lang="en-US" altLang="ja-JP" dirty="0" smtClean="0"/>
              <a:t>1/6</a:t>
            </a:r>
            <a:endParaRPr kumimoji="1"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pic>
        <p:nvPicPr>
          <p:cNvPr id="8" name="図 7"/>
          <p:cNvPicPr>
            <a:picLocks noChangeAspect="1"/>
          </p:cNvPicPr>
          <p:nvPr/>
        </p:nvPicPr>
        <p:blipFill>
          <a:blip r:embed="rId3"/>
          <a:stretch>
            <a:fillRect/>
          </a:stretch>
        </p:blipFill>
        <p:spPr>
          <a:xfrm>
            <a:off x="7220979" y="1283098"/>
            <a:ext cx="2345548" cy="1483214"/>
          </a:xfrm>
          <a:prstGeom prst="rect">
            <a:avLst/>
          </a:prstGeom>
        </p:spPr>
      </p:pic>
      <p:grpSp>
        <p:nvGrpSpPr>
          <p:cNvPr id="13" name="グループ化 12"/>
          <p:cNvGrpSpPr/>
          <p:nvPr/>
        </p:nvGrpSpPr>
        <p:grpSpPr>
          <a:xfrm>
            <a:off x="8643380" y="2492896"/>
            <a:ext cx="3225068" cy="1679329"/>
            <a:chOff x="8116666" y="764704"/>
            <a:chExt cx="3755170" cy="1973833"/>
          </a:xfrm>
        </p:grpSpPr>
        <p:pic>
          <p:nvPicPr>
            <p:cNvPr id="11" name="図 10"/>
            <p:cNvPicPr>
              <a:picLocks noChangeAspect="1"/>
            </p:cNvPicPr>
            <p:nvPr/>
          </p:nvPicPr>
          <p:blipFill>
            <a:blip r:embed="rId4"/>
            <a:stretch>
              <a:fillRect/>
            </a:stretch>
          </p:blipFill>
          <p:spPr>
            <a:xfrm>
              <a:off x="8116666" y="1076170"/>
              <a:ext cx="3755170" cy="1662367"/>
            </a:xfrm>
            <a:prstGeom prst="rect">
              <a:avLst/>
            </a:prstGeom>
          </p:spPr>
        </p:pic>
        <p:sp>
          <p:nvSpPr>
            <p:cNvPr id="12" name="テキスト ボックス 11"/>
            <p:cNvSpPr txBox="1"/>
            <p:nvPr/>
          </p:nvSpPr>
          <p:spPr>
            <a:xfrm>
              <a:off x="9191550" y="764704"/>
              <a:ext cx="1675459" cy="261610"/>
            </a:xfrm>
            <a:prstGeom prst="rect">
              <a:avLst/>
            </a:prstGeom>
            <a:noFill/>
          </p:spPr>
          <p:txBody>
            <a:bodyPr wrap="none" rtlCol="0">
              <a:spAutoFit/>
            </a:bodyPr>
            <a:lstStyle/>
            <a:p>
              <a:r>
                <a:rPr kumimoji="1" lang="ja-JP" altLang="en-US" sz="1100" b="1" dirty="0"/>
                <a:t>プレパラートを横から</a:t>
              </a:r>
              <a:r>
                <a:rPr lang="ja-JP" altLang="en-US" sz="1100" b="1" dirty="0"/>
                <a:t>見た図</a:t>
              </a:r>
              <a:endParaRPr kumimoji="1" lang="en-US" altLang="ja-JP" sz="1100" b="1" dirty="0"/>
            </a:p>
          </p:txBody>
        </p:sp>
      </p:grpSp>
      <p:sp>
        <p:nvSpPr>
          <p:cNvPr id="14" name="テキスト ボックス 13"/>
          <p:cNvSpPr txBox="1"/>
          <p:nvPr/>
        </p:nvSpPr>
        <p:spPr>
          <a:xfrm>
            <a:off x="11153110" y="4725144"/>
            <a:ext cx="415498" cy="369332"/>
          </a:xfrm>
          <a:prstGeom prst="rect">
            <a:avLst/>
          </a:prstGeom>
          <a:solidFill>
            <a:schemeClr val="bg1"/>
          </a:solidFill>
        </p:spPr>
        <p:txBody>
          <a:bodyPr wrap="none" rtlCol="0">
            <a:spAutoFit/>
          </a:bodyPr>
          <a:lstStyle/>
          <a:p>
            <a:r>
              <a:rPr kumimoji="1" lang="ja-JP" altLang="en-US" dirty="0"/>
              <a:t>㋐</a:t>
            </a:r>
          </a:p>
        </p:txBody>
      </p:sp>
      <p:pic>
        <p:nvPicPr>
          <p:cNvPr id="9" name="図 8"/>
          <p:cNvPicPr>
            <a:picLocks noChangeAspect="1"/>
          </p:cNvPicPr>
          <p:nvPr/>
        </p:nvPicPr>
        <p:blipFill>
          <a:blip r:embed="rId5"/>
          <a:stretch>
            <a:fillRect/>
          </a:stretch>
        </p:blipFill>
        <p:spPr>
          <a:xfrm>
            <a:off x="7374151" y="4235282"/>
            <a:ext cx="3762409" cy="1432239"/>
          </a:xfrm>
          <a:prstGeom prst="rect">
            <a:avLst/>
          </a:prstGeom>
        </p:spPr>
      </p:pic>
      <p:sp>
        <p:nvSpPr>
          <p:cNvPr id="16" name="コンテンツ プレースホルダー 2"/>
          <p:cNvSpPr>
            <a:spLocks noGrp="1"/>
          </p:cNvSpPr>
          <p:nvPr>
            <p:ph idx="1"/>
          </p:nvPr>
        </p:nvSpPr>
        <p:spPr>
          <a:xfrm>
            <a:off x="432596" y="1220187"/>
            <a:ext cx="6239667" cy="4977413"/>
          </a:xfrm>
        </p:spPr>
        <p:txBody>
          <a:bodyPr/>
          <a:lstStyle/>
          <a:p>
            <a:pPr marL="342900" indent="-342900">
              <a:buClr>
                <a:srgbClr val="FFC000"/>
              </a:buClr>
              <a:buFont typeface="Wingdings" panose="05000000000000000000" pitchFamily="2" charset="2"/>
              <a:buChar char="p"/>
            </a:pPr>
            <a:r>
              <a:rPr lang="ja-JP" altLang="en-US" dirty="0" smtClean="0"/>
              <a:t>メインスイッチを入れます。</a:t>
            </a:r>
            <a:endParaRPr kumimoji="1" lang="en-US" altLang="ja-JP" dirty="0" smtClean="0"/>
          </a:p>
          <a:p>
            <a:pPr marL="342900" indent="-342900">
              <a:buClr>
                <a:srgbClr val="FFC000"/>
              </a:buClr>
              <a:buFont typeface="Wingdings" panose="05000000000000000000" pitchFamily="2" charset="2"/>
              <a:buChar char="p"/>
            </a:pPr>
            <a:r>
              <a:rPr kumimoji="1" lang="ja-JP" altLang="en-US" dirty="0" smtClean="0"/>
              <a:t>標本をセットします。</a:t>
            </a:r>
            <a:endParaRPr kumimoji="1" lang="en-US" altLang="ja-JP" dirty="0" smtClean="0"/>
          </a:p>
          <a:p>
            <a:pPr marL="696913" lvl="1" indent="-342900">
              <a:buClr>
                <a:srgbClr val="FFC000"/>
              </a:buClr>
              <a:buFont typeface="Wingdings" panose="05000000000000000000" pitchFamily="2" charset="2"/>
              <a:buChar char="u"/>
            </a:pPr>
            <a:r>
              <a:rPr lang="ja-JP" altLang="en-US" dirty="0" smtClean="0"/>
              <a:t>ステージを下げます。</a:t>
            </a:r>
            <a:endParaRPr lang="en-US" altLang="ja-JP" dirty="0" smtClean="0"/>
          </a:p>
          <a:p>
            <a:pPr marL="696913" lvl="1" indent="-342900">
              <a:buClr>
                <a:srgbClr val="FFC000"/>
              </a:buClr>
              <a:buFont typeface="Wingdings" panose="05000000000000000000" pitchFamily="2" charset="2"/>
              <a:buChar char="u"/>
            </a:pPr>
            <a:r>
              <a:rPr kumimoji="1" lang="ja-JP" altLang="en-US" dirty="0" smtClean="0"/>
              <a:t>カバーガラスが上になるよ</a:t>
            </a:r>
            <a:r>
              <a:rPr lang="ja-JP" altLang="en-US" dirty="0" smtClean="0"/>
              <a:t>うにステージにプレパラート標本</a:t>
            </a:r>
            <a:r>
              <a:rPr lang="ja-JP" altLang="en-US" dirty="0" smtClean="0"/>
              <a:t>を置きます</a:t>
            </a:r>
            <a:r>
              <a:rPr lang="ja-JP" altLang="en-US" dirty="0" smtClean="0"/>
              <a:t>。</a:t>
            </a:r>
            <a:endParaRPr lang="en-US" altLang="ja-JP" dirty="0" smtClean="0"/>
          </a:p>
          <a:p>
            <a:pPr marL="696913" lvl="1" indent="-342900">
              <a:buClr>
                <a:srgbClr val="FFC000"/>
              </a:buClr>
              <a:buFont typeface="Wingdings" panose="05000000000000000000" pitchFamily="2" charset="2"/>
              <a:buChar char="u"/>
            </a:pPr>
            <a:r>
              <a:rPr kumimoji="1" lang="ja-JP" altLang="en-US" dirty="0" smtClean="0"/>
              <a:t>クレンメ</a:t>
            </a:r>
            <a:r>
              <a:rPr lang="ja-JP" altLang="en-US" dirty="0" smtClean="0"/>
              <a:t>ルの根本のレバー㋐を押してクレンメル㋑を開き、プレパラート標本を奥まで入れます。</a:t>
            </a:r>
            <a:endParaRPr lang="en-US" altLang="ja-JP" dirty="0" smtClean="0"/>
          </a:p>
          <a:p>
            <a:pPr marL="696913" lvl="1" indent="-342900">
              <a:buClr>
                <a:srgbClr val="FFC000"/>
              </a:buClr>
              <a:buFont typeface="Wingdings" panose="05000000000000000000" pitchFamily="2" charset="2"/>
              <a:buChar char="u"/>
            </a:pPr>
            <a:r>
              <a:rPr lang="ja-JP" altLang="en-US" dirty="0" smtClean="0"/>
              <a:t>レバーを静かにもとに戻してクレンメルを閉じ、標本を水平に固定します。</a:t>
            </a:r>
            <a:endParaRPr lang="en-US" altLang="ja-JP" dirty="0" smtClean="0"/>
          </a:p>
          <a:p>
            <a:pPr marL="696913" lvl="1" indent="-342900">
              <a:buClr>
                <a:srgbClr val="FFC000"/>
              </a:buClr>
              <a:buFont typeface="Wingdings" panose="05000000000000000000" pitchFamily="2" charset="2"/>
              <a:buChar char="u"/>
            </a:pPr>
            <a:endParaRPr lang="en-US" altLang="ja-JP" dirty="0"/>
          </a:p>
          <a:p>
            <a:pPr lvl="1">
              <a:buClr>
                <a:srgbClr val="FFC000"/>
              </a:buClr>
            </a:pPr>
            <a:r>
              <a:rPr lang="ja-JP" altLang="en-US" sz="2400" dirty="0">
                <a:solidFill>
                  <a:srgbClr val="FF0000"/>
                </a:solidFill>
              </a:rPr>
              <a:t>㊟</a:t>
            </a:r>
            <a:r>
              <a:rPr lang="ja-JP" altLang="en-US" dirty="0" smtClean="0"/>
              <a:t>クレンメルをバネの勢いで強く戻すことは厳禁です。スライドガラスの角が割れることがあります。</a:t>
            </a:r>
            <a:endParaRPr lang="en-US" altLang="ja-JP" dirty="0" smtClean="0"/>
          </a:p>
        </p:txBody>
      </p:sp>
      <p:sp>
        <p:nvSpPr>
          <p:cNvPr id="17" name="テキスト ボックス 16"/>
          <p:cNvSpPr txBox="1"/>
          <p:nvPr/>
        </p:nvSpPr>
        <p:spPr>
          <a:xfrm>
            <a:off x="7176120" y="5847655"/>
            <a:ext cx="2390407" cy="369332"/>
          </a:xfrm>
          <a:prstGeom prst="rect">
            <a:avLst/>
          </a:prstGeom>
          <a:solidFill>
            <a:schemeClr val="bg1"/>
          </a:solidFill>
          <a:ln w="6350">
            <a:solidFill>
              <a:schemeClr val="tx1"/>
            </a:solidFill>
          </a:ln>
        </p:spPr>
        <p:txBody>
          <a:bodyPr wrap="square" rtlCol="0">
            <a:spAutoFit/>
          </a:bodyPr>
          <a:lstStyle/>
          <a:p>
            <a:pPr algn="ctr"/>
            <a:r>
              <a:rPr kumimoji="1" lang="ja-JP" altLang="en-US" dirty="0">
                <a:ea typeface="Meiryo UI" panose="020B0604030504040204" pitchFamily="50" charset="-128"/>
                <a:cs typeface="Meiryo UI" panose="020B0604030504040204" pitchFamily="50" charset="-128"/>
              </a:rPr>
              <a:t>開閉はゆっくり優しく行う。</a:t>
            </a:r>
          </a:p>
        </p:txBody>
      </p:sp>
      <p:sp>
        <p:nvSpPr>
          <p:cNvPr id="15" name="テキスト ボックス 14"/>
          <p:cNvSpPr txBox="1"/>
          <p:nvPr/>
        </p:nvSpPr>
        <p:spPr>
          <a:xfrm>
            <a:off x="9624392" y="5517232"/>
            <a:ext cx="415498" cy="369332"/>
          </a:xfrm>
          <a:prstGeom prst="rect">
            <a:avLst/>
          </a:prstGeom>
          <a:solidFill>
            <a:schemeClr val="bg1"/>
          </a:solidFill>
        </p:spPr>
        <p:txBody>
          <a:bodyPr wrap="none" rtlCol="0">
            <a:spAutoFit/>
          </a:bodyPr>
          <a:lstStyle/>
          <a:p>
            <a:r>
              <a:rPr kumimoji="1" lang="ja-JP" altLang="en-US" dirty="0"/>
              <a:t>㋑</a:t>
            </a:r>
          </a:p>
        </p:txBody>
      </p:sp>
    </p:spTree>
    <p:extLst>
      <p:ext uri="{BB962C8B-B14F-4D97-AF65-F5344CB8AC3E}">
        <p14:creationId xmlns:p14="http://schemas.microsoft.com/office/powerpoint/2010/main" val="2007590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標本を観察する　</a:t>
            </a:r>
            <a:r>
              <a:rPr kumimoji="1" lang="en-US" altLang="ja-JP" dirty="0" smtClean="0"/>
              <a:t>2/6</a:t>
            </a:r>
            <a:endParaRPr kumimoji="1"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grpSp>
        <p:nvGrpSpPr>
          <p:cNvPr id="9" name="グループ化 8"/>
          <p:cNvGrpSpPr/>
          <p:nvPr/>
        </p:nvGrpSpPr>
        <p:grpSpPr>
          <a:xfrm>
            <a:off x="7752184" y="1196752"/>
            <a:ext cx="3920095" cy="2448272"/>
            <a:chOff x="7834061" y="836712"/>
            <a:chExt cx="3920095" cy="2448272"/>
          </a:xfrm>
        </p:grpSpPr>
        <p:sp>
          <p:nvSpPr>
            <p:cNvPr id="15" name="フリーフォーム 14"/>
            <p:cNvSpPr/>
            <p:nvPr/>
          </p:nvSpPr>
          <p:spPr bwMode="auto">
            <a:xfrm>
              <a:off x="8649494" y="2114550"/>
              <a:ext cx="209550" cy="971550"/>
            </a:xfrm>
            <a:custGeom>
              <a:avLst/>
              <a:gdLst>
                <a:gd name="connsiteX0" fmla="*/ 66675 w 209550"/>
                <a:gd name="connsiteY0" fmla="*/ 0 h 971550"/>
                <a:gd name="connsiteX1" fmla="*/ 47625 w 209550"/>
                <a:gd name="connsiteY1" fmla="*/ 219075 h 971550"/>
                <a:gd name="connsiteX2" fmla="*/ 209550 w 209550"/>
                <a:gd name="connsiteY2" fmla="*/ 314325 h 971550"/>
                <a:gd name="connsiteX3" fmla="*/ 133350 w 209550"/>
                <a:gd name="connsiteY3" fmla="*/ 647700 h 971550"/>
                <a:gd name="connsiteX4" fmla="*/ 95250 w 209550"/>
                <a:gd name="connsiteY4" fmla="*/ 676275 h 971550"/>
                <a:gd name="connsiteX5" fmla="*/ 9525 w 209550"/>
                <a:gd name="connsiteY5" fmla="*/ 733425 h 971550"/>
                <a:gd name="connsiteX6" fmla="*/ 28575 w 209550"/>
                <a:gd name="connsiteY6" fmla="*/ 781050 h 971550"/>
                <a:gd name="connsiteX7" fmla="*/ 0 w 209550"/>
                <a:gd name="connsiteY7" fmla="*/ 809625 h 971550"/>
                <a:gd name="connsiteX8" fmla="*/ 0 w 209550"/>
                <a:gd name="connsiteY8" fmla="*/ 838200 h 971550"/>
                <a:gd name="connsiteX9" fmla="*/ 38100 w 209550"/>
                <a:gd name="connsiteY9" fmla="*/ 904875 h 971550"/>
                <a:gd name="connsiteX10" fmla="*/ 85725 w 209550"/>
                <a:gd name="connsiteY10" fmla="*/ 971550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550" h="971550">
                  <a:moveTo>
                    <a:pt x="66675" y="0"/>
                  </a:moveTo>
                  <a:lnTo>
                    <a:pt x="47625" y="219075"/>
                  </a:lnTo>
                  <a:lnTo>
                    <a:pt x="209550" y="314325"/>
                  </a:lnTo>
                  <a:lnTo>
                    <a:pt x="133350" y="647700"/>
                  </a:lnTo>
                  <a:lnTo>
                    <a:pt x="95250" y="676275"/>
                  </a:lnTo>
                  <a:lnTo>
                    <a:pt x="9525" y="733425"/>
                  </a:lnTo>
                  <a:lnTo>
                    <a:pt x="28575" y="781050"/>
                  </a:lnTo>
                  <a:lnTo>
                    <a:pt x="0" y="809625"/>
                  </a:lnTo>
                  <a:lnTo>
                    <a:pt x="0" y="838200"/>
                  </a:lnTo>
                  <a:lnTo>
                    <a:pt x="38100" y="904875"/>
                  </a:lnTo>
                  <a:lnTo>
                    <a:pt x="85725" y="971550"/>
                  </a:lnTo>
                </a:path>
              </a:pathLst>
            </a:custGeom>
            <a:solidFill>
              <a:schemeClr val="bg1"/>
            </a:solidFill>
            <a:ln>
              <a:noFill/>
            </a:ln>
            <a:effectLs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pic>
          <p:nvPicPr>
            <p:cNvPr id="8" name="図 7"/>
            <p:cNvPicPr>
              <a:picLocks noChangeAspect="1"/>
            </p:cNvPicPr>
            <p:nvPr/>
          </p:nvPicPr>
          <p:blipFill>
            <a:blip r:embed="rId3"/>
            <a:stretch>
              <a:fillRect/>
            </a:stretch>
          </p:blipFill>
          <p:spPr>
            <a:xfrm>
              <a:off x="8544273" y="836712"/>
              <a:ext cx="2039051" cy="2448272"/>
            </a:xfrm>
            <a:prstGeom prst="rect">
              <a:avLst/>
            </a:prstGeom>
          </p:spPr>
        </p:pic>
        <p:pic>
          <p:nvPicPr>
            <p:cNvPr id="19" name="図 18"/>
            <p:cNvPicPr>
              <a:picLocks noChangeAspect="1"/>
            </p:cNvPicPr>
            <p:nvPr/>
          </p:nvPicPr>
          <p:blipFill>
            <a:blip r:embed="rId4"/>
            <a:stretch>
              <a:fillRect/>
            </a:stretch>
          </p:blipFill>
          <p:spPr>
            <a:xfrm>
              <a:off x="7834061" y="1340767"/>
              <a:ext cx="1056624" cy="1866702"/>
            </a:xfrm>
            <a:prstGeom prst="rect">
              <a:avLst/>
            </a:prstGeom>
          </p:spPr>
        </p:pic>
        <p:sp>
          <p:nvSpPr>
            <p:cNvPr id="20" name="テキスト ボックス 19"/>
            <p:cNvSpPr txBox="1"/>
            <p:nvPr/>
          </p:nvSpPr>
          <p:spPr>
            <a:xfrm>
              <a:off x="8900180" y="2505933"/>
              <a:ext cx="729687" cy="523220"/>
            </a:xfrm>
            <a:prstGeom prst="rect">
              <a:avLst/>
            </a:prstGeom>
            <a:solidFill>
              <a:schemeClr val="bg1"/>
            </a:solidFill>
            <a:ln>
              <a:solidFill>
                <a:schemeClr val="tx1"/>
              </a:solidFill>
            </a:ln>
          </p:spPr>
          <p:txBody>
            <a:bodyPr wrap="none" rtlCol="0">
              <a:spAutoFit/>
            </a:bodyPr>
            <a:lstStyle/>
            <a:p>
              <a:pPr algn="ctr"/>
              <a:r>
                <a:rPr kumimoji="1" lang="ja-JP" altLang="en-US" sz="1400" b="1" dirty="0"/>
                <a:t>ステージ</a:t>
              </a:r>
              <a:endParaRPr kumimoji="1" lang="en-US" altLang="ja-JP" sz="1400" b="1" dirty="0"/>
            </a:p>
            <a:p>
              <a:pPr algn="ctr"/>
              <a:r>
                <a:rPr lang="ja-JP" altLang="en-US" sz="1400" b="1" dirty="0"/>
                <a:t>上昇</a:t>
              </a:r>
              <a:endParaRPr kumimoji="1" lang="ja-JP" altLang="en-US" sz="1400" b="1" dirty="0"/>
            </a:p>
          </p:txBody>
        </p:sp>
        <p:sp>
          <p:nvSpPr>
            <p:cNvPr id="21" name="テキスト ボックス 20"/>
            <p:cNvSpPr txBox="1"/>
            <p:nvPr/>
          </p:nvSpPr>
          <p:spPr>
            <a:xfrm>
              <a:off x="11024469" y="2562880"/>
              <a:ext cx="729687" cy="523220"/>
            </a:xfrm>
            <a:prstGeom prst="rect">
              <a:avLst/>
            </a:prstGeom>
            <a:solidFill>
              <a:schemeClr val="bg1"/>
            </a:solidFill>
            <a:ln>
              <a:solidFill>
                <a:schemeClr val="tx1"/>
              </a:solidFill>
            </a:ln>
          </p:spPr>
          <p:txBody>
            <a:bodyPr wrap="none" rtlCol="0">
              <a:spAutoFit/>
            </a:bodyPr>
            <a:lstStyle/>
            <a:p>
              <a:pPr algn="ctr"/>
              <a:r>
                <a:rPr kumimoji="1" lang="ja-JP" altLang="en-US" sz="1400" b="1" dirty="0"/>
                <a:t>ステージ</a:t>
              </a:r>
              <a:endParaRPr kumimoji="1" lang="en-US" altLang="ja-JP" sz="1400" b="1" dirty="0"/>
            </a:p>
            <a:p>
              <a:pPr algn="ctr"/>
              <a:r>
                <a:rPr lang="ja-JP" altLang="en-US" sz="1400" b="1" dirty="0"/>
                <a:t>下降</a:t>
              </a:r>
              <a:endParaRPr kumimoji="1" lang="ja-JP" altLang="en-US" sz="1400" b="1" dirty="0"/>
            </a:p>
          </p:txBody>
        </p:sp>
        <p:sp>
          <p:nvSpPr>
            <p:cNvPr id="22" name="環状矢印 21"/>
            <p:cNvSpPr/>
            <p:nvPr/>
          </p:nvSpPr>
          <p:spPr bwMode="auto">
            <a:xfrm rot="16200000">
              <a:off x="9561237" y="2065915"/>
              <a:ext cx="1221631" cy="1216508"/>
            </a:xfrm>
            <a:prstGeom prst="circularArrow">
              <a:avLst>
                <a:gd name="adj1" fmla="val 14012"/>
                <a:gd name="adj2" fmla="val 1670898"/>
                <a:gd name="adj3" fmla="val 19837047"/>
                <a:gd name="adj4" fmla="val 10852713"/>
                <a:gd name="adj5" fmla="val 19831"/>
              </a:avLst>
            </a:prstGeom>
            <a:solidFill>
              <a:schemeClr val="accent5"/>
            </a:solidFill>
            <a:ln>
              <a:noFill/>
            </a:ln>
            <a:effectLs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sp>
          <p:nvSpPr>
            <p:cNvPr id="23" name="環状矢印 22"/>
            <p:cNvSpPr/>
            <p:nvPr/>
          </p:nvSpPr>
          <p:spPr bwMode="auto">
            <a:xfrm rot="15573901" flipV="1">
              <a:off x="9966824" y="2077633"/>
              <a:ext cx="1221631" cy="1193070"/>
            </a:xfrm>
            <a:prstGeom prst="circularArrow">
              <a:avLst>
                <a:gd name="adj1" fmla="val 14012"/>
                <a:gd name="adj2" fmla="val 1670898"/>
                <a:gd name="adj3" fmla="val 19837047"/>
                <a:gd name="adj4" fmla="val 10852713"/>
                <a:gd name="adj5" fmla="val 19831"/>
              </a:avLst>
            </a:prstGeom>
            <a:solidFill>
              <a:schemeClr val="accent4"/>
            </a:solidFill>
            <a:ln>
              <a:noFill/>
            </a:ln>
            <a:effectLs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grpSp>
      <p:grpSp>
        <p:nvGrpSpPr>
          <p:cNvPr id="3" name="グループ化 2"/>
          <p:cNvGrpSpPr/>
          <p:nvPr/>
        </p:nvGrpSpPr>
        <p:grpSpPr>
          <a:xfrm>
            <a:off x="7824193" y="3859882"/>
            <a:ext cx="3833128" cy="2449438"/>
            <a:chOff x="7824193" y="3859882"/>
            <a:chExt cx="3833128" cy="2449438"/>
          </a:xfrm>
        </p:grpSpPr>
        <p:pic>
          <p:nvPicPr>
            <p:cNvPr id="24" name="図 23"/>
            <p:cNvPicPr>
              <a:picLocks noChangeAspect="1"/>
            </p:cNvPicPr>
            <p:nvPr/>
          </p:nvPicPr>
          <p:blipFill>
            <a:blip r:embed="rId5"/>
            <a:stretch>
              <a:fillRect/>
            </a:stretch>
          </p:blipFill>
          <p:spPr>
            <a:xfrm>
              <a:off x="7824193" y="3859882"/>
              <a:ext cx="2595081" cy="2449438"/>
            </a:xfrm>
            <a:prstGeom prst="rect">
              <a:avLst/>
            </a:prstGeom>
          </p:spPr>
        </p:pic>
        <p:sp>
          <p:nvSpPr>
            <p:cNvPr id="25" name="テキスト ボックス 24"/>
            <p:cNvSpPr txBox="1"/>
            <p:nvPr/>
          </p:nvSpPr>
          <p:spPr>
            <a:xfrm>
              <a:off x="10927634" y="5210036"/>
              <a:ext cx="729687" cy="523220"/>
            </a:xfrm>
            <a:prstGeom prst="rect">
              <a:avLst/>
            </a:prstGeom>
            <a:solidFill>
              <a:schemeClr val="bg1"/>
            </a:solidFill>
            <a:ln>
              <a:solidFill>
                <a:schemeClr val="tx1"/>
              </a:solidFill>
            </a:ln>
          </p:spPr>
          <p:txBody>
            <a:bodyPr wrap="none" rtlCol="0">
              <a:spAutoFit/>
            </a:bodyPr>
            <a:lstStyle/>
            <a:p>
              <a:pPr algn="ctr"/>
              <a:r>
                <a:rPr kumimoji="1" lang="ja-JP" altLang="en-US" sz="1400" b="1" dirty="0"/>
                <a:t>ステージ</a:t>
              </a:r>
              <a:endParaRPr kumimoji="1" lang="en-US" altLang="ja-JP" sz="1400" b="1" dirty="0"/>
            </a:p>
            <a:p>
              <a:pPr algn="ctr"/>
              <a:r>
                <a:rPr lang="ja-JP" altLang="en-US" sz="1400" b="1" dirty="0"/>
                <a:t>下降</a:t>
              </a:r>
              <a:endParaRPr kumimoji="1" lang="ja-JP" altLang="en-US" sz="1400" b="1" dirty="0"/>
            </a:p>
          </p:txBody>
        </p:sp>
        <p:sp>
          <p:nvSpPr>
            <p:cNvPr id="26" name="環状矢印 25"/>
            <p:cNvSpPr/>
            <p:nvPr/>
          </p:nvSpPr>
          <p:spPr bwMode="auto">
            <a:xfrm rot="10800000" flipV="1">
              <a:off x="9624393" y="4612193"/>
              <a:ext cx="1221631" cy="1193070"/>
            </a:xfrm>
            <a:prstGeom prst="circularArrow">
              <a:avLst>
                <a:gd name="adj1" fmla="val 14012"/>
                <a:gd name="adj2" fmla="val 1670898"/>
                <a:gd name="adj3" fmla="val 19837047"/>
                <a:gd name="adj4" fmla="val 7108947"/>
                <a:gd name="adj5" fmla="val 19831"/>
              </a:avLst>
            </a:prstGeom>
            <a:solidFill>
              <a:schemeClr val="accent4"/>
            </a:solidFill>
            <a:ln>
              <a:noFill/>
            </a:ln>
            <a:effectLs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grpSp>
      <p:sp>
        <p:nvSpPr>
          <p:cNvPr id="18" name="コンテンツ プレースホルダー 2"/>
          <p:cNvSpPr>
            <a:spLocks noGrp="1"/>
          </p:cNvSpPr>
          <p:nvPr>
            <p:ph idx="1"/>
          </p:nvPr>
        </p:nvSpPr>
        <p:spPr>
          <a:xfrm>
            <a:off x="432596" y="1219200"/>
            <a:ext cx="6239667" cy="5090121"/>
          </a:xfrm>
        </p:spPr>
        <p:txBody>
          <a:bodyPr/>
          <a:lstStyle/>
          <a:p>
            <a:pPr marL="342900" indent="-342900">
              <a:buClr>
                <a:srgbClr val="FFC000"/>
              </a:buClr>
              <a:buFont typeface="Wingdings" panose="05000000000000000000" pitchFamily="2" charset="2"/>
              <a:buChar char="p"/>
            </a:pPr>
            <a:r>
              <a:rPr kumimoji="1" lang="ja-JP" altLang="en-US" dirty="0" smtClean="0"/>
              <a:t>１０Ｘ対物レンズでピントを合わせる</a:t>
            </a:r>
            <a:endParaRPr kumimoji="1" lang="en-US" altLang="ja-JP" dirty="0" smtClean="0"/>
          </a:p>
          <a:p>
            <a:pPr marL="696913" lvl="1" indent="-342900">
              <a:buClr>
                <a:srgbClr val="FFC000"/>
              </a:buClr>
              <a:buFont typeface="Wingdings" panose="05000000000000000000" pitchFamily="2" charset="2"/>
              <a:buChar char="u"/>
            </a:pPr>
            <a:r>
              <a:rPr lang="ja-JP" altLang="en-US" dirty="0" smtClean="0"/>
              <a:t>はじめに、</a:t>
            </a:r>
            <a:r>
              <a:rPr lang="ja-JP" altLang="en-US" dirty="0" smtClean="0">
                <a:solidFill>
                  <a:srgbClr val="FF0000"/>
                </a:solidFill>
              </a:rPr>
              <a:t>接眼レンズをのぞかずに</a:t>
            </a:r>
            <a:r>
              <a:rPr lang="ja-JP" altLang="en-US" dirty="0" smtClean="0"/>
              <a:t>標本</a:t>
            </a:r>
            <a:r>
              <a:rPr kumimoji="1" lang="ja-JP" altLang="en-US" dirty="0" smtClean="0"/>
              <a:t>と対物レンズ先端㋒の距離を横から見ながら</a:t>
            </a:r>
            <a:r>
              <a:rPr lang="ja-JP" altLang="en-US" dirty="0" smtClean="0"/>
              <a:t>ステージ</a:t>
            </a:r>
            <a:r>
              <a:rPr lang="ja-JP" altLang="en-US" dirty="0"/>
              <a:t>と標本がぶつからないぎりぎりのところ</a:t>
            </a:r>
            <a:r>
              <a:rPr lang="ja-JP" altLang="en-US" dirty="0" smtClean="0"/>
              <a:t>まで</a:t>
            </a:r>
            <a:r>
              <a:rPr kumimoji="1" lang="ja-JP" altLang="en-US" dirty="0" smtClean="0"/>
              <a:t>上げます。</a:t>
            </a:r>
            <a:endParaRPr kumimoji="1" lang="en-US" altLang="ja-JP" dirty="0" smtClean="0"/>
          </a:p>
          <a:p>
            <a:pPr marL="696913" lvl="1" indent="-342900">
              <a:buClr>
                <a:srgbClr val="FFC000"/>
              </a:buClr>
              <a:buFont typeface="Wingdings" panose="05000000000000000000" pitchFamily="2" charset="2"/>
              <a:buChar char="u"/>
            </a:pPr>
            <a:r>
              <a:rPr lang="ja-JP" altLang="en-US" dirty="0" smtClean="0"/>
              <a:t>どの方向に粗動ハンドルを回せばステージが上下するか確認してから操作しましょう。</a:t>
            </a:r>
            <a:endParaRPr lang="en-US" altLang="ja-JP" dirty="0" smtClean="0"/>
          </a:p>
          <a:p>
            <a:pPr marL="696913" lvl="1" indent="-342900">
              <a:buClr>
                <a:srgbClr val="FFC000"/>
              </a:buClr>
              <a:buFont typeface="Wingdings" panose="05000000000000000000" pitchFamily="2" charset="2"/>
              <a:buChar char="u"/>
            </a:pPr>
            <a:r>
              <a:rPr lang="ja-JP" altLang="en-US" dirty="0" smtClean="0"/>
              <a:t>接眼レンズをのぞきながら、粗動ハンドル㋐を回してゆっくりとステージを下げていきます。</a:t>
            </a:r>
            <a:endParaRPr lang="en-US" altLang="ja-JP" dirty="0"/>
          </a:p>
          <a:p>
            <a:pPr marL="696913" lvl="1" indent="-342900">
              <a:buClr>
                <a:srgbClr val="FFC000"/>
              </a:buClr>
              <a:buFont typeface="Wingdings" panose="05000000000000000000" pitchFamily="2" charset="2"/>
              <a:buChar char="u"/>
            </a:pPr>
            <a:r>
              <a:rPr lang="ja-JP" altLang="en-US" dirty="0" smtClean="0"/>
              <a:t>ある程度標本が見えてきたら、微動ハンドル㋑も使ってはっきり見えるようにピントを合わせます。</a:t>
            </a:r>
            <a:endParaRPr lang="en-US" altLang="ja-JP" dirty="0" smtClean="0"/>
          </a:p>
          <a:p>
            <a:pPr marL="696913" lvl="1" indent="-342900">
              <a:buClr>
                <a:srgbClr val="FFC000"/>
              </a:buClr>
              <a:buFont typeface="Wingdings" panose="05000000000000000000" pitchFamily="2" charset="2"/>
              <a:buChar char="u"/>
            </a:pPr>
            <a:endParaRPr lang="en-US" altLang="ja-JP" dirty="0" smtClean="0"/>
          </a:p>
          <a:p>
            <a:pPr lvl="1">
              <a:buClr>
                <a:srgbClr val="FFC000"/>
              </a:buClr>
            </a:pPr>
            <a:r>
              <a:rPr lang="ja-JP" altLang="en-US" sz="2400" dirty="0">
                <a:solidFill>
                  <a:srgbClr val="FF0000"/>
                </a:solidFill>
              </a:rPr>
              <a:t>㊟</a:t>
            </a:r>
            <a:r>
              <a:rPr lang="ja-JP" altLang="en-US" dirty="0" smtClean="0"/>
              <a:t>粗動ハンドルでステージを上げるときには接眼レンズはのぞかないこと。</a:t>
            </a:r>
            <a:endParaRPr lang="en-US" altLang="ja-JP" dirty="0" smtClean="0"/>
          </a:p>
          <a:p>
            <a:pPr marL="342900" indent="-342900">
              <a:buClr>
                <a:srgbClr val="FFC000"/>
              </a:buClr>
              <a:buFont typeface="Wingdings" panose="05000000000000000000" pitchFamily="2" charset="2"/>
              <a:buChar char="p"/>
            </a:pPr>
            <a:endParaRPr lang="en-US" altLang="ja-JP" dirty="0"/>
          </a:p>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endParaRPr kumimoji="1" lang="ja-JP" altLang="en-US" dirty="0"/>
          </a:p>
        </p:txBody>
      </p:sp>
    </p:spTree>
    <p:extLst>
      <p:ext uri="{BB962C8B-B14F-4D97-AF65-F5344CB8AC3E}">
        <p14:creationId xmlns:p14="http://schemas.microsoft.com/office/powerpoint/2010/main" val="26265365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標本を観察する　</a:t>
            </a:r>
            <a:r>
              <a:rPr kumimoji="1" lang="en-US" altLang="ja-JP" dirty="0" smtClean="0"/>
              <a:t>3/6</a:t>
            </a:r>
            <a:endParaRPr kumimoji="1"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pic>
        <p:nvPicPr>
          <p:cNvPr id="10" name="図 9"/>
          <p:cNvPicPr>
            <a:picLocks noChangeAspect="1"/>
          </p:cNvPicPr>
          <p:nvPr/>
        </p:nvPicPr>
        <p:blipFill>
          <a:blip r:embed="rId3"/>
          <a:stretch>
            <a:fillRect/>
          </a:stretch>
        </p:blipFill>
        <p:spPr>
          <a:xfrm>
            <a:off x="7464152" y="2996952"/>
            <a:ext cx="4213221" cy="2736304"/>
          </a:xfrm>
          <a:prstGeom prst="rect">
            <a:avLst/>
          </a:prstGeom>
        </p:spPr>
      </p:pic>
      <p:sp>
        <p:nvSpPr>
          <p:cNvPr id="11" name="コンテンツ プレースホルダー 2"/>
          <p:cNvSpPr>
            <a:spLocks noGrp="1"/>
          </p:cNvSpPr>
          <p:nvPr>
            <p:ph idx="1"/>
          </p:nvPr>
        </p:nvSpPr>
        <p:spPr>
          <a:xfrm>
            <a:off x="432595" y="1219200"/>
            <a:ext cx="6239668" cy="5090121"/>
          </a:xfrm>
        </p:spPr>
        <p:txBody>
          <a:bodyPr/>
          <a:lstStyle/>
          <a:p>
            <a:pPr marL="457200" indent="-457200">
              <a:buFont typeface="+mj-lt"/>
              <a:buAutoNum type="arabicPeriod"/>
            </a:pPr>
            <a:r>
              <a:rPr kumimoji="1" lang="ja-JP" altLang="en-US" dirty="0" smtClean="0"/>
              <a:t>カバーガラス側が上面になるよう標本が配置</a:t>
            </a:r>
            <a:r>
              <a:rPr lang="ja-JP" altLang="en-US" dirty="0" smtClean="0"/>
              <a:t>されていますか。</a:t>
            </a:r>
            <a:endParaRPr lang="en-US" altLang="ja-JP" dirty="0"/>
          </a:p>
          <a:p>
            <a:pPr marL="457200" indent="-457200">
              <a:buFont typeface="+mj-lt"/>
              <a:buAutoNum type="arabicPeriod"/>
            </a:pPr>
            <a:r>
              <a:rPr lang="ja-JP" altLang="en-US" dirty="0" smtClean="0"/>
              <a:t>対物１０</a:t>
            </a:r>
            <a:r>
              <a:rPr lang="en-US" altLang="ja-JP" dirty="0" smtClean="0"/>
              <a:t>×</a:t>
            </a:r>
            <a:r>
              <a:rPr lang="ja-JP" altLang="en-US" dirty="0" smtClean="0"/>
              <a:t>で</a:t>
            </a:r>
            <a:r>
              <a:rPr lang="ja-JP" altLang="en-US" dirty="0"/>
              <a:t>しっかりと像が見えています</a:t>
            </a:r>
            <a:r>
              <a:rPr lang="ja-JP" altLang="en-US" dirty="0" smtClean="0"/>
              <a:t>か？（</a:t>
            </a:r>
            <a:r>
              <a:rPr lang="en-US" altLang="ja-JP" dirty="0" smtClean="0"/>
              <a:t>2/5</a:t>
            </a:r>
            <a:r>
              <a:rPr lang="ja-JP" altLang="en-US" dirty="0" smtClean="0"/>
              <a:t>）</a:t>
            </a:r>
            <a:endParaRPr lang="en-US" altLang="ja-JP" dirty="0"/>
          </a:p>
          <a:p>
            <a:pPr marL="342900" indent="-342900">
              <a:buClr>
                <a:srgbClr val="FFC000"/>
              </a:buClr>
              <a:buFont typeface="Wingdings" panose="05000000000000000000" pitchFamily="2" charset="2"/>
              <a:buChar char="p"/>
            </a:pPr>
            <a:r>
              <a:rPr kumimoji="1" lang="ja-JP" altLang="en-US" dirty="0" smtClean="0"/>
              <a:t>対物レンズを４０</a:t>
            </a:r>
            <a:r>
              <a:rPr kumimoji="1" lang="en-US" altLang="ja-JP" dirty="0" smtClean="0"/>
              <a:t>×</a:t>
            </a:r>
            <a:r>
              <a:rPr kumimoji="1" lang="ja-JP" altLang="en-US" dirty="0" smtClean="0"/>
              <a:t>に切り替えます。</a:t>
            </a:r>
            <a:endParaRPr kumimoji="1" lang="en-US" altLang="ja-JP" dirty="0" smtClean="0"/>
          </a:p>
          <a:p>
            <a:pPr marL="696913" lvl="1" indent="-342900">
              <a:buClr>
                <a:srgbClr val="FFC000"/>
              </a:buClr>
              <a:buFont typeface="Wingdings" panose="05000000000000000000" pitchFamily="2" charset="2"/>
              <a:buChar char="u"/>
            </a:pPr>
            <a:r>
              <a:rPr lang="ja-JP" altLang="en-US" dirty="0" smtClean="0"/>
              <a:t>レボルバーをつかんでゆっくりと対物レンズを切り替えます。</a:t>
            </a:r>
            <a:endParaRPr lang="en-US" altLang="ja-JP" dirty="0"/>
          </a:p>
          <a:p>
            <a:pPr marL="696913" lvl="1" indent="-342900">
              <a:buClr>
                <a:srgbClr val="FFC000"/>
              </a:buClr>
              <a:buFont typeface="Wingdings" panose="05000000000000000000" pitchFamily="2" charset="2"/>
              <a:buChar char="u"/>
            </a:pPr>
            <a:r>
              <a:rPr kumimoji="1" lang="ja-JP" altLang="en-US" dirty="0" smtClean="0"/>
              <a:t>上記２項目が満たされていれば、対物レンズを切り替えたときに微動ハンドルの微調整だけでフォーカスがあうように設計されています。</a:t>
            </a:r>
            <a:endParaRPr kumimoji="1" lang="en-US" altLang="ja-JP" dirty="0" smtClean="0"/>
          </a:p>
          <a:p>
            <a:pPr marL="696913" lvl="1" indent="-342900">
              <a:buClr>
                <a:srgbClr val="FFC000"/>
              </a:buClr>
              <a:buFont typeface="Wingdings" panose="05000000000000000000" pitchFamily="2" charset="2"/>
              <a:buChar char="u"/>
            </a:pPr>
            <a:r>
              <a:rPr lang="ja-JP" altLang="en-US" dirty="0" smtClean="0"/>
              <a:t>高倍対物に切替えるときは、対物１０</a:t>
            </a:r>
            <a:r>
              <a:rPr lang="en-US" altLang="ja-JP" dirty="0" smtClean="0"/>
              <a:t>×</a:t>
            </a:r>
            <a:r>
              <a:rPr lang="ja-JP" altLang="en-US" dirty="0" smtClean="0"/>
              <a:t>から順に倍率を上げていくとピントを見失うことが避けられます。</a:t>
            </a:r>
            <a:endParaRPr lang="en-US" altLang="ja-JP" dirty="0" smtClean="0"/>
          </a:p>
          <a:p>
            <a:pPr marL="696913" lvl="1" indent="-342900">
              <a:buClr>
                <a:srgbClr val="FFC000"/>
              </a:buClr>
              <a:buFont typeface="Wingdings" panose="05000000000000000000" pitchFamily="2" charset="2"/>
              <a:buChar char="u"/>
            </a:pPr>
            <a:endParaRPr lang="en-US" altLang="ja-JP" dirty="0"/>
          </a:p>
          <a:p>
            <a:pPr lvl="1">
              <a:buClr>
                <a:srgbClr val="FFC000"/>
              </a:buClr>
            </a:pPr>
            <a:r>
              <a:rPr lang="ja-JP" altLang="en-US" sz="2400" dirty="0">
                <a:solidFill>
                  <a:srgbClr val="FF0000"/>
                </a:solidFill>
              </a:rPr>
              <a:t>㊟</a:t>
            </a:r>
            <a:r>
              <a:rPr lang="ja-JP" altLang="en-US" dirty="0" smtClean="0"/>
              <a:t>レボルバーを回すときに</a:t>
            </a:r>
            <a:r>
              <a:rPr lang="ja-JP" altLang="en-US" dirty="0" smtClean="0">
                <a:solidFill>
                  <a:srgbClr val="FF0000"/>
                </a:solidFill>
              </a:rPr>
              <a:t>対物レンズに指をかけるのは厳禁</a:t>
            </a:r>
            <a:r>
              <a:rPr lang="ja-JP" altLang="en-US" dirty="0" smtClean="0"/>
              <a:t>です。レンズの取付が緩んだり、レンズ面を指で汚すことがあります。</a:t>
            </a:r>
            <a:endParaRPr kumimoji="1" lang="en-US" altLang="ja-JP" dirty="0" smtClean="0"/>
          </a:p>
        </p:txBody>
      </p:sp>
      <p:sp>
        <p:nvSpPr>
          <p:cNvPr id="3" name="線吹き出し 1 (枠付き) 2"/>
          <p:cNvSpPr/>
          <p:nvPr/>
        </p:nvSpPr>
        <p:spPr>
          <a:xfrm>
            <a:off x="7175500" y="2178208"/>
            <a:ext cx="2664296" cy="405812"/>
          </a:xfrm>
          <a:prstGeom prst="borderCallout1">
            <a:avLst>
              <a:gd name="adj1" fmla="val 292657"/>
              <a:gd name="adj2" fmla="val 80274"/>
              <a:gd name="adj3" fmla="val 97383"/>
              <a:gd name="adj4" fmla="val 47790"/>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lstStyle/>
          <a:p>
            <a:pPr algn="l">
              <a:spcBef>
                <a:spcPts val="600"/>
              </a:spcBef>
              <a:buClr>
                <a:schemeClr val="accent1"/>
              </a:buClr>
            </a:pPr>
            <a:r>
              <a:rPr kumimoji="1" lang="ja-JP" altLang="en-US" dirty="0" smtClean="0">
                <a:solidFill>
                  <a:schemeClr val="tx1"/>
                </a:solidFill>
              </a:rPr>
              <a:t>必ずレボルバを持って回す</a:t>
            </a:r>
          </a:p>
        </p:txBody>
      </p:sp>
    </p:spTree>
    <p:extLst>
      <p:ext uri="{BB962C8B-B14F-4D97-AF65-F5344CB8AC3E}">
        <p14:creationId xmlns:p14="http://schemas.microsoft.com/office/powerpoint/2010/main" val="4771665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標本を観察する　</a:t>
            </a:r>
            <a:r>
              <a:rPr lang="en-US" altLang="ja-JP" dirty="0" smtClean="0"/>
              <a:t>4/6</a:t>
            </a:r>
            <a:r>
              <a:rPr lang="ja-JP" altLang="en-US" dirty="0"/>
              <a:t>　より良い像を得るための調整</a:t>
            </a:r>
            <a:endParaRPr kumimoji="1"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grpSp>
        <p:nvGrpSpPr>
          <p:cNvPr id="7" name="グループ化 6"/>
          <p:cNvGrpSpPr/>
          <p:nvPr/>
        </p:nvGrpSpPr>
        <p:grpSpPr>
          <a:xfrm>
            <a:off x="7287174" y="1425659"/>
            <a:ext cx="4497458" cy="2939445"/>
            <a:chOff x="7433966" y="921603"/>
            <a:chExt cx="4497458" cy="2939445"/>
          </a:xfrm>
        </p:grpSpPr>
        <p:pic>
          <p:nvPicPr>
            <p:cNvPr id="10" name="図 9"/>
            <p:cNvPicPr>
              <a:picLocks noChangeAspect="1"/>
            </p:cNvPicPr>
            <p:nvPr/>
          </p:nvPicPr>
          <p:blipFill>
            <a:blip r:embed="rId3"/>
            <a:stretch>
              <a:fillRect/>
            </a:stretch>
          </p:blipFill>
          <p:spPr>
            <a:xfrm>
              <a:off x="7726065" y="1137072"/>
              <a:ext cx="3626396" cy="2723976"/>
            </a:xfrm>
            <a:prstGeom prst="rect">
              <a:avLst/>
            </a:prstGeom>
          </p:spPr>
        </p:pic>
        <p:sp>
          <p:nvSpPr>
            <p:cNvPr id="13" name="線吹き出し 1 12"/>
            <p:cNvSpPr/>
            <p:nvPr/>
          </p:nvSpPr>
          <p:spPr bwMode="auto">
            <a:xfrm>
              <a:off x="7433966" y="1305430"/>
              <a:ext cx="584199" cy="359084"/>
            </a:xfrm>
            <a:prstGeom prst="callout1">
              <a:avLst>
                <a:gd name="adj1" fmla="val 37057"/>
                <a:gd name="adj2" fmla="val 62263"/>
                <a:gd name="adj3" fmla="val 16670"/>
                <a:gd name="adj4" fmla="val 178470"/>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fontAlgn="base">
                <a:spcBef>
                  <a:spcPct val="0"/>
                </a:spcBef>
                <a:spcAft>
                  <a:spcPct val="0"/>
                </a:spcAft>
              </a:pPr>
              <a:r>
                <a:rPr lang="ja-JP" altLang="en-US" dirty="0"/>
                <a:t>㋒</a:t>
              </a:r>
              <a:endParaRPr kumimoji="1" lang="ja-JP" altLang="en-US" sz="2400" dirty="0"/>
            </a:p>
          </p:txBody>
        </p:sp>
        <p:sp>
          <p:nvSpPr>
            <p:cNvPr id="14" name="線吹き出し 1 13"/>
            <p:cNvSpPr/>
            <p:nvPr/>
          </p:nvSpPr>
          <p:spPr bwMode="auto">
            <a:xfrm>
              <a:off x="7547470" y="2817504"/>
              <a:ext cx="584199" cy="359084"/>
            </a:xfrm>
            <a:prstGeom prst="callout1">
              <a:avLst>
                <a:gd name="adj1" fmla="val 24109"/>
                <a:gd name="adj2" fmla="val 64916"/>
                <a:gd name="adj3" fmla="val -69651"/>
                <a:gd name="adj4" fmla="val 175816"/>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fontAlgn="base">
                <a:spcBef>
                  <a:spcPct val="0"/>
                </a:spcBef>
                <a:spcAft>
                  <a:spcPct val="0"/>
                </a:spcAft>
              </a:pPr>
              <a:r>
                <a:rPr lang="ja-JP" altLang="en-US" dirty="0"/>
                <a:t>㋑</a:t>
              </a:r>
              <a:endParaRPr kumimoji="1" lang="ja-JP" altLang="en-US" sz="2400" dirty="0"/>
            </a:p>
          </p:txBody>
        </p:sp>
        <p:cxnSp>
          <p:nvCxnSpPr>
            <p:cNvPr id="15" name="直線コネクタ 14"/>
            <p:cNvCxnSpPr/>
            <p:nvPr/>
          </p:nvCxnSpPr>
          <p:spPr bwMode="auto">
            <a:xfrm flipV="1">
              <a:off x="7847422" y="1765765"/>
              <a:ext cx="1488938" cy="639412"/>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線吹き出し 1 15"/>
            <p:cNvSpPr/>
            <p:nvPr/>
          </p:nvSpPr>
          <p:spPr bwMode="auto">
            <a:xfrm>
              <a:off x="11064553" y="2421844"/>
              <a:ext cx="584199" cy="359084"/>
            </a:xfrm>
            <a:prstGeom prst="callout1">
              <a:avLst>
                <a:gd name="adj1" fmla="val 37057"/>
                <a:gd name="adj2" fmla="val -14671"/>
                <a:gd name="adj3" fmla="val -78283"/>
                <a:gd name="adj4" fmla="val -60293"/>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fontAlgn="base">
                <a:spcBef>
                  <a:spcPct val="0"/>
                </a:spcBef>
                <a:spcAft>
                  <a:spcPct val="0"/>
                </a:spcAft>
              </a:pPr>
              <a:r>
                <a:rPr lang="ja-JP" altLang="en-US" dirty="0"/>
                <a:t>㋐</a:t>
              </a:r>
              <a:endParaRPr kumimoji="1" lang="ja-JP" altLang="en-US" sz="2400" dirty="0"/>
            </a:p>
          </p:txBody>
        </p:sp>
        <p:sp>
          <p:nvSpPr>
            <p:cNvPr id="17" name="線吹き出し 1 16"/>
            <p:cNvSpPr/>
            <p:nvPr/>
          </p:nvSpPr>
          <p:spPr bwMode="auto">
            <a:xfrm>
              <a:off x="7437708" y="2276872"/>
              <a:ext cx="386485" cy="359084"/>
            </a:xfrm>
            <a:prstGeom prst="callout1">
              <a:avLst>
                <a:gd name="adj1" fmla="val 6845"/>
                <a:gd name="adj2" fmla="val 76946"/>
                <a:gd name="adj3" fmla="val -151656"/>
                <a:gd name="adj4" fmla="val 231958"/>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fontAlgn="base">
                <a:spcBef>
                  <a:spcPct val="0"/>
                </a:spcBef>
                <a:spcAft>
                  <a:spcPct val="0"/>
                </a:spcAft>
              </a:pPr>
              <a:r>
                <a:rPr lang="ja-JP" altLang="en-US" dirty="0"/>
                <a:t>㋓</a:t>
              </a:r>
              <a:endParaRPr kumimoji="1" lang="ja-JP" altLang="en-US" sz="2400" dirty="0"/>
            </a:p>
          </p:txBody>
        </p:sp>
        <p:sp>
          <p:nvSpPr>
            <p:cNvPr id="24" name="テキスト ボックス 23"/>
            <p:cNvSpPr txBox="1"/>
            <p:nvPr/>
          </p:nvSpPr>
          <p:spPr>
            <a:xfrm>
              <a:off x="9470879" y="921603"/>
              <a:ext cx="885179" cy="523220"/>
            </a:xfrm>
            <a:prstGeom prst="rect">
              <a:avLst/>
            </a:prstGeom>
            <a:solidFill>
              <a:schemeClr val="bg1"/>
            </a:solidFill>
            <a:ln>
              <a:solidFill>
                <a:schemeClr val="tx1"/>
              </a:solidFill>
            </a:ln>
          </p:spPr>
          <p:txBody>
            <a:bodyPr wrap="none" rtlCol="0">
              <a:spAutoFit/>
            </a:bodyPr>
            <a:lstStyle/>
            <a:p>
              <a:pPr algn="ctr"/>
              <a:r>
                <a:rPr kumimoji="1" lang="ja-JP" altLang="en-US" sz="1400" b="1" dirty="0"/>
                <a:t>コンデンサ</a:t>
              </a:r>
              <a:endParaRPr kumimoji="1" lang="en-US" altLang="ja-JP" sz="1400" b="1" dirty="0"/>
            </a:p>
            <a:p>
              <a:pPr algn="ctr"/>
              <a:r>
                <a:rPr lang="ja-JP" altLang="en-US" sz="1400" b="1" dirty="0"/>
                <a:t>上昇</a:t>
              </a:r>
              <a:endParaRPr kumimoji="1" lang="ja-JP" altLang="en-US" sz="1400" b="1" dirty="0"/>
            </a:p>
          </p:txBody>
        </p:sp>
        <p:sp>
          <p:nvSpPr>
            <p:cNvPr id="25" name="テキスト ボックス 24"/>
            <p:cNvSpPr txBox="1"/>
            <p:nvPr/>
          </p:nvSpPr>
          <p:spPr>
            <a:xfrm>
              <a:off x="11046245" y="980728"/>
              <a:ext cx="885179" cy="523220"/>
            </a:xfrm>
            <a:prstGeom prst="rect">
              <a:avLst/>
            </a:prstGeom>
            <a:solidFill>
              <a:schemeClr val="bg1"/>
            </a:solidFill>
            <a:ln>
              <a:solidFill>
                <a:schemeClr val="tx1"/>
              </a:solidFill>
            </a:ln>
          </p:spPr>
          <p:txBody>
            <a:bodyPr wrap="none" rtlCol="0">
              <a:spAutoFit/>
            </a:bodyPr>
            <a:lstStyle/>
            <a:p>
              <a:pPr algn="ctr"/>
              <a:r>
                <a:rPr kumimoji="1" lang="ja-JP" altLang="en-US" sz="1400" b="1" dirty="0"/>
                <a:t>コンデンサ</a:t>
              </a:r>
              <a:endParaRPr kumimoji="1" lang="en-US" altLang="ja-JP" sz="1400" b="1" dirty="0"/>
            </a:p>
            <a:p>
              <a:pPr algn="ctr"/>
              <a:r>
                <a:rPr lang="ja-JP" altLang="en-US" sz="1400" b="1" dirty="0"/>
                <a:t>下降</a:t>
              </a:r>
              <a:endParaRPr kumimoji="1" lang="ja-JP" altLang="en-US" sz="1400" b="1" dirty="0"/>
            </a:p>
          </p:txBody>
        </p:sp>
        <p:sp>
          <p:nvSpPr>
            <p:cNvPr id="26" name="環状矢印 25"/>
            <p:cNvSpPr/>
            <p:nvPr/>
          </p:nvSpPr>
          <p:spPr bwMode="auto">
            <a:xfrm rot="16200000">
              <a:off x="9976072" y="1458745"/>
              <a:ext cx="867370" cy="919448"/>
            </a:xfrm>
            <a:prstGeom prst="circularArrow">
              <a:avLst>
                <a:gd name="adj1" fmla="val 14012"/>
                <a:gd name="adj2" fmla="val 1670898"/>
                <a:gd name="adj3" fmla="val 19837047"/>
                <a:gd name="adj4" fmla="val 10852713"/>
                <a:gd name="adj5" fmla="val 19831"/>
              </a:avLst>
            </a:prstGeom>
            <a:solidFill>
              <a:schemeClr val="accent5"/>
            </a:solidFill>
            <a:ln>
              <a:noFill/>
            </a:ln>
            <a:effectLs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sp>
          <p:nvSpPr>
            <p:cNvPr id="27" name="環状矢印 26"/>
            <p:cNvSpPr/>
            <p:nvPr/>
          </p:nvSpPr>
          <p:spPr bwMode="auto">
            <a:xfrm rot="15573901" flipV="1">
              <a:off x="10438761" y="1542842"/>
              <a:ext cx="867370" cy="901733"/>
            </a:xfrm>
            <a:prstGeom prst="circularArrow">
              <a:avLst>
                <a:gd name="adj1" fmla="val 14012"/>
                <a:gd name="adj2" fmla="val 1670898"/>
                <a:gd name="adj3" fmla="val 19837047"/>
                <a:gd name="adj4" fmla="val 10852713"/>
                <a:gd name="adj5" fmla="val 19831"/>
              </a:avLst>
            </a:prstGeom>
            <a:solidFill>
              <a:schemeClr val="accent4"/>
            </a:solidFill>
            <a:ln>
              <a:noFill/>
            </a:ln>
            <a:effectLs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grpSp>
      <p:sp>
        <p:nvSpPr>
          <p:cNvPr id="3" name="コンテンツ プレースホルダー 2"/>
          <p:cNvSpPr>
            <a:spLocks noGrp="1"/>
          </p:cNvSpPr>
          <p:nvPr>
            <p:ph idx="1"/>
          </p:nvPr>
        </p:nvSpPr>
        <p:spPr>
          <a:xfrm>
            <a:off x="432597" y="1219200"/>
            <a:ext cx="6239666" cy="4978400"/>
          </a:xfrm>
        </p:spPr>
        <p:txBody>
          <a:bodyPr/>
          <a:lstStyle/>
          <a:p>
            <a:pPr marL="342900" indent="-342900">
              <a:buClr>
                <a:srgbClr val="FFC000"/>
              </a:buClr>
              <a:buFont typeface="Wingdings" panose="05000000000000000000" pitchFamily="2" charset="2"/>
              <a:buChar char="p"/>
            </a:pPr>
            <a:r>
              <a:rPr lang="ja-JP" altLang="en-US" dirty="0"/>
              <a:t>光軸調整（最適な照明条件の調整をします。）</a:t>
            </a:r>
            <a:endParaRPr lang="en-US" altLang="ja-JP" dirty="0"/>
          </a:p>
          <a:p>
            <a:pPr marL="696913" lvl="1" indent="-342900">
              <a:buClr>
                <a:srgbClr val="FFC000"/>
              </a:buClr>
              <a:buFont typeface="Wingdings" panose="05000000000000000000" pitchFamily="2" charset="2"/>
              <a:buChar char="u"/>
            </a:pPr>
            <a:r>
              <a:rPr lang="ja-JP" altLang="en-US" dirty="0"/>
              <a:t>コンデンサ上下動ハンドル㋐を回して一番上まで上げます。</a:t>
            </a:r>
            <a:endParaRPr lang="en-US" altLang="ja-JP" dirty="0"/>
          </a:p>
          <a:p>
            <a:pPr marL="696913" lvl="1" indent="-342900">
              <a:buClr>
                <a:srgbClr val="FFC000"/>
              </a:buClr>
              <a:buFont typeface="Wingdings" panose="05000000000000000000" pitchFamily="2" charset="2"/>
              <a:buChar char="u"/>
            </a:pPr>
            <a:r>
              <a:rPr lang="ja-JP" altLang="en-US" dirty="0"/>
              <a:t>視野絞り環㋑を開く（時計回り方向）、開口絞りレバー㋒を一番左にします。</a:t>
            </a:r>
            <a:endParaRPr lang="en-US" altLang="ja-JP" dirty="0"/>
          </a:p>
          <a:p>
            <a:pPr marL="696913" lvl="1" indent="-342900">
              <a:buClr>
                <a:srgbClr val="FFC000"/>
              </a:buClr>
              <a:buFont typeface="Wingdings" panose="05000000000000000000" pitchFamily="2" charset="2"/>
              <a:buChar char="u"/>
            </a:pPr>
            <a:r>
              <a:rPr lang="ja-JP" altLang="en-US" dirty="0"/>
              <a:t>対物レンズ１０</a:t>
            </a:r>
            <a:r>
              <a:rPr lang="en-US" altLang="ja-JP" dirty="0"/>
              <a:t>×</a:t>
            </a:r>
            <a:r>
              <a:rPr lang="ja-JP" altLang="en-US" dirty="0"/>
              <a:t>で標本にピントを合わせます。</a:t>
            </a:r>
            <a:endParaRPr lang="en-US" altLang="ja-JP" dirty="0"/>
          </a:p>
          <a:p>
            <a:pPr marL="696913" lvl="1" indent="-342900">
              <a:buClr>
                <a:srgbClr val="FFC000"/>
              </a:buClr>
              <a:buFont typeface="Wingdings" panose="05000000000000000000" pitchFamily="2" charset="2"/>
              <a:buChar char="u"/>
            </a:pPr>
            <a:r>
              <a:rPr lang="ja-JP" altLang="en-US" dirty="0"/>
              <a:t>視野絞り㋑を絞ります。（反時計回り方向。</a:t>
            </a:r>
            <a:r>
              <a:rPr lang="en-US" altLang="ja-JP" dirty="0"/>
              <a:t>(1)</a:t>
            </a:r>
            <a:r>
              <a:rPr lang="ja-JP" altLang="en-US" dirty="0" err="1"/>
              <a:t>のように</a:t>
            </a:r>
            <a:r>
              <a:rPr lang="ja-JP" altLang="en-US" dirty="0"/>
              <a:t>照明される範囲が狭まります）</a:t>
            </a:r>
            <a:endParaRPr lang="en-US" altLang="ja-JP" dirty="0"/>
          </a:p>
          <a:p>
            <a:pPr marL="696913" lvl="1" indent="-342900">
              <a:buClr>
                <a:srgbClr val="FFC000"/>
              </a:buClr>
              <a:buFont typeface="Wingdings" panose="05000000000000000000" pitchFamily="2" charset="2"/>
              <a:buChar char="u"/>
            </a:pPr>
            <a:r>
              <a:rPr lang="ja-JP" altLang="en-US" dirty="0"/>
              <a:t>㋐をゆっくりとまわしてコンデンサを下げ、写真</a:t>
            </a:r>
            <a:r>
              <a:rPr lang="en-US" altLang="ja-JP" dirty="0"/>
              <a:t>(2)</a:t>
            </a:r>
            <a:r>
              <a:rPr lang="ja-JP" altLang="en-US" dirty="0"/>
              <a:t>の位置で止めます。</a:t>
            </a:r>
            <a:endParaRPr lang="en-US" altLang="ja-JP" dirty="0"/>
          </a:p>
          <a:p>
            <a:pPr marL="696913" lvl="1" indent="-342900">
              <a:buClr>
                <a:srgbClr val="FFC000"/>
              </a:buClr>
              <a:buFont typeface="Wingdings" panose="05000000000000000000" pitchFamily="2" charset="2"/>
              <a:buChar char="u"/>
            </a:pPr>
            <a:r>
              <a:rPr lang="ja-JP" altLang="en-US" dirty="0"/>
              <a:t>㋓を左右の手指で回して</a:t>
            </a:r>
            <a:r>
              <a:rPr lang="ja-JP" altLang="en-US" dirty="0">
                <a:solidFill>
                  <a:srgbClr val="FF0000"/>
                </a:solidFill>
              </a:rPr>
              <a:t>多角形の中心を視野の中央</a:t>
            </a:r>
            <a:r>
              <a:rPr lang="ja-JP" altLang="en-US" dirty="0"/>
              <a:t>に調整します。</a:t>
            </a:r>
            <a:r>
              <a:rPr lang="en-US" altLang="ja-JP" dirty="0"/>
              <a:t>(3)</a:t>
            </a:r>
          </a:p>
          <a:p>
            <a:pPr marL="696913" lvl="1" indent="-342900">
              <a:buClr>
                <a:srgbClr val="FFC000"/>
              </a:buClr>
              <a:buFont typeface="Wingdings" panose="05000000000000000000" pitchFamily="2" charset="2"/>
              <a:buChar char="u"/>
            </a:pPr>
            <a:r>
              <a:rPr lang="ja-JP" altLang="en-US" dirty="0"/>
              <a:t>視野絞り環㋑を視野に見えない程度まで開き、視野全体に照明が当たるようにします。</a:t>
            </a:r>
            <a:r>
              <a:rPr lang="en-US" altLang="ja-JP" dirty="0"/>
              <a:t>(4)</a:t>
            </a:r>
            <a:endParaRPr lang="ja-JP" altLang="en-US" dirty="0"/>
          </a:p>
          <a:p>
            <a:endParaRPr kumimoji="1" lang="ja-JP" altLang="en-US" sz="2000" dirty="0"/>
          </a:p>
        </p:txBody>
      </p:sp>
      <p:pic>
        <p:nvPicPr>
          <p:cNvPr id="12" name="図 11"/>
          <p:cNvPicPr>
            <a:picLocks noChangeAspect="1"/>
          </p:cNvPicPr>
          <p:nvPr/>
        </p:nvPicPr>
        <p:blipFill>
          <a:blip r:embed="rId4"/>
          <a:stretch>
            <a:fillRect/>
          </a:stretch>
        </p:blipFill>
        <p:spPr>
          <a:xfrm>
            <a:off x="7287174" y="4705947"/>
            <a:ext cx="4608000" cy="1309888"/>
          </a:xfrm>
          <a:prstGeom prst="rect">
            <a:avLst/>
          </a:prstGeom>
        </p:spPr>
      </p:pic>
    </p:spTree>
    <p:extLst>
      <p:ext uri="{BB962C8B-B14F-4D97-AF65-F5344CB8AC3E}">
        <p14:creationId xmlns:p14="http://schemas.microsoft.com/office/powerpoint/2010/main" val="24298287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標本を観察する　</a:t>
            </a:r>
            <a:r>
              <a:rPr kumimoji="1" lang="en-US" altLang="ja-JP" dirty="0" smtClean="0"/>
              <a:t>5/6</a:t>
            </a:r>
            <a:r>
              <a:rPr kumimoji="1" lang="ja-JP" altLang="en-US" dirty="0" smtClean="0"/>
              <a:t>　より良い像を得るための調整</a:t>
            </a:r>
            <a:endParaRPr kumimoji="1" lang="ja-JP" altLang="en-US" dirty="0"/>
          </a:p>
        </p:txBody>
      </p:sp>
      <p:sp>
        <p:nvSpPr>
          <p:cNvPr id="3" name="コンテンツ プレースホルダー 2"/>
          <p:cNvSpPr>
            <a:spLocks noGrp="1"/>
          </p:cNvSpPr>
          <p:nvPr>
            <p:ph idx="1"/>
          </p:nvPr>
        </p:nvSpPr>
        <p:spPr>
          <a:xfrm>
            <a:off x="432596" y="1219200"/>
            <a:ext cx="6239667" cy="4981575"/>
          </a:xfrm>
        </p:spPr>
        <p:txBody>
          <a:bodyPr/>
          <a:lstStyle/>
          <a:p>
            <a:pPr marL="342900" indent="-342900">
              <a:buClr>
                <a:srgbClr val="FFC000"/>
              </a:buClr>
              <a:buFont typeface="Wingdings" panose="05000000000000000000" pitchFamily="2" charset="2"/>
              <a:buChar char="p"/>
            </a:pPr>
            <a:r>
              <a:rPr kumimoji="1" lang="ja-JP" altLang="en-US" dirty="0" smtClean="0"/>
              <a:t>視度調整（左右の目の視度の調整）</a:t>
            </a:r>
            <a:endParaRPr kumimoji="1" lang="en-US" altLang="ja-JP" dirty="0" smtClean="0"/>
          </a:p>
          <a:p>
            <a:pPr marL="696913" lvl="1" indent="-342900">
              <a:buClr>
                <a:srgbClr val="FFC000"/>
              </a:buClr>
              <a:buFont typeface="Wingdings" panose="05000000000000000000" pitchFamily="2" charset="2"/>
              <a:buChar char="u"/>
            </a:pPr>
            <a:r>
              <a:rPr lang="ja-JP" altLang="en-US" dirty="0" smtClean="0"/>
              <a:t>対物１０</a:t>
            </a:r>
            <a:r>
              <a:rPr lang="en-US" altLang="ja-JP" dirty="0" smtClean="0"/>
              <a:t>×</a:t>
            </a:r>
            <a:r>
              <a:rPr lang="ja-JP" altLang="en-US" dirty="0" smtClean="0"/>
              <a:t>とし、右眼で右側の接眼レンズを覗いて、標本にピントを合わせます。</a:t>
            </a:r>
            <a:endParaRPr lang="en-US" altLang="ja-JP" dirty="0" smtClean="0"/>
          </a:p>
          <a:p>
            <a:pPr marL="696913" lvl="1" indent="-342900">
              <a:buClr>
                <a:srgbClr val="FFC000"/>
              </a:buClr>
              <a:buFont typeface="Wingdings" panose="05000000000000000000" pitchFamily="2" charset="2"/>
              <a:buChar char="u"/>
            </a:pPr>
            <a:r>
              <a:rPr lang="ja-JP" altLang="en-US" dirty="0" smtClean="0"/>
              <a:t>対物４０</a:t>
            </a:r>
            <a:r>
              <a:rPr lang="en-US" altLang="ja-JP" dirty="0" smtClean="0"/>
              <a:t>×</a:t>
            </a:r>
            <a:r>
              <a:rPr lang="ja-JP" altLang="en-US" dirty="0" smtClean="0"/>
              <a:t>に切替えて、右側視野でピントを合わせます。</a:t>
            </a:r>
            <a:endParaRPr lang="en-US" altLang="ja-JP" dirty="0" smtClean="0"/>
          </a:p>
          <a:p>
            <a:pPr marL="696913" lvl="1" indent="-342900">
              <a:buClr>
                <a:srgbClr val="FFC000"/>
              </a:buClr>
              <a:buFont typeface="Wingdings" panose="05000000000000000000" pitchFamily="2" charset="2"/>
              <a:buChar char="u"/>
            </a:pPr>
            <a:r>
              <a:rPr lang="ja-JP" altLang="en-US" dirty="0"/>
              <a:t>対物</a:t>
            </a:r>
            <a:r>
              <a:rPr lang="ja-JP" altLang="en-US" dirty="0" smtClean="0"/>
              <a:t>レンズを再度、１０</a:t>
            </a:r>
            <a:r>
              <a:rPr lang="en-US" altLang="ja-JP" dirty="0" smtClean="0"/>
              <a:t>×</a:t>
            </a:r>
            <a:r>
              <a:rPr lang="ja-JP" altLang="en-US" dirty="0" smtClean="0"/>
              <a:t>にします。</a:t>
            </a:r>
            <a:endParaRPr lang="en-US" altLang="ja-JP" dirty="0" smtClean="0"/>
          </a:p>
          <a:p>
            <a:pPr marL="696913" lvl="1" indent="-342900">
              <a:buClr>
                <a:srgbClr val="FFC000"/>
              </a:buClr>
              <a:buFont typeface="Wingdings" panose="05000000000000000000" pitchFamily="2" charset="2"/>
              <a:buChar char="u"/>
            </a:pPr>
            <a:r>
              <a:rPr lang="ja-JP" altLang="en-US" dirty="0" smtClean="0"/>
              <a:t>粗微動ハンドルは触らず、左眼で左側の接眼レンズを覗き、視度調整環㋐を回して標本にピントを合わせます。</a:t>
            </a:r>
            <a:endParaRPr lang="en-US" altLang="ja-JP" dirty="0" smtClean="0"/>
          </a:p>
          <a:p>
            <a:pPr marL="696913" lvl="1" indent="-342900">
              <a:buClr>
                <a:srgbClr val="FFC000"/>
              </a:buClr>
              <a:buFont typeface="Wingdings" panose="05000000000000000000" pitchFamily="2" charset="2"/>
              <a:buChar char="u"/>
            </a:pPr>
            <a:r>
              <a:rPr lang="ja-JP" altLang="en-US" dirty="0" smtClean="0"/>
              <a:t>４０</a:t>
            </a:r>
            <a:r>
              <a:rPr lang="en-US" altLang="ja-JP" dirty="0" smtClean="0"/>
              <a:t>×</a:t>
            </a:r>
            <a:r>
              <a:rPr lang="ja-JP" altLang="en-US" dirty="0" smtClean="0"/>
              <a:t>対物に切替えて、ピントが合っていることを確認します。</a:t>
            </a:r>
            <a:endParaRPr lang="en-US" altLang="ja-JP" dirty="0"/>
          </a:p>
          <a:p>
            <a:pPr marL="342900" indent="-342900">
              <a:buClr>
                <a:srgbClr val="FFC000"/>
              </a:buClr>
              <a:buFont typeface="Wingdings" panose="05000000000000000000" pitchFamily="2" charset="2"/>
              <a:buChar char="p"/>
            </a:pPr>
            <a:r>
              <a:rPr lang="ja-JP" altLang="en-US" dirty="0" smtClean="0"/>
              <a:t>眼幅調整（目の幅の調整）</a:t>
            </a:r>
            <a:endParaRPr lang="en-US" altLang="ja-JP" dirty="0" smtClean="0"/>
          </a:p>
          <a:p>
            <a:pPr marL="696913" lvl="1" indent="-342900">
              <a:buClr>
                <a:srgbClr val="FFC000"/>
              </a:buClr>
              <a:buFont typeface="Wingdings" panose="05000000000000000000" pitchFamily="2" charset="2"/>
              <a:buChar char="u"/>
            </a:pPr>
            <a:r>
              <a:rPr lang="ja-JP" altLang="en-US" dirty="0"/>
              <a:t>接眼レンズの間隔を両目の間隔に合わせる調整です。</a:t>
            </a:r>
            <a:endParaRPr lang="en-US" altLang="ja-JP" dirty="0"/>
          </a:p>
          <a:p>
            <a:pPr marL="696913" lvl="1" indent="-342900">
              <a:buClr>
                <a:srgbClr val="FFC000"/>
              </a:buClr>
              <a:buFont typeface="Wingdings" panose="05000000000000000000" pitchFamily="2" charset="2"/>
              <a:buChar char="u"/>
            </a:pPr>
            <a:r>
              <a:rPr lang="ja-JP" altLang="en-US" dirty="0"/>
              <a:t>右目の像、左目の像が両目で見て同じに見えるようになるよう、間隔を調整します。</a:t>
            </a:r>
            <a:endParaRPr lang="en-US" altLang="ja-JP" dirty="0"/>
          </a:p>
          <a:p>
            <a:pPr marL="696913" lvl="1" indent="-342900">
              <a:buClr>
                <a:srgbClr val="FFC000"/>
              </a:buClr>
              <a:buFont typeface="Wingdings" panose="05000000000000000000" pitchFamily="2" charset="2"/>
              <a:buChar char="u"/>
            </a:pPr>
            <a:r>
              <a:rPr lang="ja-JP" altLang="en-US" dirty="0"/>
              <a:t>遠くを見るように意識しながら調整すると合わせやすいです</a:t>
            </a:r>
            <a:r>
              <a:rPr lang="ja-JP" altLang="en-US" dirty="0" smtClean="0"/>
              <a:t>。</a:t>
            </a:r>
            <a:endParaRPr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pic>
        <p:nvPicPr>
          <p:cNvPr id="9" name="図 8"/>
          <p:cNvPicPr>
            <a:picLocks noChangeAspect="1"/>
          </p:cNvPicPr>
          <p:nvPr/>
        </p:nvPicPr>
        <p:blipFill>
          <a:blip r:embed="rId3"/>
          <a:stretch>
            <a:fillRect/>
          </a:stretch>
        </p:blipFill>
        <p:spPr>
          <a:xfrm>
            <a:off x="7384851" y="3822154"/>
            <a:ext cx="3895725" cy="2343150"/>
          </a:xfrm>
          <a:prstGeom prst="rect">
            <a:avLst/>
          </a:prstGeom>
        </p:spPr>
      </p:pic>
      <p:pic>
        <p:nvPicPr>
          <p:cNvPr id="10" name="図 9"/>
          <p:cNvPicPr>
            <a:picLocks noChangeAspect="1"/>
          </p:cNvPicPr>
          <p:nvPr/>
        </p:nvPicPr>
        <p:blipFill>
          <a:blip r:embed="rId4"/>
          <a:stretch>
            <a:fillRect/>
          </a:stretch>
        </p:blipFill>
        <p:spPr>
          <a:xfrm>
            <a:off x="7322368" y="1429891"/>
            <a:ext cx="3886200" cy="2143125"/>
          </a:xfrm>
          <a:prstGeom prst="rect">
            <a:avLst/>
          </a:prstGeom>
        </p:spPr>
      </p:pic>
      <p:sp>
        <p:nvSpPr>
          <p:cNvPr id="14" name="テキスト ボックス 13"/>
          <p:cNvSpPr txBox="1"/>
          <p:nvPr/>
        </p:nvSpPr>
        <p:spPr>
          <a:xfrm>
            <a:off x="9057719" y="1245225"/>
            <a:ext cx="415498" cy="369332"/>
          </a:xfrm>
          <a:prstGeom prst="rect">
            <a:avLst/>
          </a:prstGeom>
          <a:noFill/>
        </p:spPr>
        <p:txBody>
          <a:bodyPr wrap="none" rtlCol="0">
            <a:spAutoFit/>
          </a:bodyPr>
          <a:lstStyle/>
          <a:p>
            <a:r>
              <a:rPr kumimoji="1" lang="ja-JP" altLang="en-US" dirty="0">
                <a:ea typeface="Meiryo UI" panose="020B0604030504040204" pitchFamily="50" charset="-128"/>
                <a:cs typeface="Meiryo UI" panose="020B0604030504040204" pitchFamily="50" charset="-128"/>
              </a:rPr>
              <a:t>㋐</a:t>
            </a:r>
          </a:p>
        </p:txBody>
      </p:sp>
    </p:spTree>
    <p:extLst>
      <p:ext uri="{BB962C8B-B14F-4D97-AF65-F5344CB8AC3E}">
        <p14:creationId xmlns:p14="http://schemas.microsoft.com/office/powerpoint/2010/main" val="20992396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標本を観察する　</a:t>
            </a:r>
            <a:r>
              <a:rPr lang="en-US" altLang="ja-JP" dirty="0"/>
              <a:t>6</a:t>
            </a:r>
            <a:r>
              <a:rPr kumimoji="1" lang="en-US" altLang="ja-JP" dirty="0" smtClean="0"/>
              <a:t>/6</a:t>
            </a:r>
            <a:r>
              <a:rPr kumimoji="1" lang="ja-JP" altLang="en-US" dirty="0" smtClean="0"/>
              <a:t>　より良い像を得るための調整</a:t>
            </a:r>
            <a:endParaRPr kumimoji="1"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sp>
        <p:nvSpPr>
          <p:cNvPr id="8" name="コンテンツ プレースホルダー 7"/>
          <p:cNvSpPr>
            <a:spLocks noGrp="1"/>
          </p:cNvSpPr>
          <p:nvPr>
            <p:ph idx="1"/>
          </p:nvPr>
        </p:nvSpPr>
        <p:spPr>
          <a:xfrm>
            <a:off x="432595" y="1219200"/>
            <a:ext cx="6191920" cy="4971281"/>
          </a:xfrm>
        </p:spPr>
        <p:txBody>
          <a:bodyPr/>
          <a:lstStyle/>
          <a:p>
            <a:pPr marL="342900" indent="-342900">
              <a:buClr>
                <a:srgbClr val="FFC000"/>
              </a:buClr>
              <a:buFont typeface="Wingdings" panose="05000000000000000000" pitchFamily="2" charset="2"/>
              <a:buChar char="p"/>
            </a:pPr>
            <a:r>
              <a:rPr kumimoji="1" lang="ja-JP" altLang="en-US" dirty="0" smtClean="0"/>
              <a:t>コントラストの調整をします。</a:t>
            </a:r>
            <a:endParaRPr kumimoji="1" lang="en-US" altLang="ja-JP" dirty="0" smtClean="0"/>
          </a:p>
          <a:p>
            <a:pPr marL="696913" lvl="1" indent="-342900">
              <a:buClr>
                <a:srgbClr val="FFC000"/>
              </a:buClr>
              <a:buFont typeface="Wingdings" panose="05000000000000000000" pitchFamily="2" charset="2"/>
              <a:buChar char="u"/>
            </a:pPr>
            <a:r>
              <a:rPr kumimoji="1" lang="ja-JP" altLang="en-US" dirty="0" smtClean="0"/>
              <a:t>コンデンサーについているレバー㋐を</a:t>
            </a:r>
            <a:r>
              <a:rPr lang="ja-JP" altLang="en-US" dirty="0" smtClean="0"/>
              <a:t>動かすと解像度（分解能）とコントラストのバランスの良い像が得られます。</a:t>
            </a:r>
            <a:endParaRPr lang="en-US" altLang="ja-JP" dirty="0" smtClean="0"/>
          </a:p>
          <a:p>
            <a:pPr marL="696913" lvl="1" indent="-342900">
              <a:buClr>
                <a:srgbClr val="FFC000"/>
              </a:buClr>
              <a:buFont typeface="Wingdings" panose="05000000000000000000" pitchFamily="2" charset="2"/>
              <a:buChar char="u"/>
            </a:pPr>
            <a:r>
              <a:rPr lang="ja-JP" altLang="en-US" dirty="0" smtClean="0"/>
              <a:t>コンデンサーレバーが右側よりになっている（目盛が小さい）とコントラストが強めに、左側よりになっている（目盛が大きい）と弱めになります。</a:t>
            </a:r>
            <a:endParaRPr lang="en-US" altLang="ja-JP" dirty="0" smtClean="0"/>
          </a:p>
          <a:p>
            <a:pPr marL="696913" lvl="1" indent="-342900">
              <a:buClr>
                <a:srgbClr val="FFC000"/>
              </a:buClr>
              <a:buFont typeface="Wingdings" panose="05000000000000000000" pitchFamily="2" charset="2"/>
              <a:buChar char="u"/>
            </a:pPr>
            <a:r>
              <a:rPr lang="ja-JP" altLang="en-US" dirty="0" smtClean="0"/>
              <a:t>この操作はコンデンサー内の開口絞りの開閉をしています。</a:t>
            </a:r>
            <a:endParaRPr lang="en-US" altLang="ja-JP" dirty="0" smtClean="0"/>
          </a:p>
          <a:p>
            <a:pPr lvl="1">
              <a:buClr>
                <a:srgbClr val="FFC000"/>
              </a:buClr>
            </a:pPr>
            <a:endParaRPr kumimoji="1" lang="en-US" altLang="ja-JP" dirty="0" smtClean="0"/>
          </a:p>
        </p:txBody>
      </p:sp>
      <p:sp>
        <p:nvSpPr>
          <p:cNvPr id="15" name="正方形/長方形 14"/>
          <p:cNvSpPr/>
          <p:nvPr/>
        </p:nvSpPr>
        <p:spPr bwMode="auto">
          <a:xfrm>
            <a:off x="9210015" y="1878561"/>
            <a:ext cx="454547" cy="383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sp>
        <p:nvSpPr>
          <p:cNvPr id="16" name="フリーフォーム 15"/>
          <p:cNvSpPr/>
          <p:nvPr/>
        </p:nvSpPr>
        <p:spPr bwMode="auto">
          <a:xfrm>
            <a:off x="9292637" y="1968513"/>
            <a:ext cx="565484" cy="457200"/>
          </a:xfrm>
          <a:custGeom>
            <a:avLst/>
            <a:gdLst>
              <a:gd name="connsiteX0" fmla="*/ 48126 w 565484"/>
              <a:gd name="connsiteY0" fmla="*/ 24063 h 457200"/>
              <a:gd name="connsiteX1" fmla="*/ 12031 w 565484"/>
              <a:gd name="connsiteY1" fmla="*/ 276726 h 457200"/>
              <a:gd name="connsiteX2" fmla="*/ 0 w 565484"/>
              <a:gd name="connsiteY2" fmla="*/ 385010 h 457200"/>
              <a:gd name="connsiteX3" fmla="*/ 24063 w 565484"/>
              <a:gd name="connsiteY3" fmla="*/ 433137 h 457200"/>
              <a:gd name="connsiteX4" fmla="*/ 372979 w 565484"/>
              <a:gd name="connsiteY4" fmla="*/ 457200 h 457200"/>
              <a:gd name="connsiteX5" fmla="*/ 565484 w 565484"/>
              <a:gd name="connsiteY5" fmla="*/ 433137 h 457200"/>
              <a:gd name="connsiteX6" fmla="*/ 565484 w 565484"/>
              <a:gd name="connsiteY6" fmla="*/ 264695 h 457200"/>
              <a:gd name="connsiteX7" fmla="*/ 529389 w 565484"/>
              <a:gd name="connsiteY7" fmla="*/ 96253 h 457200"/>
              <a:gd name="connsiteX8" fmla="*/ 469231 w 565484"/>
              <a:gd name="connsiteY8" fmla="*/ 48126 h 457200"/>
              <a:gd name="connsiteX9" fmla="*/ 144379 w 565484"/>
              <a:gd name="connsiteY9" fmla="*/ 0 h 457200"/>
              <a:gd name="connsiteX10" fmla="*/ 144379 w 565484"/>
              <a:gd name="connsiteY10" fmla="*/ 0 h 457200"/>
              <a:gd name="connsiteX11" fmla="*/ 144379 w 565484"/>
              <a:gd name="connsiteY11" fmla="*/ 0 h 457200"/>
              <a:gd name="connsiteX12" fmla="*/ 48126 w 565484"/>
              <a:gd name="connsiteY12" fmla="*/ 24063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5484" h="457200">
                <a:moveTo>
                  <a:pt x="48126" y="24063"/>
                </a:moveTo>
                <a:lnTo>
                  <a:pt x="12031" y="276726"/>
                </a:lnTo>
                <a:lnTo>
                  <a:pt x="0" y="385010"/>
                </a:lnTo>
                <a:lnTo>
                  <a:pt x="24063" y="433137"/>
                </a:lnTo>
                <a:lnTo>
                  <a:pt x="372979" y="457200"/>
                </a:lnTo>
                <a:lnTo>
                  <a:pt x="565484" y="433137"/>
                </a:lnTo>
                <a:lnTo>
                  <a:pt x="565484" y="264695"/>
                </a:lnTo>
                <a:lnTo>
                  <a:pt x="529389" y="96253"/>
                </a:lnTo>
                <a:lnTo>
                  <a:pt x="469231" y="48126"/>
                </a:lnTo>
                <a:lnTo>
                  <a:pt x="144379" y="0"/>
                </a:lnTo>
                <a:lnTo>
                  <a:pt x="144379" y="0"/>
                </a:lnTo>
                <a:lnTo>
                  <a:pt x="144379" y="0"/>
                </a:lnTo>
                <a:lnTo>
                  <a:pt x="48126" y="24063"/>
                </a:lnTo>
                <a:close/>
              </a:path>
            </a:pathLst>
          </a:custGeom>
          <a:solidFill>
            <a:schemeClr val="bg1"/>
          </a:solidFill>
          <a:ln>
            <a:noFill/>
          </a:ln>
          <a:effectLs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grpSp>
        <p:nvGrpSpPr>
          <p:cNvPr id="3" name="グループ化 2"/>
          <p:cNvGrpSpPr/>
          <p:nvPr/>
        </p:nvGrpSpPr>
        <p:grpSpPr>
          <a:xfrm>
            <a:off x="7248128" y="1253481"/>
            <a:ext cx="4576849" cy="1455439"/>
            <a:chOff x="6703728" y="1052736"/>
            <a:chExt cx="5336850" cy="1564645"/>
          </a:xfrm>
        </p:grpSpPr>
        <p:pic>
          <p:nvPicPr>
            <p:cNvPr id="12" name="図 11"/>
            <p:cNvPicPr>
              <a:picLocks noChangeAspect="1"/>
            </p:cNvPicPr>
            <p:nvPr/>
          </p:nvPicPr>
          <p:blipFill>
            <a:blip r:embed="rId3"/>
            <a:stretch>
              <a:fillRect/>
            </a:stretch>
          </p:blipFill>
          <p:spPr>
            <a:xfrm>
              <a:off x="6703728" y="1196752"/>
              <a:ext cx="2079900" cy="1265548"/>
            </a:xfrm>
            <a:prstGeom prst="rect">
              <a:avLst/>
            </a:prstGeom>
          </p:spPr>
        </p:pic>
        <p:sp>
          <p:nvSpPr>
            <p:cNvPr id="21" name="テキスト ボックス 20"/>
            <p:cNvSpPr txBox="1"/>
            <p:nvPr/>
          </p:nvSpPr>
          <p:spPr>
            <a:xfrm>
              <a:off x="7514011" y="2204864"/>
              <a:ext cx="441146" cy="400110"/>
            </a:xfrm>
            <a:prstGeom prst="rect">
              <a:avLst/>
            </a:prstGeom>
            <a:solidFill>
              <a:schemeClr val="bg1"/>
            </a:solidFill>
          </p:spPr>
          <p:txBody>
            <a:bodyPr wrap="none" rtlCol="0">
              <a:spAutoFit/>
            </a:bodyPr>
            <a:lstStyle/>
            <a:p>
              <a:r>
                <a:rPr kumimoji="1" lang="ja-JP" altLang="en-US" sz="2000" dirty="0">
                  <a:ea typeface="Meiryo UI" panose="020B0604030504040204" pitchFamily="50" charset="-128"/>
                  <a:cs typeface="Meiryo UI" panose="020B0604030504040204" pitchFamily="50" charset="-128"/>
                </a:rPr>
                <a:t>㋐</a:t>
              </a:r>
            </a:p>
          </p:txBody>
        </p:sp>
        <p:sp>
          <p:nvSpPr>
            <p:cNvPr id="41" name="テキスト ボックス 40"/>
            <p:cNvSpPr txBox="1"/>
            <p:nvPr/>
          </p:nvSpPr>
          <p:spPr>
            <a:xfrm>
              <a:off x="8034370" y="2217271"/>
              <a:ext cx="441146" cy="400110"/>
            </a:xfrm>
            <a:prstGeom prst="rect">
              <a:avLst/>
            </a:prstGeom>
            <a:solidFill>
              <a:schemeClr val="bg1"/>
            </a:solidFill>
          </p:spPr>
          <p:txBody>
            <a:bodyPr wrap="none" rtlCol="0">
              <a:spAutoFit/>
            </a:bodyPr>
            <a:lstStyle/>
            <a:p>
              <a:r>
                <a:rPr kumimoji="1" lang="ja-JP" altLang="en-US" sz="2000" dirty="0">
                  <a:ea typeface="Meiryo UI" panose="020B0604030504040204" pitchFamily="50" charset="-128"/>
                  <a:cs typeface="Meiryo UI" panose="020B0604030504040204" pitchFamily="50" charset="-128"/>
                </a:rPr>
                <a:t>㋑</a:t>
              </a:r>
            </a:p>
          </p:txBody>
        </p:sp>
        <p:pic>
          <p:nvPicPr>
            <p:cNvPr id="42" name="図 41"/>
            <p:cNvPicPr>
              <a:picLocks noChangeAspect="1"/>
            </p:cNvPicPr>
            <p:nvPr/>
          </p:nvPicPr>
          <p:blipFill>
            <a:blip r:embed="rId4"/>
            <a:stretch>
              <a:fillRect/>
            </a:stretch>
          </p:blipFill>
          <p:spPr>
            <a:xfrm>
              <a:off x="8904312" y="1052736"/>
              <a:ext cx="3136266" cy="1508958"/>
            </a:xfrm>
            <a:prstGeom prst="rect">
              <a:avLst/>
            </a:prstGeom>
          </p:spPr>
        </p:pic>
      </p:grpSp>
      <p:sp>
        <p:nvSpPr>
          <p:cNvPr id="44" name="テキスト ボックス 43"/>
          <p:cNvSpPr txBox="1"/>
          <p:nvPr/>
        </p:nvSpPr>
        <p:spPr>
          <a:xfrm>
            <a:off x="7175500" y="2804875"/>
            <a:ext cx="4607518" cy="523220"/>
          </a:xfrm>
          <a:prstGeom prst="rect">
            <a:avLst/>
          </a:prstGeom>
          <a:solidFill>
            <a:schemeClr val="bg1"/>
          </a:solidFill>
          <a:ln w="6350">
            <a:solidFill>
              <a:schemeClr val="tx1"/>
            </a:solidFill>
          </a:ln>
        </p:spPr>
        <p:txBody>
          <a:bodyPr wrap="square" rtlCol="0">
            <a:spAutoFit/>
          </a:bodyPr>
          <a:lstStyle/>
          <a:p>
            <a:r>
              <a:rPr kumimoji="1" lang="en-US" altLang="ja-JP" sz="1400" dirty="0">
                <a:ea typeface="Meiryo UI" panose="020B0604030504040204" pitchFamily="50" charset="-128"/>
                <a:cs typeface="Meiryo UI" panose="020B0604030504040204" pitchFamily="50" charset="-128"/>
              </a:rPr>
              <a:t>※</a:t>
            </a:r>
            <a:r>
              <a:rPr kumimoji="1" lang="ja-JP" altLang="en-US" sz="1400" dirty="0">
                <a:ea typeface="Meiryo UI" panose="020B0604030504040204" pitchFamily="50" charset="-128"/>
                <a:cs typeface="Meiryo UI" panose="020B0604030504040204" pitchFamily="50" charset="-128"/>
              </a:rPr>
              <a:t>病理標本の場合、対物レンズに記載されている「開口数」の</a:t>
            </a:r>
            <a:r>
              <a:rPr lang="en-US" altLang="ja-JP" sz="1400" dirty="0">
                <a:ea typeface="Meiryo UI" panose="020B0604030504040204" pitchFamily="50" charset="-128"/>
                <a:cs typeface="Meiryo UI" panose="020B0604030504040204" pitchFamily="50" charset="-128"/>
              </a:rPr>
              <a:t>70</a:t>
            </a:r>
            <a:r>
              <a:rPr lang="ja-JP" altLang="en-US" sz="1400" dirty="0">
                <a:ea typeface="Meiryo UI" panose="020B0604030504040204" pitchFamily="50" charset="-128"/>
                <a:cs typeface="Meiryo UI" panose="020B0604030504040204" pitchFamily="50" charset="-128"/>
              </a:rPr>
              <a:t>～</a:t>
            </a:r>
            <a:r>
              <a:rPr lang="en-US" altLang="ja-JP" sz="1400" dirty="0">
                <a:ea typeface="Meiryo UI" panose="020B0604030504040204" pitchFamily="50" charset="-128"/>
                <a:cs typeface="Meiryo UI" panose="020B0604030504040204" pitchFamily="50" charset="-128"/>
              </a:rPr>
              <a:t>80</a:t>
            </a:r>
            <a:r>
              <a:rPr lang="ja-JP" altLang="en-US" sz="1400" dirty="0">
                <a:ea typeface="Meiryo UI" panose="020B0604030504040204" pitchFamily="50" charset="-128"/>
                <a:cs typeface="Meiryo UI" panose="020B0604030504040204" pitchFamily="50" charset="-128"/>
              </a:rPr>
              <a:t>％の値に合わせるのがよいとされています。</a:t>
            </a:r>
            <a:endParaRPr kumimoji="1" lang="ja-JP" altLang="en-US" sz="1400" dirty="0">
              <a:ea typeface="Meiryo UI" panose="020B0604030504040204" pitchFamily="50" charset="-128"/>
              <a:cs typeface="Meiryo UI" panose="020B0604030504040204" pitchFamily="50" charset="-128"/>
            </a:endParaRPr>
          </a:p>
        </p:txBody>
      </p:sp>
      <p:grpSp>
        <p:nvGrpSpPr>
          <p:cNvPr id="26" name="グループ化 25"/>
          <p:cNvGrpSpPr/>
          <p:nvPr/>
        </p:nvGrpSpPr>
        <p:grpSpPr>
          <a:xfrm>
            <a:off x="523328" y="3831430"/>
            <a:ext cx="10757249" cy="2386528"/>
            <a:chOff x="331314" y="3831430"/>
            <a:chExt cx="10757249" cy="2386528"/>
          </a:xfrm>
        </p:grpSpPr>
        <p:sp>
          <p:nvSpPr>
            <p:cNvPr id="27" name="テキスト ボックス 26"/>
            <p:cNvSpPr txBox="1"/>
            <p:nvPr/>
          </p:nvSpPr>
          <p:spPr>
            <a:xfrm>
              <a:off x="7477461" y="4037002"/>
              <a:ext cx="442750" cy="400110"/>
            </a:xfrm>
            <a:prstGeom prst="rect">
              <a:avLst/>
            </a:prstGeom>
            <a:solidFill>
              <a:schemeClr val="accent6">
                <a:lumMod val="20000"/>
                <a:lumOff val="80000"/>
              </a:schemeClr>
            </a:solidFill>
          </p:spPr>
          <p:txBody>
            <a:bodyPr wrap="none" rtlCol="0">
              <a:spAutoFit/>
            </a:bodyPr>
            <a:lstStyle/>
            <a:p>
              <a:r>
                <a:rPr kumimoji="1" lang="ja-JP" altLang="en-US" sz="2000" b="1" dirty="0"/>
                <a:t>右</a:t>
              </a:r>
              <a:endParaRPr kumimoji="1" lang="en-US" altLang="ja-JP" sz="2000" b="1" dirty="0"/>
            </a:p>
          </p:txBody>
        </p:sp>
        <p:sp>
          <p:nvSpPr>
            <p:cNvPr id="28" name="テキスト ボックス 27"/>
            <p:cNvSpPr txBox="1"/>
            <p:nvPr/>
          </p:nvSpPr>
          <p:spPr>
            <a:xfrm>
              <a:off x="3589029" y="4017307"/>
              <a:ext cx="442750" cy="400110"/>
            </a:xfrm>
            <a:prstGeom prst="rect">
              <a:avLst/>
            </a:prstGeom>
            <a:solidFill>
              <a:schemeClr val="accent6">
                <a:lumMod val="20000"/>
                <a:lumOff val="80000"/>
              </a:schemeClr>
            </a:solidFill>
          </p:spPr>
          <p:txBody>
            <a:bodyPr wrap="none" rtlCol="0">
              <a:spAutoFit/>
            </a:bodyPr>
            <a:lstStyle/>
            <a:p>
              <a:r>
                <a:rPr kumimoji="1" lang="ja-JP" altLang="en-US" sz="2000" b="1" dirty="0"/>
                <a:t>左</a:t>
              </a:r>
              <a:endParaRPr kumimoji="1" lang="en-US" altLang="ja-JP" sz="2000" b="1" dirty="0"/>
            </a:p>
          </p:txBody>
        </p:sp>
        <p:sp>
          <p:nvSpPr>
            <p:cNvPr id="43" name="テキスト ボックス 42"/>
            <p:cNvSpPr txBox="1"/>
            <p:nvPr/>
          </p:nvSpPr>
          <p:spPr>
            <a:xfrm>
              <a:off x="7465957" y="5661217"/>
              <a:ext cx="442750" cy="400110"/>
            </a:xfrm>
            <a:prstGeom prst="rect">
              <a:avLst/>
            </a:prstGeom>
            <a:solidFill>
              <a:srgbClr val="FFC000"/>
            </a:solidFill>
          </p:spPr>
          <p:txBody>
            <a:bodyPr wrap="none" rtlCol="0">
              <a:spAutoFit/>
            </a:bodyPr>
            <a:lstStyle/>
            <a:p>
              <a:r>
                <a:rPr kumimoji="1" lang="ja-JP" altLang="en-US" sz="2000" b="1" dirty="0"/>
                <a:t>強</a:t>
              </a:r>
            </a:p>
          </p:txBody>
        </p:sp>
        <p:sp>
          <p:nvSpPr>
            <p:cNvPr id="45" name="テキスト ボックス 44"/>
            <p:cNvSpPr txBox="1"/>
            <p:nvPr/>
          </p:nvSpPr>
          <p:spPr>
            <a:xfrm>
              <a:off x="3616015" y="5661248"/>
              <a:ext cx="442750" cy="400110"/>
            </a:xfrm>
            <a:prstGeom prst="rect">
              <a:avLst/>
            </a:prstGeom>
            <a:solidFill>
              <a:srgbClr val="FFE07D"/>
            </a:solidFill>
          </p:spPr>
          <p:txBody>
            <a:bodyPr wrap="none" rtlCol="0">
              <a:spAutoFit/>
            </a:bodyPr>
            <a:lstStyle/>
            <a:p>
              <a:r>
                <a:rPr lang="ja-JP" altLang="en-US" sz="2000" b="1" dirty="0"/>
                <a:t>弱</a:t>
              </a:r>
              <a:endParaRPr kumimoji="1" lang="ja-JP" altLang="en-US" sz="2000" b="1" dirty="0"/>
            </a:p>
          </p:txBody>
        </p:sp>
        <p:sp>
          <p:nvSpPr>
            <p:cNvPr id="46" name="左右矢印 45"/>
            <p:cNvSpPr/>
            <p:nvPr/>
          </p:nvSpPr>
          <p:spPr bwMode="auto">
            <a:xfrm>
              <a:off x="4388557" y="5499619"/>
              <a:ext cx="2757156" cy="718339"/>
            </a:xfrm>
            <a:prstGeom prst="leftRightArrow">
              <a:avLst/>
            </a:prstGeom>
            <a:gradFill flip="none" rotWithShape="1">
              <a:gsLst>
                <a:gs pos="0">
                  <a:srgbClr val="FFC000"/>
                </a:gs>
                <a:gs pos="92000">
                  <a:srgbClr val="FFF4D4"/>
                </a:gs>
                <a:gs pos="100000">
                  <a:schemeClr val="bg1"/>
                </a:gs>
              </a:gsLst>
              <a:lin ang="10800000" scaled="1"/>
              <a:tileRect/>
            </a:gradFill>
            <a:ln>
              <a:noFill/>
            </a:ln>
            <a:effectLst/>
            <a:extLst/>
          </p:spPr>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sz="2000" b="1" dirty="0">
                  <a:latin typeface="Arial" panose="020B0604020202020204" pitchFamily="34" charset="0"/>
                  <a:ea typeface="ＭＳ Ｐゴシック" panose="020B0600070205080204" pitchFamily="50" charset="-128"/>
                </a:rPr>
                <a:t>像のコントラスト</a:t>
              </a:r>
            </a:p>
          </p:txBody>
        </p:sp>
        <p:pic>
          <p:nvPicPr>
            <p:cNvPr id="47" name="図 46"/>
            <p:cNvPicPr>
              <a:picLocks noChangeAspect="1"/>
            </p:cNvPicPr>
            <p:nvPr/>
          </p:nvPicPr>
          <p:blipFill>
            <a:blip r:embed="rId5"/>
            <a:stretch>
              <a:fillRect/>
            </a:stretch>
          </p:blipFill>
          <p:spPr>
            <a:xfrm>
              <a:off x="331314" y="3933056"/>
              <a:ext cx="2981325" cy="2257425"/>
            </a:xfrm>
            <a:prstGeom prst="rect">
              <a:avLst/>
            </a:prstGeom>
          </p:spPr>
        </p:pic>
        <p:pic>
          <p:nvPicPr>
            <p:cNvPr id="48" name="図 47"/>
            <p:cNvPicPr>
              <a:picLocks noChangeAspect="1"/>
            </p:cNvPicPr>
            <p:nvPr/>
          </p:nvPicPr>
          <p:blipFill>
            <a:blip r:embed="rId6"/>
            <a:stretch>
              <a:fillRect/>
            </a:stretch>
          </p:blipFill>
          <p:spPr>
            <a:xfrm>
              <a:off x="8183438" y="3912038"/>
              <a:ext cx="2905125" cy="2219325"/>
            </a:xfrm>
            <a:prstGeom prst="rect">
              <a:avLst/>
            </a:prstGeom>
          </p:spPr>
        </p:pic>
        <p:sp>
          <p:nvSpPr>
            <p:cNvPr id="49" name="テキスト ボックス 48"/>
            <p:cNvSpPr txBox="1"/>
            <p:nvPr/>
          </p:nvSpPr>
          <p:spPr>
            <a:xfrm>
              <a:off x="7357025" y="4828635"/>
              <a:ext cx="665567" cy="400110"/>
            </a:xfrm>
            <a:prstGeom prst="rect">
              <a:avLst/>
            </a:prstGeom>
            <a:solidFill>
              <a:srgbClr val="B0DD7F"/>
            </a:solidFill>
          </p:spPr>
          <p:txBody>
            <a:bodyPr wrap="none" rtlCol="0">
              <a:spAutoFit/>
            </a:bodyPr>
            <a:lstStyle/>
            <a:p>
              <a:r>
                <a:rPr kumimoji="1" lang="ja-JP" altLang="en-US" sz="2000" b="1" dirty="0"/>
                <a:t>絞る</a:t>
              </a:r>
            </a:p>
          </p:txBody>
        </p:sp>
        <p:sp>
          <p:nvSpPr>
            <p:cNvPr id="50" name="テキスト ボックス 49"/>
            <p:cNvSpPr txBox="1"/>
            <p:nvPr/>
          </p:nvSpPr>
          <p:spPr>
            <a:xfrm>
              <a:off x="3417129" y="4821645"/>
              <a:ext cx="857927" cy="400110"/>
            </a:xfrm>
            <a:prstGeom prst="rect">
              <a:avLst/>
            </a:prstGeom>
            <a:solidFill>
              <a:srgbClr val="B0DD7F"/>
            </a:solidFill>
          </p:spPr>
          <p:txBody>
            <a:bodyPr wrap="none" rtlCol="0">
              <a:spAutoFit/>
            </a:bodyPr>
            <a:lstStyle/>
            <a:p>
              <a:r>
                <a:rPr kumimoji="1" lang="ja-JP" altLang="en-US" sz="2000" b="1" dirty="0"/>
                <a:t>広げる</a:t>
              </a:r>
            </a:p>
          </p:txBody>
        </p:sp>
        <p:sp>
          <p:nvSpPr>
            <p:cNvPr id="51" name="左右矢印 50"/>
            <p:cNvSpPr/>
            <p:nvPr/>
          </p:nvSpPr>
          <p:spPr bwMode="auto">
            <a:xfrm>
              <a:off x="4439022" y="4645724"/>
              <a:ext cx="2757156" cy="718339"/>
            </a:xfrm>
            <a:prstGeom prst="leftRightArrow">
              <a:avLst/>
            </a:prstGeom>
            <a:solidFill>
              <a:srgbClr val="92D050"/>
            </a:solidFill>
            <a:ln>
              <a:noFill/>
            </a:ln>
            <a:effectLst/>
            <a:extLst/>
          </p:spPr>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sz="2000" b="1" dirty="0">
                  <a:latin typeface="Arial" panose="020B0604020202020204" pitchFamily="34" charset="0"/>
                  <a:ea typeface="ＭＳ Ｐゴシック" panose="020B0600070205080204" pitchFamily="50" charset="-128"/>
                </a:rPr>
                <a:t>開口絞り</a:t>
              </a:r>
            </a:p>
          </p:txBody>
        </p:sp>
        <p:sp>
          <p:nvSpPr>
            <p:cNvPr id="52" name="左右矢印 51"/>
            <p:cNvSpPr/>
            <p:nvPr/>
          </p:nvSpPr>
          <p:spPr bwMode="auto">
            <a:xfrm>
              <a:off x="4439022" y="3831430"/>
              <a:ext cx="2757156" cy="718339"/>
            </a:xfrm>
            <a:prstGeom prst="leftRightArrow">
              <a:avLst/>
            </a:prstGeom>
            <a:solidFill>
              <a:schemeClr val="accent6">
                <a:lumMod val="40000"/>
                <a:lumOff val="60000"/>
              </a:schemeClr>
            </a:solidFill>
            <a:ln>
              <a:noFill/>
            </a:ln>
            <a:effectLst/>
            <a:extLst/>
          </p:spPr>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ja-JP" altLang="en-US" sz="2000" b="1" dirty="0">
                  <a:latin typeface="Arial" panose="020B0604020202020204" pitchFamily="34" charset="0"/>
                </a:rPr>
                <a:t>レバー位置</a:t>
              </a:r>
              <a:endParaRPr kumimoji="1" lang="ja-JP" altLang="en-US" sz="2000" b="1" dirty="0">
                <a:latin typeface="Arial" panose="020B0604020202020204" pitchFamily="34" charset="0"/>
                <a:ea typeface="ＭＳ Ｐゴシック" panose="020B0600070205080204" pitchFamily="50" charset="-128"/>
              </a:endParaRPr>
            </a:p>
          </p:txBody>
        </p:sp>
      </p:grpSp>
    </p:spTree>
    <p:extLst>
      <p:ext uri="{BB962C8B-B14F-4D97-AF65-F5344CB8AC3E}">
        <p14:creationId xmlns:p14="http://schemas.microsoft.com/office/powerpoint/2010/main" val="41625278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オプション①油浸対物</a:t>
            </a:r>
            <a:r>
              <a:rPr kumimoji="1" lang="en-US" altLang="ja-JP" dirty="0" smtClean="0"/>
              <a:t>100×</a:t>
            </a:r>
            <a:r>
              <a:rPr kumimoji="1" lang="ja-JP" altLang="en-US" dirty="0" smtClean="0"/>
              <a:t>レンズを使用する</a:t>
            </a:r>
            <a:endParaRPr kumimoji="1" lang="ja-JP" altLang="en-US" dirty="0"/>
          </a:p>
        </p:txBody>
      </p:sp>
      <p:sp>
        <p:nvSpPr>
          <p:cNvPr id="3" name="コンテンツ プレースホルダー 2"/>
          <p:cNvSpPr>
            <a:spLocks noGrp="1"/>
          </p:cNvSpPr>
          <p:nvPr>
            <p:ph idx="1"/>
          </p:nvPr>
        </p:nvSpPr>
        <p:spPr>
          <a:xfrm>
            <a:off x="432597" y="1219201"/>
            <a:ext cx="6239666" cy="4978400"/>
          </a:xfrm>
        </p:spPr>
        <p:txBody>
          <a:bodyPr/>
          <a:lstStyle/>
          <a:p>
            <a:pPr marL="342900" indent="-342900">
              <a:buClr>
                <a:srgbClr val="FFC000"/>
              </a:buClr>
              <a:buFont typeface="Wingdings" panose="05000000000000000000" pitchFamily="2" charset="2"/>
              <a:buChar char="p"/>
            </a:pPr>
            <a:r>
              <a:rPr kumimoji="1" lang="ja-JP" altLang="en-US" dirty="0" smtClean="0"/>
              <a:t>油浸対物</a:t>
            </a:r>
            <a:r>
              <a:rPr kumimoji="1" lang="en-US" altLang="ja-JP" dirty="0" smtClean="0"/>
              <a:t>100×</a:t>
            </a:r>
            <a:r>
              <a:rPr kumimoji="1" lang="ja-JP" altLang="en-US" dirty="0" smtClean="0"/>
              <a:t>レンズで観察します。</a:t>
            </a:r>
            <a:endParaRPr kumimoji="1" lang="en-US" altLang="ja-JP" dirty="0" smtClean="0"/>
          </a:p>
          <a:p>
            <a:pPr marL="696913" lvl="1" indent="-342900">
              <a:buClr>
                <a:srgbClr val="FFC000"/>
              </a:buClr>
              <a:buFont typeface="Wingdings" panose="05000000000000000000" pitchFamily="2" charset="2"/>
              <a:buChar char="u"/>
            </a:pPr>
            <a:r>
              <a:rPr kumimoji="1" lang="ja-JP" altLang="en-US" dirty="0" smtClean="0"/>
              <a:t>対物</a:t>
            </a:r>
            <a:r>
              <a:rPr kumimoji="1" lang="en-US" altLang="ja-JP" dirty="0" smtClean="0"/>
              <a:t>10×</a:t>
            </a:r>
            <a:r>
              <a:rPr kumimoji="1" lang="ja-JP" altLang="en-US" dirty="0" smtClean="0"/>
              <a:t>でピントを合わせ、対物</a:t>
            </a:r>
            <a:r>
              <a:rPr kumimoji="1" lang="en-US" altLang="ja-JP" dirty="0" smtClean="0"/>
              <a:t>40×</a:t>
            </a:r>
            <a:r>
              <a:rPr kumimoji="1" lang="ja-JP" altLang="en-US" dirty="0" smtClean="0"/>
              <a:t>に切替えてピントを合わせます。</a:t>
            </a:r>
            <a:endParaRPr kumimoji="1" lang="en-US" altLang="ja-JP" dirty="0" smtClean="0"/>
          </a:p>
          <a:p>
            <a:pPr marL="696913" lvl="1" indent="-342900">
              <a:buClr>
                <a:srgbClr val="FFC000"/>
              </a:buClr>
              <a:buFont typeface="Wingdings" panose="05000000000000000000" pitchFamily="2" charset="2"/>
              <a:buChar char="u"/>
            </a:pPr>
            <a:r>
              <a:rPr lang="ja-JP" altLang="en-US" dirty="0" smtClean="0">
                <a:solidFill>
                  <a:srgbClr val="FF0000"/>
                </a:solidFill>
              </a:rPr>
              <a:t>粗微動ハンドルには触らない状態</a:t>
            </a:r>
            <a:r>
              <a:rPr lang="ja-JP" altLang="en-US" dirty="0" smtClean="0"/>
              <a:t>で対物</a:t>
            </a:r>
            <a:r>
              <a:rPr lang="en-US" altLang="ja-JP" dirty="0" smtClean="0"/>
              <a:t>100×</a:t>
            </a:r>
            <a:r>
              <a:rPr lang="ja-JP" altLang="en-US" dirty="0" smtClean="0"/>
              <a:t>に切り替えます。</a:t>
            </a:r>
            <a:endParaRPr lang="en-US" altLang="ja-JP" dirty="0" smtClean="0"/>
          </a:p>
          <a:p>
            <a:pPr marL="696913" lvl="1" indent="-342900">
              <a:buClr>
                <a:srgbClr val="FFC000"/>
              </a:buClr>
              <a:buFont typeface="Wingdings" panose="05000000000000000000" pitchFamily="2" charset="2"/>
              <a:buChar char="u"/>
            </a:pPr>
            <a:r>
              <a:rPr lang="ja-JP" altLang="en-US" dirty="0"/>
              <a:t>次</a:t>
            </a:r>
            <a:r>
              <a:rPr lang="ja-JP" altLang="en-US" dirty="0" smtClean="0"/>
              <a:t>に、レボルバーの位置を</a:t>
            </a:r>
            <a:r>
              <a:rPr lang="en-US" altLang="ja-JP" dirty="0" smtClean="0"/>
              <a:t>40×</a:t>
            </a:r>
            <a:r>
              <a:rPr lang="ja-JP" altLang="en-US" dirty="0" smtClean="0"/>
              <a:t>と</a:t>
            </a:r>
            <a:r>
              <a:rPr lang="en-US" altLang="ja-JP" dirty="0" smtClean="0"/>
              <a:t>100×</a:t>
            </a:r>
            <a:r>
              <a:rPr lang="ja-JP" altLang="en-US" dirty="0" smtClean="0"/>
              <a:t>の中間位置にします。</a:t>
            </a:r>
            <a:endParaRPr lang="en-US" altLang="ja-JP" dirty="0" smtClean="0"/>
          </a:p>
          <a:p>
            <a:pPr marL="696913" lvl="1" indent="-342900">
              <a:buClr>
                <a:srgbClr val="FFC000"/>
              </a:buClr>
              <a:buFont typeface="Wingdings" panose="05000000000000000000" pitchFamily="2" charset="2"/>
              <a:buChar char="u"/>
            </a:pPr>
            <a:r>
              <a:rPr lang="ja-JP" altLang="en-US" dirty="0" smtClean="0"/>
              <a:t>カバーガラスの</a:t>
            </a:r>
            <a:r>
              <a:rPr lang="ja-JP" altLang="en-US" dirty="0"/>
              <a:t>上に米粒１～２粒くらいの</a:t>
            </a:r>
            <a:r>
              <a:rPr lang="ja-JP" altLang="en-US" dirty="0" smtClean="0"/>
              <a:t>量のオイルを滴下します。</a:t>
            </a:r>
            <a:endParaRPr lang="en-US" altLang="ja-JP" dirty="0" smtClean="0"/>
          </a:p>
          <a:p>
            <a:pPr marL="696913" lvl="1" indent="-342900">
              <a:buClr>
                <a:srgbClr val="FFC000"/>
              </a:buClr>
              <a:buFont typeface="Wingdings" panose="05000000000000000000" pitchFamily="2" charset="2"/>
              <a:buChar char="u"/>
            </a:pPr>
            <a:r>
              <a:rPr kumimoji="1" lang="ja-JP" altLang="en-US" dirty="0" smtClean="0"/>
              <a:t>レボルバーを回して対物</a:t>
            </a:r>
            <a:r>
              <a:rPr kumimoji="1" lang="en-US" altLang="ja-JP" dirty="0" smtClean="0"/>
              <a:t>100×</a:t>
            </a:r>
            <a:r>
              <a:rPr kumimoji="1" lang="ja-JP" altLang="en-US" dirty="0" smtClean="0"/>
              <a:t>にします。</a:t>
            </a:r>
            <a:endParaRPr lang="en-US" altLang="ja-JP" dirty="0"/>
          </a:p>
          <a:p>
            <a:pPr marL="696913" lvl="1" indent="-342900">
              <a:buClr>
                <a:srgbClr val="FFC000"/>
              </a:buClr>
              <a:buFont typeface="Wingdings" panose="05000000000000000000" pitchFamily="2" charset="2"/>
              <a:buChar char="u"/>
            </a:pPr>
            <a:r>
              <a:rPr kumimoji="1" lang="ja-JP" altLang="en-US" dirty="0" smtClean="0"/>
              <a:t>微動ハンドルでピントを合わせます。コンデンサーのレバーを右よりにすると</a:t>
            </a:r>
            <a:r>
              <a:rPr lang="ja-JP" altLang="en-US" dirty="0" smtClean="0"/>
              <a:t>合わせやすいです。</a:t>
            </a:r>
            <a:endParaRPr lang="en-US" altLang="ja-JP" dirty="0" smtClean="0"/>
          </a:p>
          <a:p>
            <a:pPr marL="696913" lvl="1" indent="-342900">
              <a:buClr>
                <a:srgbClr val="FFC000"/>
              </a:buClr>
              <a:buFont typeface="Wingdings" panose="05000000000000000000" pitchFamily="2" charset="2"/>
              <a:buChar char="u"/>
            </a:pPr>
            <a:r>
              <a:rPr kumimoji="1" lang="ja-JP" altLang="en-US" dirty="0" smtClean="0"/>
              <a:t>気泡が見える場合は、レボルバーをわずかに左右に回して気泡を追い出します。</a:t>
            </a:r>
            <a:endParaRPr lang="en-US" altLang="ja-JP" dirty="0"/>
          </a:p>
          <a:p>
            <a:pPr marL="342900" indent="-342900">
              <a:buClr>
                <a:srgbClr val="FFC000"/>
              </a:buClr>
              <a:buFont typeface="Wingdings" panose="05000000000000000000" pitchFamily="2" charset="2"/>
              <a:buChar char="p"/>
            </a:pPr>
            <a:endParaRPr kumimoji="1"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pic>
        <p:nvPicPr>
          <p:cNvPr id="10" name="図 9"/>
          <p:cNvPicPr>
            <a:picLocks noChangeAspect="1"/>
          </p:cNvPicPr>
          <p:nvPr/>
        </p:nvPicPr>
        <p:blipFill>
          <a:blip r:embed="rId3"/>
          <a:stretch>
            <a:fillRect/>
          </a:stretch>
        </p:blipFill>
        <p:spPr>
          <a:xfrm>
            <a:off x="7531440" y="1268762"/>
            <a:ext cx="3461104" cy="2103372"/>
          </a:xfrm>
          <a:prstGeom prst="rect">
            <a:avLst/>
          </a:prstGeom>
        </p:spPr>
      </p:pic>
      <p:sp>
        <p:nvSpPr>
          <p:cNvPr id="7" name="テキスト ボックス 6"/>
          <p:cNvSpPr txBox="1"/>
          <p:nvPr/>
        </p:nvSpPr>
        <p:spPr>
          <a:xfrm>
            <a:off x="7226248" y="4153723"/>
            <a:ext cx="4557765" cy="1723549"/>
          </a:xfrm>
          <a:prstGeom prst="rect">
            <a:avLst/>
          </a:prstGeom>
          <a:noFill/>
        </p:spPr>
        <p:txBody>
          <a:bodyPr wrap="square" lIns="0" tIns="0" rIns="0" bIns="0" rtlCol="0">
            <a:spAutoFit/>
          </a:bodyPr>
          <a:lstStyle/>
          <a:p>
            <a:pPr marL="180975" lvl="1">
              <a:buClr>
                <a:srgbClr val="FFC000"/>
              </a:buClr>
            </a:pPr>
            <a:r>
              <a:rPr lang="ja-JP" altLang="en-US" sz="1600" dirty="0">
                <a:solidFill>
                  <a:srgbClr val="FF0000"/>
                </a:solidFill>
              </a:rPr>
              <a:t>㊟</a:t>
            </a:r>
            <a:r>
              <a:rPr lang="ja-JP" altLang="en-US" sz="1600" dirty="0"/>
              <a:t>オイルを使用した場合、対物</a:t>
            </a:r>
            <a:r>
              <a:rPr lang="en-US" altLang="ja-JP" sz="1600" dirty="0"/>
              <a:t>10×</a:t>
            </a:r>
            <a:r>
              <a:rPr lang="ja-JP" altLang="en-US" sz="1600" dirty="0" err="1"/>
              <a:t>、</a:t>
            </a:r>
            <a:r>
              <a:rPr lang="en-US" altLang="ja-JP" sz="1600" dirty="0"/>
              <a:t>40×</a:t>
            </a:r>
            <a:r>
              <a:rPr lang="ja-JP" altLang="en-US" sz="1600" dirty="0"/>
              <a:t>の先端をオイルで汚さないこと。</a:t>
            </a:r>
            <a:endParaRPr lang="en-US" altLang="ja-JP" sz="1600" dirty="0"/>
          </a:p>
          <a:p>
            <a:pPr marL="180975" lvl="1">
              <a:buClr>
                <a:srgbClr val="FFC000"/>
              </a:buClr>
            </a:pPr>
            <a:r>
              <a:rPr lang="ja-JP" altLang="en-US" sz="1600" dirty="0">
                <a:solidFill>
                  <a:srgbClr val="FF0000"/>
                </a:solidFill>
              </a:rPr>
              <a:t>㊟</a:t>
            </a:r>
            <a:r>
              <a:rPr lang="ja-JP" altLang="en-US" sz="1600" dirty="0"/>
              <a:t>観察後はレンズ先端、カバーガラス上についた余分なオイルをレンズクリーニングペーパーで吸い取ります。その後レンズクリーニングペーパーを無水アルコールで浸し、レンズ先端とカバーガラス面を拭きます。（数度繰り返します。</a:t>
            </a:r>
            <a:r>
              <a:rPr lang="ja-JP" altLang="en-US" sz="1600" dirty="0" smtClean="0"/>
              <a:t>）</a:t>
            </a:r>
            <a:endParaRPr lang="en-US" altLang="ja-JP" sz="1600" dirty="0"/>
          </a:p>
        </p:txBody>
      </p:sp>
      <p:sp>
        <p:nvSpPr>
          <p:cNvPr id="9" name="テキスト ボックス 8"/>
          <p:cNvSpPr txBox="1"/>
          <p:nvPr/>
        </p:nvSpPr>
        <p:spPr>
          <a:xfrm>
            <a:off x="7175500" y="3356992"/>
            <a:ext cx="4607517" cy="523220"/>
          </a:xfrm>
          <a:prstGeom prst="rect">
            <a:avLst/>
          </a:prstGeom>
          <a:solidFill>
            <a:schemeClr val="bg1"/>
          </a:solidFill>
          <a:ln w="6350">
            <a:solidFill>
              <a:schemeClr val="tx1"/>
            </a:solidFill>
          </a:ln>
        </p:spPr>
        <p:txBody>
          <a:bodyPr wrap="square" rtlCol="0">
            <a:spAutoFit/>
          </a:bodyPr>
          <a:lstStyle/>
          <a:p>
            <a:r>
              <a:rPr kumimoji="1" lang="ja-JP" altLang="en-US" sz="1050" dirty="0">
                <a:ea typeface="Meiryo UI" panose="020B0604030504040204" pitchFamily="50" charset="-128"/>
                <a:cs typeface="Meiryo UI" panose="020B0604030504040204" pitchFamily="50" charset="-128"/>
              </a:rPr>
              <a:t>　</a:t>
            </a:r>
            <a:r>
              <a:rPr kumimoji="1" lang="ja-JP" altLang="en-US" sz="1400" dirty="0">
                <a:ea typeface="Meiryo UI" panose="020B0604030504040204" pitchFamily="50" charset="-128"/>
                <a:cs typeface="Meiryo UI" panose="020B0604030504040204" pitchFamily="50" charset="-128"/>
              </a:rPr>
              <a:t>完全に</a:t>
            </a:r>
            <a:r>
              <a:rPr kumimoji="1" lang="en-US" altLang="ja-JP" sz="1400" dirty="0">
                <a:ea typeface="Meiryo UI" panose="020B0604030504040204" pitchFamily="50" charset="-128"/>
                <a:cs typeface="Meiryo UI" panose="020B0604030504040204" pitchFamily="50" charset="-128"/>
              </a:rPr>
              <a:t>100X</a:t>
            </a:r>
            <a:r>
              <a:rPr kumimoji="1" lang="ja-JP" altLang="en-US" sz="1400" dirty="0">
                <a:ea typeface="Meiryo UI" panose="020B0604030504040204" pitchFamily="50" charset="-128"/>
                <a:cs typeface="Meiryo UI" panose="020B0604030504040204" pitchFamily="50" charset="-128"/>
              </a:rPr>
              <a:t>レンズ</a:t>
            </a:r>
            <a:r>
              <a:rPr lang="ja-JP" altLang="en-US" sz="1400" dirty="0">
                <a:ea typeface="Meiryo UI" panose="020B0604030504040204" pitchFamily="50" charset="-128"/>
                <a:cs typeface="Meiryo UI" panose="020B0604030504040204" pitchFamily="50" charset="-128"/>
              </a:rPr>
              <a:t>を切替えてしまうと</a:t>
            </a:r>
            <a:r>
              <a:rPr kumimoji="1" lang="ja-JP" altLang="en-US" sz="1400" dirty="0">
                <a:ea typeface="Meiryo UI" panose="020B0604030504040204" pitchFamily="50" charset="-128"/>
                <a:cs typeface="Meiryo UI" panose="020B0604030504040204" pitchFamily="50" charset="-128"/>
              </a:rPr>
              <a:t>レンズの直下にオイル</a:t>
            </a:r>
            <a:r>
              <a:rPr lang="ja-JP" altLang="en-US" sz="1400" dirty="0">
                <a:ea typeface="Meiryo UI" panose="020B0604030504040204" pitchFamily="50" charset="-128"/>
                <a:cs typeface="Meiryo UI" panose="020B0604030504040204" pitchFamily="50" charset="-128"/>
              </a:rPr>
              <a:t>を滴下するのが難しい</a:t>
            </a:r>
            <a:r>
              <a:rPr kumimoji="1" lang="ja-JP" altLang="en-US" sz="1400" dirty="0">
                <a:ea typeface="Meiryo UI" panose="020B0604030504040204" pitchFamily="50" charset="-128"/>
                <a:cs typeface="Meiryo UI" panose="020B0604030504040204" pitchFamily="50" charset="-128"/>
              </a:rPr>
              <a:t>ので</a:t>
            </a:r>
            <a:r>
              <a:rPr lang="ja-JP" altLang="en-US" sz="1400" dirty="0">
                <a:ea typeface="Meiryo UI" panose="020B0604030504040204" pitchFamily="50" charset="-128"/>
                <a:cs typeface="Meiryo UI" panose="020B0604030504040204" pitchFamily="50" charset="-128"/>
              </a:rPr>
              <a:t>レンズを少しずら</a:t>
            </a:r>
            <a:r>
              <a:rPr kumimoji="1" lang="ja-JP" altLang="en-US" sz="1400" dirty="0">
                <a:ea typeface="Meiryo UI" panose="020B0604030504040204" pitchFamily="50" charset="-128"/>
                <a:cs typeface="Meiryo UI" panose="020B0604030504040204" pitchFamily="50" charset="-128"/>
              </a:rPr>
              <a:t>した状態で滴下します。</a:t>
            </a:r>
          </a:p>
        </p:txBody>
      </p:sp>
    </p:spTree>
    <p:extLst>
      <p:ext uri="{BB962C8B-B14F-4D97-AF65-F5344CB8AC3E}">
        <p14:creationId xmlns:p14="http://schemas.microsoft.com/office/powerpoint/2010/main" val="35466003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オプション②接眼ミクロメーターを使用する</a:t>
            </a:r>
            <a:endParaRPr kumimoji="1" lang="ja-JP" altLang="en-US" dirty="0"/>
          </a:p>
        </p:txBody>
      </p:sp>
      <p:sp>
        <p:nvSpPr>
          <p:cNvPr id="3" name="コンテンツ プレースホルダー 2"/>
          <p:cNvSpPr>
            <a:spLocks noGrp="1"/>
          </p:cNvSpPr>
          <p:nvPr>
            <p:ph idx="1"/>
          </p:nvPr>
        </p:nvSpPr>
        <p:spPr>
          <a:xfrm>
            <a:off x="432595" y="1219200"/>
            <a:ext cx="6239668" cy="5234136"/>
          </a:xfrm>
        </p:spPr>
        <p:txBody>
          <a:bodyPr/>
          <a:lstStyle/>
          <a:p>
            <a:pPr marL="342900" indent="-342900">
              <a:buClr>
                <a:srgbClr val="FFC000"/>
              </a:buClr>
              <a:buFont typeface="Wingdings" panose="05000000000000000000" pitchFamily="2" charset="2"/>
              <a:buChar char="p"/>
            </a:pPr>
            <a:r>
              <a:rPr lang="ja-JP" altLang="en-US" dirty="0"/>
              <a:t>接眼ミクロメーターを使って大きさを測る。</a:t>
            </a:r>
            <a:endParaRPr lang="en-US" altLang="ja-JP" dirty="0"/>
          </a:p>
          <a:p>
            <a:pPr marL="696913" lvl="1" indent="-342900">
              <a:buClr>
                <a:srgbClr val="FFC000"/>
              </a:buClr>
              <a:buFont typeface="Wingdings" panose="05000000000000000000" pitchFamily="2" charset="2"/>
              <a:buChar char="u"/>
            </a:pPr>
            <a:r>
              <a:rPr lang="ja-JP" altLang="en-US" dirty="0"/>
              <a:t>接眼ミクロメーターとは、接眼レンズの内部に入れるガラス板（焦点板）で、長さの目盛りが刻まれています。</a:t>
            </a:r>
            <a:endParaRPr lang="en-US" altLang="ja-JP" dirty="0"/>
          </a:p>
          <a:p>
            <a:pPr marL="696913" lvl="1" indent="-342900">
              <a:buClr>
                <a:srgbClr val="FFC000"/>
              </a:buClr>
              <a:buFont typeface="Wingdings" panose="05000000000000000000" pitchFamily="2" charset="2"/>
              <a:buChar char="u"/>
            </a:pPr>
            <a:r>
              <a:rPr lang="ja-JP" altLang="en-US" dirty="0"/>
              <a:t>観察像に目盛り線が重なって見えるので、試料の大きさを測ることができます。</a:t>
            </a:r>
            <a:endParaRPr lang="en-US" altLang="ja-JP" dirty="0"/>
          </a:p>
          <a:p>
            <a:pPr marL="696913" lvl="1" indent="-342900">
              <a:buClr>
                <a:srgbClr val="FFC000"/>
              </a:buClr>
              <a:buFont typeface="Wingdings" panose="05000000000000000000" pitchFamily="2" charset="2"/>
              <a:buChar char="u"/>
            </a:pPr>
            <a:r>
              <a:rPr lang="ja-JP" altLang="en-US" dirty="0"/>
              <a:t>接眼ミクロメータは対物レンズと接眼レンズの間に配置されているので、対物レンズで拡大された像に目盛り線が重なります。</a:t>
            </a:r>
            <a:endParaRPr lang="en-US" altLang="ja-JP" dirty="0"/>
          </a:p>
          <a:p>
            <a:pPr marL="696913" lvl="1" indent="-342900">
              <a:buClr>
                <a:srgbClr val="FFC000"/>
              </a:buClr>
              <a:buFont typeface="Wingdings" panose="05000000000000000000" pitchFamily="2" charset="2"/>
              <a:buChar char="u"/>
            </a:pPr>
            <a:r>
              <a:rPr lang="ja-JP" altLang="en-US" dirty="0"/>
              <a:t>１目盛りの長さは</a:t>
            </a:r>
            <a:r>
              <a:rPr lang="ja-JP" altLang="en-US" dirty="0">
                <a:solidFill>
                  <a:srgbClr val="FF0000"/>
                </a:solidFill>
              </a:rPr>
              <a:t>「１目盛りの長さ」</a:t>
            </a:r>
            <a:r>
              <a:rPr lang="en-US" altLang="ja-JP" dirty="0">
                <a:solidFill>
                  <a:srgbClr val="FF0000"/>
                </a:solidFill>
              </a:rPr>
              <a:t>÷</a:t>
            </a:r>
            <a:r>
              <a:rPr lang="ja-JP" altLang="en-US" dirty="0">
                <a:solidFill>
                  <a:srgbClr val="FF0000"/>
                </a:solidFill>
              </a:rPr>
              <a:t>「対物倍率」</a:t>
            </a:r>
            <a:r>
              <a:rPr lang="ja-JP" altLang="en-US" dirty="0"/>
              <a:t>です。</a:t>
            </a:r>
            <a:endParaRPr lang="en-US" altLang="ja-JP" dirty="0"/>
          </a:p>
          <a:p>
            <a:pPr marL="696913" lvl="1" indent="-342900">
              <a:buClr>
                <a:srgbClr val="FFC000"/>
              </a:buClr>
              <a:buFont typeface="Wingdings" panose="05000000000000000000" pitchFamily="2" charset="2"/>
              <a:buChar char="u"/>
            </a:pPr>
            <a:r>
              <a:rPr lang="ja-JP" altLang="en-US" dirty="0"/>
              <a:t>標本の大きさは、「測定部分の目盛り数「</a:t>
            </a:r>
            <a:r>
              <a:rPr lang="en-US" altLang="ja-JP" dirty="0"/>
              <a:t>×</a:t>
            </a:r>
            <a:r>
              <a:rPr lang="ja-JP" altLang="en-US" dirty="0"/>
              <a:t>「１目盛の長さ」で求めることができます。</a:t>
            </a:r>
            <a:endParaRPr lang="en-US" altLang="ja-JP" dirty="0"/>
          </a:p>
          <a:p>
            <a:pPr marL="696913" lvl="1" indent="-342900">
              <a:buClr>
                <a:srgbClr val="FFC000"/>
              </a:buClr>
              <a:buFont typeface="Wingdings" panose="05000000000000000000" pitchFamily="2" charset="2"/>
              <a:buChar char="u"/>
            </a:pPr>
            <a:r>
              <a:rPr lang="ja-JP" altLang="en-US" dirty="0"/>
              <a:t>より正しい長さを求めたい場合は、対物ミクロメーター（プレパラートに目盛が刻印されているもの）を観察して接眼ミクロメーターの１目盛り長を校正（キャリブレーション）する方法があります。</a:t>
            </a:r>
            <a:endParaRPr lang="en-US" altLang="ja-JP" dirty="0"/>
          </a:p>
          <a:p>
            <a:pPr marL="696913" lvl="1" indent="-342900">
              <a:buClr>
                <a:srgbClr val="FFC000"/>
              </a:buClr>
              <a:buFont typeface="Wingdings" panose="05000000000000000000" pitchFamily="2" charset="2"/>
              <a:buChar char="u"/>
            </a:pPr>
            <a:endParaRPr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pic>
        <p:nvPicPr>
          <p:cNvPr id="7" name="図 6"/>
          <p:cNvPicPr>
            <a:picLocks noChangeAspect="1"/>
          </p:cNvPicPr>
          <p:nvPr/>
        </p:nvPicPr>
        <p:blipFill>
          <a:blip r:embed="rId3"/>
          <a:stretch>
            <a:fillRect/>
          </a:stretch>
        </p:blipFill>
        <p:spPr>
          <a:xfrm>
            <a:off x="7608168" y="1275844"/>
            <a:ext cx="3240360" cy="2369180"/>
          </a:xfrm>
          <a:prstGeom prst="rect">
            <a:avLst/>
          </a:prstGeom>
        </p:spPr>
      </p:pic>
      <p:sp>
        <p:nvSpPr>
          <p:cNvPr id="8" name="テキスト ボックス 7"/>
          <p:cNvSpPr txBox="1"/>
          <p:nvPr/>
        </p:nvSpPr>
        <p:spPr>
          <a:xfrm>
            <a:off x="7110630" y="3985988"/>
            <a:ext cx="4607519" cy="584775"/>
          </a:xfrm>
          <a:prstGeom prst="rect">
            <a:avLst/>
          </a:prstGeom>
          <a:noFill/>
        </p:spPr>
        <p:txBody>
          <a:bodyPr wrap="square" rtlCol="0">
            <a:spAutoFit/>
          </a:bodyPr>
          <a:lstStyle/>
          <a:p>
            <a:r>
              <a:rPr lang="en-US" altLang="ja-JP" sz="1600" dirty="0" smtClean="0"/>
              <a:t>10mm100</a:t>
            </a:r>
            <a:r>
              <a:rPr lang="ja-JP" altLang="en-US" sz="1600" dirty="0"/>
              <a:t>等分（</a:t>
            </a:r>
            <a:r>
              <a:rPr lang="en-US" altLang="ja-JP" sz="1600" dirty="0"/>
              <a:t>1</a:t>
            </a:r>
            <a:r>
              <a:rPr lang="ja-JP" altLang="en-US" sz="1600" dirty="0"/>
              <a:t>目盛</a:t>
            </a:r>
            <a:r>
              <a:rPr lang="en-US" altLang="ja-JP" sz="1600" dirty="0"/>
              <a:t>100μm</a:t>
            </a:r>
            <a:r>
              <a:rPr lang="ja-JP" altLang="en-US" sz="1600" dirty="0"/>
              <a:t>）の接眼</a:t>
            </a:r>
            <a:r>
              <a:rPr lang="ja-JP" altLang="en-US" sz="1600" dirty="0" smtClean="0"/>
              <a:t>ミクロメーター</a:t>
            </a:r>
            <a:r>
              <a:rPr kumimoji="1" lang="ja-JP" altLang="en-US" sz="1600" dirty="0" smtClean="0"/>
              <a:t>を</a:t>
            </a:r>
            <a:r>
              <a:rPr kumimoji="1" lang="ja-JP" altLang="en-US" sz="1600" dirty="0"/>
              <a:t>使用した場合</a:t>
            </a:r>
            <a:endParaRPr kumimoji="1" lang="en-US" altLang="ja-JP" sz="1600" dirty="0"/>
          </a:p>
        </p:txBody>
      </p:sp>
      <p:graphicFrame>
        <p:nvGraphicFramePr>
          <p:cNvPr id="9" name="表 8"/>
          <p:cNvGraphicFramePr>
            <a:graphicFrameLocks noGrp="1"/>
          </p:cNvGraphicFramePr>
          <p:nvPr>
            <p:extLst>
              <p:ext uri="{D42A27DB-BD31-4B8C-83A1-F6EECF244321}">
                <p14:modId xmlns:p14="http://schemas.microsoft.com/office/powerpoint/2010/main" val="101042120"/>
              </p:ext>
            </p:extLst>
          </p:nvPr>
        </p:nvGraphicFramePr>
        <p:xfrm>
          <a:off x="7173884" y="4629601"/>
          <a:ext cx="4609134" cy="1571174"/>
        </p:xfrm>
        <a:graphic>
          <a:graphicData uri="http://schemas.openxmlformats.org/drawingml/2006/table">
            <a:tbl>
              <a:tblPr firstRow="1" bandRow="1">
                <a:tableStyleId>{5C22544A-7EE6-4342-B048-85BDC9FD1C3A}</a:tableStyleId>
              </a:tblPr>
              <a:tblGrid>
                <a:gridCol w="1344331">
                  <a:extLst>
                    <a:ext uri="{9D8B030D-6E8A-4147-A177-3AD203B41FA5}">
                      <a16:colId xmlns:a16="http://schemas.microsoft.com/office/drawing/2014/main" val="2041567844"/>
                    </a:ext>
                  </a:extLst>
                </a:gridCol>
                <a:gridCol w="1792441">
                  <a:extLst>
                    <a:ext uri="{9D8B030D-6E8A-4147-A177-3AD203B41FA5}">
                      <a16:colId xmlns:a16="http://schemas.microsoft.com/office/drawing/2014/main" val="330478219"/>
                    </a:ext>
                  </a:extLst>
                </a:gridCol>
                <a:gridCol w="1472362">
                  <a:extLst>
                    <a:ext uri="{9D8B030D-6E8A-4147-A177-3AD203B41FA5}">
                      <a16:colId xmlns:a16="http://schemas.microsoft.com/office/drawing/2014/main" val="2981827072"/>
                    </a:ext>
                  </a:extLst>
                </a:gridCol>
              </a:tblGrid>
              <a:tr h="325830">
                <a:tc>
                  <a:txBody>
                    <a:bodyPr/>
                    <a:lstStyle/>
                    <a:p>
                      <a:pPr algn="ctr"/>
                      <a:r>
                        <a:rPr kumimoji="1" lang="ja-JP" altLang="en-US" sz="1200" dirty="0" smtClean="0"/>
                        <a:t>対物レンズ倍率</a:t>
                      </a:r>
                      <a:endParaRPr kumimoji="1" lang="ja-JP" altLang="en-US" sz="1200" dirty="0"/>
                    </a:p>
                  </a:txBody>
                  <a:tcPr/>
                </a:tc>
                <a:tc>
                  <a:txBody>
                    <a:bodyPr/>
                    <a:lstStyle/>
                    <a:p>
                      <a:pPr algn="ctr"/>
                      <a:r>
                        <a:rPr kumimoji="1" lang="ja-JP" altLang="en-US" sz="1200" dirty="0" smtClean="0"/>
                        <a:t>計算方法</a:t>
                      </a:r>
                      <a:endParaRPr kumimoji="1" lang="ja-JP" altLang="en-US" sz="1200" dirty="0"/>
                    </a:p>
                  </a:txBody>
                  <a:tcPr/>
                </a:tc>
                <a:tc>
                  <a:txBody>
                    <a:bodyPr/>
                    <a:lstStyle/>
                    <a:p>
                      <a:pPr algn="ctr"/>
                      <a:r>
                        <a:rPr kumimoji="1" lang="en-US" altLang="ja-JP" sz="1200" dirty="0" smtClean="0"/>
                        <a:t>1</a:t>
                      </a:r>
                      <a:r>
                        <a:rPr kumimoji="1" lang="ja-JP" altLang="en-US" sz="1200" dirty="0" smtClean="0"/>
                        <a:t>目盛の大きさ</a:t>
                      </a:r>
                      <a:endParaRPr kumimoji="1" lang="ja-JP" altLang="en-US" sz="1200" dirty="0"/>
                    </a:p>
                  </a:txBody>
                  <a:tcPr/>
                </a:tc>
                <a:extLst>
                  <a:ext uri="{0D108BD9-81ED-4DB2-BD59-A6C34878D82A}">
                    <a16:rowId xmlns:a16="http://schemas.microsoft.com/office/drawing/2014/main" val="2652782735"/>
                  </a:ext>
                </a:extLst>
              </a:tr>
              <a:tr h="311336">
                <a:tc>
                  <a:txBody>
                    <a:bodyPr/>
                    <a:lstStyle/>
                    <a:p>
                      <a:r>
                        <a:rPr kumimoji="1" lang="ja-JP" altLang="en-US" sz="1200" dirty="0" smtClean="0"/>
                        <a:t>４Ｘ</a:t>
                      </a:r>
                      <a:endParaRPr kumimoji="1" lang="ja-JP" altLang="en-US" sz="1200" dirty="0"/>
                    </a:p>
                  </a:txBody>
                  <a:tcPr/>
                </a:tc>
                <a:tc>
                  <a:txBody>
                    <a:bodyPr/>
                    <a:lstStyle/>
                    <a:p>
                      <a:r>
                        <a:rPr kumimoji="1" lang="ja-JP" altLang="en-US" sz="1200" dirty="0" smtClean="0"/>
                        <a:t>１００</a:t>
                      </a:r>
                      <a:r>
                        <a:rPr kumimoji="1" lang="en-US" altLang="ja-JP" sz="1200" dirty="0" err="1" smtClean="0"/>
                        <a:t>μm</a:t>
                      </a:r>
                      <a:r>
                        <a:rPr kumimoji="1" lang="ja-JP" altLang="en-US" sz="1200" dirty="0" smtClean="0"/>
                        <a:t>　</a:t>
                      </a:r>
                      <a:r>
                        <a:rPr kumimoji="1" lang="en-US" altLang="ja-JP" sz="1200" dirty="0" smtClean="0"/>
                        <a:t>÷</a:t>
                      </a:r>
                      <a:r>
                        <a:rPr kumimoji="1" lang="ja-JP" altLang="en-US" sz="1200" dirty="0" smtClean="0"/>
                        <a:t>　４</a:t>
                      </a:r>
                      <a:endParaRPr kumimoji="1" lang="ja-JP" altLang="en-US" sz="1200" dirty="0"/>
                    </a:p>
                  </a:txBody>
                  <a:tcPr/>
                </a:tc>
                <a:tc>
                  <a:txBody>
                    <a:bodyPr/>
                    <a:lstStyle/>
                    <a:p>
                      <a:pPr algn="r"/>
                      <a:r>
                        <a:rPr kumimoji="1" lang="ja-JP" altLang="en-US" sz="1200" dirty="0" smtClean="0"/>
                        <a:t>２５</a:t>
                      </a:r>
                      <a:r>
                        <a:rPr kumimoji="1" lang="en-US" altLang="ja-JP" sz="1200" dirty="0" smtClean="0"/>
                        <a:t>μ</a:t>
                      </a:r>
                      <a:r>
                        <a:rPr kumimoji="1" lang="ja-JP" altLang="en-US" sz="1200" dirty="0" smtClean="0"/>
                        <a:t>ｍ</a:t>
                      </a:r>
                      <a:endParaRPr kumimoji="1" lang="ja-JP" altLang="en-US" sz="1200" dirty="0"/>
                    </a:p>
                  </a:txBody>
                  <a:tcPr/>
                </a:tc>
                <a:extLst>
                  <a:ext uri="{0D108BD9-81ED-4DB2-BD59-A6C34878D82A}">
                    <a16:rowId xmlns:a16="http://schemas.microsoft.com/office/drawing/2014/main" val="3551689608"/>
                  </a:ext>
                </a:extLst>
              </a:tr>
              <a:tr h="311336">
                <a:tc>
                  <a:txBody>
                    <a:bodyPr/>
                    <a:lstStyle/>
                    <a:p>
                      <a:r>
                        <a:rPr kumimoji="1" lang="ja-JP" altLang="en-US" sz="1200" dirty="0" smtClean="0"/>
                        <a:t>１０Ｘ</a:t>
                      </a:r>
                      <a:endParaRPr kumimoji="1" lang="ja-JP" altLang="en-US" sz="1200" dirty="0"/>
                    </a:p>
                  </a:txBody>
                  <a:tcPr/>
                </a:tc>
                <a:tc>
                  <a:txBody>
                    <a:bodyPr/>
                    <a:lstStyle/>
                    <a:p>
                      <a:r>
                        <a:rPr kumimoji="1" lang="ja-JP" altLang="en-US" sz="1200" dirty="0" smtClean="0"/>
                        <a:t>１００</a:t>
                      </a:r>
                      <a:r>
                        <a:rPr kumimoji="1" lang="en-US" altLang="ja-JP" sz="1200" dirty="0" err="1" smtClean="0"/>
                        <a:t>μm</a:t>
                      </a:r>
                      <a:r>
                        <a:rPr kumimoji="1" lang="ja-JP" altLang="en-US" sz="1200" dirty="0" smtClean="0"/>
                        <a:t>　</a:t>
                      </a:r>
                      <a:r>
                        <a:rPr kumimoji="1" lang="en-US" altLang="ja-JP" sz="1200" dirty="0" smtClean="0"/>
                        <a:t>÷</a:t>
                      </a:r>
                      <a:r>
                        <a:rPr kumimoji="1" lang="ja-JP" altLang="en-US" sz="1200" dirty="0" smtClean="0"/>
                        <a:t>　１０</a:t>
                      </a:r>
                      <a:endParaRPr kumimoji="1" lang="ja-JP" altLang="en-US" sz="1200" dirty="0"/>
                    </a:p>
                  </a:txBody>
                  <a:tcPr/>
                </a:tc>
                <a:tc>
                  <a:txBody>
                    <a:bodyPr/>
                    <a:lstStyle/>
                    <a:p>
                      <a:pPr algn="r"/>
                      <a:r>
                        <a:rPr kumimoji="1" lang="ja-JP" altLang="en-US" sz="1200" dirty="0" smtClean="0"/>
                        <a:t>１０</a:t>
                      </a:r>
                      <a:r>
                        <a:rPr kumimoji="1" lang="en-US" altLang="ja-JP" sz="1200" dirty="0" smtClean="0"/>
                        <a:t>μ</a:t>
                      </a:r>
                      <a:r>
                        <a:rPr kumimoji="1" lang="ja-JP" altLang="en-US" sz="1200" dirty="0" smtClean="0"/>
                        <a:t>ｍ</a:t>
                      </a:r>
                      <a:endParaRPr kumimoji="1" lang="ja-JP" altLang="en-US" sz="1200" dirty="0"/>
                    </a:p>
                  </a:txBody>
                  <a:tcPr/>
                </a:tc>
                <a:extLst>
                  <a:ext uri="{0D108BD9-81ED-4DB2-BD59-A6C34878D82A}">
                    <a16:rowId xmlns:a16="http://schemas.microsoft.com/office/drawing/2014/main" val="3148766371"/>
                  </a:ext>
                </a:extLst>
              </a:tr>
              <a:tr h="311336">
                <a:tc>
                  <a:txBody>
                    <a:bodyPr/>
                    <a:lstStyle/>
                    <a:p>
                      <a:r>
                        <a:rPr kumimoji="1" lang="ja-JP" altLang="en-US" sz="1200" dirty="0" smtClean="0"/>
                        <a:t>４０Ｘ</a:t>
                      </a:r>
                      <a:endParaRPr kumimoji="1" lang="ja-JP" altLang="en-US" sz="1200" dirty="0"/>
                    </a:p>
                  </a:txBody>
                  <a:tcPr/>
                </a:tc>
                <a:tc>
                  <a:txBody>
                    <a:bodyPr/>
                    <a:lstStyle/>
                    <a:p>
                      <a:r>
                        <a:rPr kumimoji="1" lang="ja-JP" altLang="en-US" sz="1200" dirty="0" smtClean="0"/>
                        <a:t>１００</a:t>
                      </a:r>
                      <a:r>
                        <a:rPr kumimoji="1" lang="en-US" altLang="ja-JP" sz="1200" dirty="0" smtClean="0"/>
                        <a:t>μ</a:t>
                      </a:r>
                      <a:r>
                        <a:rPr kumimoji="1" lang="ja-JP" altLang="en-US" sz="1200" dirty="0" smtClean="0"/>
                        <a:t>ｍ　</a:t>
                      </a:r>
                      <a:r>
                        <a:rPr kumimoji="1" lang="en-US" altLang="ja-JP" sz="1200" dirty="0" smtClean="0"/>
                        <a:t>÷</a:t>
                      </a:r>
                      <a:r>
                        <a:rPr kumimoji="1" lang="ja-JP" altLang="en-US" sz="1200" dirty="0" smtClean="0"/>
                        <a:t>　４０</a:t>
                      </a:r>
                      <a:endParaRPr kumimoji="1" lang="ja-JP" altLang="en-US" sz="1200" dirty="0"/>
                    </a:p>
                  </a:txBody>
                  <a:tcPr/>
                </a:tc>
                <a:tc>
                  <a:txBody>
                    <a:bodyPr/>
                    <a:lstStyle/>
                    <a:p>
                      <a:pPr algn="r"/>
                      <a:r>
                        <a:rPr kumimoji="1" lang="ja-JP" altLang="en-US" sz="1200" dirty="0" smtClean="0"/>
                        <a:t>２．５</a:t>
                      </a:r>
                      <a:r>
                        <a:rPr kumimoji="1" lang="en-US" altLang="ja-JP" sz="1200" dirty="0" err="1" smtClean="0"/>
                        <a:t>μm</a:t>
                      </a:r>
                      <a:endParaRPr kumimoji="1" lang="ja-JP" altLang="en-US" sz="1200" dirty="0"/>
                    </a:p>
                  </a:txBody>
                  <a:tcPr/>
                </a:tc>
                <a:extLst>
                  <a:ext uri="{0D108BD9-81ED-4DB2-BD59-A6C34878D82A}">
                    <a16:rowId xmlns:a16="http://schemas.microsoft.com/office/drawing/2014/main" val="1953593872"/>
                  </a:ext>
                </a:extLst>
              </a:tr>
              <a:tr h="311336">
                <a:tc>
                  <a:txBody>
                    <a:bodyPr/>
                    <a:lstStyle/>
                    <a:p>
                      <a:r>
                        <a:rPr kumimoji="1" lang="ja-JP" altLang="en-US" sz="1200" dirty="0" smtClean="0"/>
                        <a:t>１００Ｘ</a:t>
                      </a:r>
                      <a:endParaRPr kumimoji="1" lang="ja-JP" altLang="en-US" sz="1200" dirty="0"/>
                    </a:p>
                  </a:txBody>
                  <a:tcPr/>
                </a:tc>
                <a:tc>
                  <a:txBody>
                    <a:bodyPr/>
                    <a:lstStyle/>
                    <a:p>
                      <a:r>
                        <a:rPr kumimoji="1" lang="ja-JP" altLang="en-US" sz="1200" dirty="0" smtClean="0"/>
                        <a:t>１００</a:t>
                      </a:r>
                      <a:r>
                        <a:rPr kumimoji="1" lang="en-US" altLang="ja-JP" sz="1200" dirty="0" err="1" smtClean="0"/>
                        <a:t>μm</a:t>
                      </a:r>
                      <a:r>
                        <a:rPr kumimoji="1" lang="ja-JP" altLang="en-US" sz="1200" dirty="0" smtClean="0"/>
                        <a:t>　</a:t>
                      </a:r>
                      <a:r>
                        <a:rPr kumimoji="1" lang="en-US" altLang="ja-JP" sz="1200" dirty="0" smtClean="0"/>
                        <a:t>÷</a:t>
                      </a:r>
                      <a:r>
                        <a:rPr kumimoji="1" lang="ja-JP" altLang="en-US" sz="1200" dirty="0" smtClean="0"/>
                        <a:t>　１００</a:t>
                      </a:r>
                      <a:endParaRPr kumimoji="1" lang="ja-JP" altLang="en-US" sz="1200" dirty="0"/>
                    </a:p>
                  </a:txBody>
                  <a:tcPr/>
                </a:tc>
                <a:tc>
                  <a:txBody>
                    <a:bodyPr/>
                    <a:lstStyle/>
                    <a:p>
                      <a:pPr algn="r"/>
                      <a:r>
                        <a:rPr kumimoji="1" lang="ja-JP" altLang="en-US" sz="1200" dirty="0" smtClean="0"/>
                        <a:t>１</a:t>
                      </a:r>
                      <a:r>
                        <a:rPr kumimoji="1" lang="en-US" altLang="ja-JP" sz="1200" dirty="0" err="1" smtClean="0"/>
                        <a:t>μm</a:t>
                      </a:r>
                      <a:endParaRPr kumimoji="1" lang="ja-JP" altLang="en-US" sz="1200" dirty="0"/>
                    </a:p>
                  </a:txBody>
                  <a:tcPr/>
                </a:tc>
                <a:extLst>
                  <a:ext uri="{0D108BD9-81ED-4DB2-BD59-A6C34878D82A}">
                    <a16:rowId xmlns:a16="http://schemas.microsoft.com/office/drawing/2014/main" val="3574512566"/>
                  </a:ext>
                </a:extLst>
              </a:tr>
            </a:tbl>
          </a:graphicData>
        </a:graphic>
      </p:graphicFrame>
    </p:spTree>
    <p:extLst>
      <p:ext uri="{BB962C8B-B14F-4D97-AF65-F5344CB8AC3E}">
        <p14:creationId xmlns:p14="http://schemas.microsoft.com/office/powerpoint/2010/main" val="37023154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使い終わった後は</a:t>
            </a:r>
            <a:endParaRPr kumimoji="1" lang="ja-JP" altLang="en-US" dirty="0"/>
          </a:p>
        </p:txBody>
      </p:sp>
      <p:sp>
        <p:nvSpPr>
          <p:cNvPr id="3" name="コンテンツ プレースホルダー 2"/>
          <p:cNvSpPr>
            <a:spLocks noGrp="1"/>
          </p:cNvSpPr>
          <p:nvPr>
            <p:ph idx="1"/>
          </p:nvPr>
        </p:nvSpPr>
        <p:spPr>
          <a:xfrm>
            <a:off x="432597" y="1219200"/>
            <a:ext cx="6239666" cy="4981575"/>
          </a:xfrm>
        </p:spPr>
        <p:txBody>
          <a:bodyPr/>
          <a:lstStyle/>
          <a:p>
            <a:pPr marL="342900" indent="-342900">
              <a:buClr>
                <a:srgbClr val="FFC000"/>
              </a:buClr>
              <a:buFont typeface="Wingdings" panose="05000000000000000000" pitchFamily="2" charset="2"/>
              <a:buChar char="p"/>
            </a:pPr>
            <a:r>
              <a:rPr kumimoji="1" lang="ja-JP" altLang="en-US" dirty="0" smtClean="0"/>
              <a:t>電源のＯＦＦ</a:t>
            </a:r>
            <a:endParaRPr kumimoji="1" lang="en-US" altLang="ja-JP" dirty="0" smtClean="0"/>
          </a:p>
          <a:p>
            <a:pPr marL="696913" lvl="1" indent="-342900">
              <a:buClr>
                <a:srgbClr val="FFC000"/>
              </a:buClr>
              <a:buFont typeface="Wingdings" panose="05000000000000000000" pitchFamily="2" charset="2"/>
              <a:buChar char="u"/>
            </a:pPr>
            <a:r>
              <a:rPr lang="ja-JP" altLang="en-US" dirty="0"/>
              <a:t>対物４</a:t>
            </a:r>
            <a:r>
              <a:rPr lang="en-US" altLang="ja-JP" dirty="0"/>
              <a:t>×</a:t>
            </a:r>
            <a:r>
              <a:rPr lang="ja-JP" altLang="en-US" dirty="0"/>
              <a:t>レンズに切替えます。</a:t>
            </a:r>
            <a:endParaRPr lang="en-US" altLang="ja-JP" dirty="0"/>
          </a:p>
          <a:p>
            <a:pPr marL="696913" lvl="1" indent="-342900">
              <a:buClr>
                <a:srgbClr val="FFC000"/>
              </a:buClr>
              <a:buFont typeface="Wingdings" panose="05000000000000000000" pitchFamily="2" charset="2"/>
              <a:buChar char="u"/>
            </a:pPr>
            <a:r>
              <a:rPr lang="ja-JP" altLang="en-US" dirty="0"/>
              <a:t>明るさ調整つまみを最小にしてメインスイッチを</a:t>
            </a:r>
            <a:r>
              <a:rPr lang="en-US" altLang="ja-JP" dirty="0"/>
              <a:t>OFF</a:t>
            </a:r>
            <a:r>
              <a:rPr lang="ja-JP" altLang="en-US" dirty="0"/>
              <a:t>にします。</a:t>
            </a:r>
            <a:endParaRPr lang="en-US" altLang="ja-JP" dirty="0"/>
          </a:p>
          <a:p>
            <a:pPr marL="696913" lvl="1" indent="-342900">
              <a:buClr>
                <a:srgbClr val="FFC000"/>
              </a:buClr>
              <a:buFont typeface="Wingdings" panose="05000000000000000000" pitchFamily="2" charset="2"/>
              <a:buChar char="u"/>
            </a:pPr>
            <a:r>
              <a:rPr lang="ja-JP" altLang="en-US" dirty="0"/>
              <a:t>コンセントから電源ケーブルを外し</a:t>
            </a:r>
            <a:r>
              <a:rPr lang="ja-JP" altLang="en-US" dirty="0" smtClean="0"/>
              <a:t>、コードハンガー㋐に、巻き付けます。</a:t>
            </a:r>
            <a:endParaRPr lang="en-US" altLang="ja-JP" dirty="0"/>
          </a:p>
          <a:p>
            <a:pPr marL="696913" lvl="1" indent="-342900">
              <a:buClr>
                <a:srgbClr val="FFC000"/>
              </a:buClr>
              <a:buFont typeface="Wingdings" panose="05000000000000000000" pitchFamily="2" charset="2"/>
              <a:buChar char="u"/>
            </a:pPr>
            <a:r>
              <a:rPr lang="ja-JP" altLang="en-US" dirty="0"/>
              <a:t>収納するために、鏡筒の向きをもとに戻します（固定ネジを緩めて</a:t>
            </a:r>
            <a:r>
              <a:rPr lang="en-US" altLang="ja-JP" dirty="0"/>
              <a:t>180</a:t>
            </a:r>
            <a:r>
              <a:rPr lang="ja-JP" altLang="en-US" dirty="0"/>
              <a:t>度回転させ、ネジを固定します</a:t>
            </a:r>
            <a:r>
              <a:rPr lang="ja-JP" altLang="en-US" dirty="0" smtClean="0"/>
              <a:t>）</a:t>
            </a:r>
            <a:endParaRPr lang="en-US" altLang="ja-JP" dirty="0" smtClean="0"/>
          </a:p>
          <a:p>
            <a:pPr marL="696913" lvl="1" indent="-342900">
              <a:buClr>
                <a:srgbClr val="FFC000"/>
              </a:buClr>
              <a:buFont typeface="Wingdings" panose="05000000000000000000" pitchFamily="2" charset="2"/>
              <a:buChar char="u"/>
            </a:pPr>
            <a:r>
              <a:rPr kumimoji="1" lang="ja-JP" altLang="en-US" dirty="0" smtClean="0"/>
              <a:t>カバーをかけて保管します。</a:t>
            </a:r>
            <a:endParaRPr kumimoji="1" lang="en-US" altLang="ja-JP" dirty="0" smtClean="0"/>
          </a:p>
          <a:p>
            <a:pPr marL="342900" indent="-342900">
              <a:buClr>
                <a:srgbClr val="FFC000"/>
              </a:buClr>
              <a:buFont typeface="Wingdings" panose="05000000000000000000" pitchFamily="2" charset="2"/>
              <a:buChar char="p"/>
            </a:pPr>
            <a:r>
              <a:rPr lang="ja-JP" altLang="en-US" dirty="0" smtClean="0"/>
              <a:t>日常のメンテナンス</a:t>
            </a:r>
            <a:endParaRPr kumimoji="1" lang="en-US" altLang="ja-JP" dirty="0" smtClean="0"/>
          </a:p>
          <a:p>
            <a:pPr marL="696913" lvl="1" indent="-342900">
              <a:buClr>
                <a:srgbClr val="FFC000"/>
              </a:buClr>
              <a:buFont typeface="Wingdings" panose="05000000000000000000" pitchFamily="2" charset="2"/>
              <a:buChar char="u"/>
            </a:pPr>
            <a:r>
              <a:rPr lang="ja-JP" altLang="en-US" dirty="0" smtClean="0"/>
              <a:t>ロッカー収納、またはカバーをかけて保管します。</a:t>
            </a:r>
            <a:endParaRPr lang="en-US" altLang="ja-JP" dirty="0" smtClean="0"/>
          </a:p>
          <a:p>
            <a:pPr marL="696913" lvl="1" indent="-342900">
              <a:buClr>
                <a:srgbClr val="FFC000"/>
              </a:buClr>
              <a:buFont typeface="Wingdings" panose="05000000000000000000" pitchFamily="2" charset="2"/>
              <a:buChar char="u"/>
            </a:pPr>
            <a:r>
              <a:rPr lang="ja-JP" altLang="en-US" dirty="0"/>
              <a:t>ホコリはブロアでふき飛ばします。</a:t>
            </a:r>
            <a:endParaRPr lang="en-US" altLang="ja-JP" dirty="0"/>
          </a:p>
          <a:p>
            <a:pPr marL="696913" lvl="1" indent="-342900">
              <a:buClr>
                <a:srgbClr val="FFC000"/>
              </a:buClr>
              <a:buFont typeface="Wingdings" panose="05000000000000000000" pitchFamily="2" charset="2"/>
              <a:buChar char="u"/>
            </a:pPr>
            <a:r>
              <a:rPr lang="ja-JP" altLang="en-US" dirty="0"/>
              <a:t>油浸オイルを清拭するときは、必ずレンズクリーニングペーパーを使ってください</a:t>
            </a:r>
            <a:r>
              <a:rPr lang="ja-JP" altLang="en-US" dirty="0" smtClean="0"/>
              <a:t>。</a:t>
            </a:r>
            <a:endParaRPr lang="en-US" altLang="ja-JP"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grpSp>
        <p:nvGrpSpPr>
          <p:cNvPr id="8" name="グループ化 7"/>
          <p:cNvGrpSpPr/>
          <p:nvPr/>
        </p:nvGrpSpPr>
        <p:grpSpPr>
          <a:xfrm>
            <a:off x="7943960" y="1412776"/>
            <a:ext cx="2688544" cy="2537706"/>
            <a:chOff x="7847938" y="1028235"/>
            <a:chExt cx="3432638" cy="3152775"/>
          </a:xfrm>
        </p:grpSpPr>
        <p:pic>
          <p:nvPicPr>
            <p:cNvPr id="7" name="図 6"/>
            <p:cNvPicPr>
              <a:picLocks noChangeAspect="1"/>
            </p:cNvPicPr>
            <p:nvPr/>
          </p:nvPicPr>
          <p:blipFill>
            <a:blip r:embed="rId3"/>
            <a:stretch>
              <a:fillRect/>
            </a:stretch>
          </p:blipFill>
          <p:spPr>
            <a:xfrm>
              <a:off x="7847938" y="1028235"/>
              <a:ext cx="2476500" cy="3152775"/>
            </a:xfrm>
            <a:prstGeom prst="rect">
              <a:avLst/>
            </a:prstGeom>
          </p:spPr>
        </p:pic>
        <p:sp>
          <p:nvSpPr>
            <p:cNvPr id="10" name="線吹き出し 1 9"/>
            <p:cNvSpPr/>
            <p:nvPr/>
          </p:nvSpPr>
          <p:spPr bwMode="auto">
            <a:xfrm>
              <a:off x="10920536" y="1988841"/>
              <a:ext cx="360040" cy="360040"/>
            </a:xfrm>
            <a:prstGeom prst="callout1">
              <a:avLst>
                <a:gd name="adj1" fmla="val 18750"/>
                <a:gd name="adj2" fmla="val -8333"/>
                <a:gd name="adj3" fmla="val -111340"/>
                <a:gd name="adj4" fmla="val -244954"/>
              </a:avLst>
            </a:prstGeom>
            <a:solidFill>
              <a:schemeClr val="bg1"/>
            </a:solidFill>
            <a:ln>
              <a:solidFill>
                <a:schemeClr val="tx1"/>
              </a:solidFill>
            </a:ln>
            <a:effectLst/>
            <a:extLst/>
          </p:spPr>
          <p:txBody>
            <a:bodyPr vert="horz" wrap="square" lIns="0" tIns="0" rIns="0" bIns="0" numCol="1" rtlCol="0" anchor="t" anchorCtr="0" compatLnSpc="1">
              <a:prstTxWarp prst="textNoShape">
                <a:avLst/>
              </a:prstTxWarp>
            </a:bodyPr>
            <a:lstStyle/>
            <a:p>
              <a:pPr fontAlgn="base">
                <a:spcBef>
                  <a:spcPct val="0"/>
                </a:spcBef>
                <a:spcAft>
                  <a:spcPct val="0"/>
                </a:spcAft>
              </a:pPr>
              <a:r>
                <a:rPr kumimoji="1" lang="ja-JP" altLang="en-US" sz="2400" dirty="0"/>
                <a:t>㋐</a:t>
              </a:r>
            </a:p>
          </p:txBody>
        </p:sp>
      </p:grpSp>
      <p:sp>
        <p:nvSpPr>
          <p:cNvPr id="11" name="テキスト ボックス 10"/>
          <p:cNvSpPr txBox="1"/>
          <p:nvPr/>
        </p:nvSpPr>
        <p:spPr>
          <a:xfrm>
            <a:off x="8039794" y="5877272"/>
            <a:ext cx="1008112" cy="307777"/>
          </a:xfrm>
          <a:prstGeom prst="rect">
            <a:avLst/>
          </a:prstGeom>
          <a:noFill/>
        </p:spPr>
        <p:txBody>
          <a:bodyPr wrap="square" rtlCol="0">
            <a:spAutoFit/>
          </a:bodyPr>
          <a:lstStyle/>
          <a:p>
            <a:r>
              <a:rPr kumimoji="1" lang="ja-JP" altLang="en-US" sz="1400" dirty="0">
                <a:ea typeface="Meiryo UI" panose="020B0604030504040204" pitchFamily="50" charset="-128"/>
                <a:cs typeface="Meiryo UI" panose="020B0604030504040204" pitchFamily="50" charset="-128"/>
              </a:rPr>
              <a:t>ブロアー</a:t>
            </a:r>
          </a:p>
        </p:txBody>
      </p:sp>
      <p:sp>
        <p:nvSpPr>
          <p:cNvPr id="12" name="テキスト ボックス 11"/>
          <p:cNvSpPr txBox="1"/>
          <p:nvPr/>
        </p:nvSpPr>
        <p:spPr>
          <a:xfrm>
            <a:off x="9767987" y="5877272"/>
            <a:ext cx="2015031" cy="307777"/>
          </a:xfrm>
          <a:prstGeom prst="rect">
            <a:avLst/>
          </a:prstGeom>
          <a:noFill/>
        </p:spPr>
        <p:txBody>
          <a:bodyPr wrap="square" rtlCol="0">
            <a:spAutoFit/>
          </a:bodyPr>
          <a:lstStyle/>
          <a:p>
            <a:r>
              <a:rPr lang="ja-JP" altLang="en-US" sz="1400" dirty="0">
                <a:ea typeface="Meiryo UI" panose="020B0604030504040204" pitchFamily="50" charset="-128"/>
                <a:cs typeface="Meiryo UI" panose="020B0604030504040204" pitchFamily="50" charset="-128"/>
              </a:rPr>
              <a:t>レンズクリーニングペーパー</a:t>
            </a:r>
            <a:endParaRPr kumimoji="1" lang="ja-JP" altLang="en-US" sz="1400" dirty="0">
              <a:ea typeface="Meiryo UI" panose="020B0604030504040204" pitchFamily="50" charset="-128"/>
              <a:cs typeface="Meiryo UI" panose="020B0604030504040204" pitchFamily="50" charset="-128"/>
            </a:endParaRPr>
          </a:p>
        </p:txBody>
      </p:sp>
      <p:pic>
        <p:nvPicPr>
          <p:cNvPr id="13" name="図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75500" y="4189737"/>
            <a:ext cx="2371777" cy="1660244"/>
          </a:xfrm>
          <a:prstGeom prst="rect">
            <a:avLst/>
          </a:prstGeom>
        </p:spPr>
      </p:pic>
      <p:pic>
        <p:nvPicPr>
          <p:cNvPr id="14" name="図 13"/>
          <p:cNvPicPr>
            <a:picLocks noChangeAspect="1"/>
          </p:cNvPicPr>
          <p:nvPr/>
        </p:nvPicPr>
        <p:blipFill>
          <a:blip r:embed="rId5"/>
          <a:stretch>
            <a:fillRect/>
          </a:stretch>
        </p:blipFill>
        <p:spPr>
          <a:xfrm>
            <a:off x="9744765" y="4193797"/>
            <a:ext cx="2039248" cy="1656184"/>
          </a:xfrm>
          <a:prstGeom prst="rect">
            <a:avLst/>
          </a:prstGeom>
        </p:spPr>
      </p:pic>
    </p:spTree>
    <p:extLst>
      <p:ext uri="{BB962C8B-B14F-4D97-AF65-F5344CB8AC3E}">
        <p14:creationId xmlns:p14="http://schemas.microsoft.com/office/powerpoint/2010/main" val="9919801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顕微鏡</a:t>
            </a:r>
            <a:r>
              <a:rPr lang="ja-JP" altLang="en-US" dirty="0" smtClean="0"/>
              <a:t>理解できたかチェックしてみましょう</a:t>
            </a:r>
            <a:endParaRPr kumimoji="1"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graphicFrame>
        <p:nvGraphicFramePr>
          <p:cNvPr id="10" name="コンテンツ プレースホルダー 2"/>
          <p:cNvGraphicFramePr>
            <a:graphicFrameLocks noGrp="1"/>
          </p:cNvGraphicFramePr>
          <p:nvPr>
            <p:ph idx="1"/>
            <p:extLst>
              <p:ext uri="{D42A27DB-BD31-4B8C-83A1-F6EECF244321}">
                <p14:modId xmlns:p14="http://schemas.microsoft.com/office/powerpoint/2010/main" val="2963939416"/>
              </p:ext>
            </p:extLst>
          </p:nvPr>
        </p:nvGraphicFramePr>
        <p:xfrm>
          <a:off x="407368" y="1219199"/>
          <a:ext cx="11377264" cy="4981575"/>
        </p:xfrm>
        <a:graphic>
          <a:graphicData uri="http://schemas.openxmlformats.org/drawingml/2006/table">
            <a:tbl>
              <a:tblPr firstRow="1" bandRow="1">
                <a:tableStyleId>{5C22544A-7EE6-4342-B048-85BDC9FD1C3A}</a:tableStyleId>
              </a:tblPr>
              <a:tblGrid>
                <a:gridCol w="4704884">
                  <a:extLst>
                    <a:ext uri="{9D8B030D-6E8A-4147-A177-3AD203B41FA5}">
                      <a16:colId xmlns:a16="http://schemas.microsoft.com/office/drawing/2014/main" val="2211927573"/>
                    </a:ext>
                  </a:extLst>
                </a:gridCol>
                <a:gridCol w="3079560">
                  <a:extLst>
                    <a:ext uri="{9D8B030D-6E8A-4147-A177-3AD203B41FA5}">
                      <a16:colId xmlns:a16="http://schemas.microsoft.com/office/drawing/2014/main" val="1214157122"/>
                    </a:ext>
                  </a:extLst>
                </a:gridCol>
                <a:gridCol w="3592820">
                  <a:extLst>
                    <a:ext uri="{9D8B030D-6E8A-4147-A177-3AD203B41FA5}">
                      <a16:colId xmlns:a16="http://schemas.microsoft.com/office/drawing/2014/main" val="4099494731"/>
                    </a:ext>
                  </a:extLst>
                </a:gridCol>
              </a:tblGrid>
              <a:tr h="380392">
                <a:tc>
                  <a:txBody>
                    <a:bodyPr/>
                    <a:lstStyle/>
                    <a:p>
                      <a:r>
                        <a:rPr kumimoji="1" lang="ja-JP" altLang="en-US" sz="1600" dirty="0" smtClean="0"/>
                        <a:t>実施項目</a:t>
                      </a:r>
                      <a:endParaRPr kumimoji="1" lang="ja-JP" altLang="en-US" sz="1600" dirty="0"/>
                    </a:p>
                  </a:txBody>
                  <a:tcPr/>
                </a:tc>
                <a:tc gridSpan="2">
                  <a:txBody>
                    <a:bodyPr/>
                    <a:lstStyle/>
                    <a:p>
                      <a:r>
                        <a:rPr kumimoji="1" lang="ja-JP" altLang="en-US" sz="1600" dirty="0" smtClean="0"/>
                        <a:t>内容</a:t>
                      </a:r>
                      <a:endParaRPr kumimoji="1" lang="ja-JP" altLang="en-US" sz="1600" dirty="0"/>
                    </a:p>
                  </a:txBody>
                  <a:tcPr/>
                </a:tc>
                <a:tc hMerge="1">
                  <a:txBody>
                    <a:bodyPr/>
                    <a:lstStyle/>
                    <a:p>
                      <a:endParaRPr kumimoji="1" lang="ja-JP" altLang="en-US"/>
                    </a:p>
                  </a:txBody>
                  <a:tcPr/>
                </a:tc>
                <a:extLst>
                  <a:ext uri="{0D108BD9-81ED-4DB2-BD59-A6C34878D82A}">
                    <a16:rowId xmlns:a16="http://schemas.microsoft.com/office/drawing/2014/main" val="619211357"/>
                  </a:ext>
                </a:extLst>
              </a:tr>
              <a:tr h="844158">
                <a:tc>
                  <a:txBody>
                    <a:bodyPr/>
                    <a:lstStyle/>
                    <a:p>
                      <a:r>
                        <a:rPr kumimoji="1" lang="ja-JP" altLang="en-US" sz="1600" dirty="0" smtClean="0"/>
                        <a:t>顕微鏡をセットする</a:t>
                      </a:r>
                      <a:endParaRPr kumimoji="1" lang="en-US" altLang="ja-JP" sz="1600" dirty="0" smtClean="0"/>
                    </a:p>
                    <a:p>
                      <a:endParaRPr kumimoji="1" lang="ja-JP" altLang="en-US" sz="1600" dirty="0"/>
                    </a:p>
                  </a:txBody>
                  <a:tcPr/>
                </a:tc>
                <a:tc gridSpan="2">
                  <a:txBody>
                    <a:bodyPr/>
                    <a:lstStyle/>
                    <a:p>
                      <a:pPr marL="285750" lvl="0" indent="-285750">
                        <a:buClr>
                          <a:srgbClr val="FFC000"/>
                        </a:buClr>
                        <a:buFont typeface="Wingdings" panose="05000000000000000000" pitchFamily="2" charset="2"/>
                        <a:buChar char="n"/>
                      </a:pPr>
                      <a:r>
                        <a:rPr kumimoji="1" lang="ja-JP" altLang="en-US" sz="1600" dirty="0" smtClean="0"/>
                        <a:t>顕微鏡の運び方</a:t>
                      </a:r>
                      <a:endParaRPr kumimoji="1" lang="en-US" altLang="ja-JP" sz="1600" dirty="0" smtClean="0"/>
                    </a:p>
                    <a:p>
                      <a:pPr marL="285750" lvl="0" indent="-285750">
                        <a:buClr>
                          <a:srgbClr val="FFC000"/>
                        </a:buClr>
                        <a:buFont typeface="Wingdings" panose="05000000000000000000" pitchFamily="2" charset="2"/>
                        <a:buChar char="n"/>
                      </a:pPr>
                      <a:r>
                        <a:rPr kumimoji="1" lang="ja-JP" altLang="en-US" sz="1600" dirty="0" smtClean="0"/>
                        <a:t>鏡筒を回転させる</a:t>
                      </a:r>
                      <a:endParaRPr kumimoji="1" lang="en-US" altLang="ja-JP" sz="1600" dirty="0" smtClean="0"/>
                    </a:p>
                    <a:p>
                      <a:pPr marL="285750" lvl="0" indent="-285750">
                        <a:buClr>
                          <a:srgbClr val="FFC000"/>
                        </a:buClr>
                        <a:buFont typeface="Wingdings" panose="05000000000000000000" pitchFamily="2" charset="2"/>
                        <a:buChar char="n"/>
                      </a:pPr>
                      <a:r>
                        <a:rPr kumimoji="1" lang="ja-JP" altLang="en-US" sz="1600" dirty="0" smtClean="0"/>
                        <a:t>電源をつなぐ</a:t>
                      </a:r>
                      <a:endParaRPr kumimoji="1" lang="en-US" altLang="ja-JP" sz="1600" dirty="0" smtClean="0"/>
                    </a:p>
                  </a:txBody>
                  <a:tcPr/>
                </a:tc>
                <a:tc hMerge="1">
                  <a:txBody>
                    <a:bodyPr/>
                    <a:lstStyle/>
                    <a:p>
                      <a:endParaRPr kumimoji="1" lang="ja-JP" altLang="en-US"/>
                    </a:p>
                  </a:txBody>
                  <a:tcPr/>
                </a:tc>
                <a:extLst>
                  <a:ext uri="{0D108BD9-81ED-4DB2-BD59-A6C34878D82A}">
                    <a16:rowId xmlns:a16="http://schemas.microsoft.com/office/drawing/2014/main" val="4131165434"/>
                  </a:ext>
                </a:extLst>
              </a:tr>
              <a:tr h="1344399">
                <a:tc>
                  <a:txBody>
                    <a:bodyPr/>
                    <a:lstStyle/>
                    <a:p>
                      <a:r>
                        <a:rPr kumimoji="1" lang="ja-JP" altLang="en-US" sz="1600" dirty="0" smtClean="0"/>
                        <a:t>顕微鏡の操作を理解する</a:t>
                      </a:r>
                      <a:endParaRPr kumimoji="1" lang="en-US" altLang="ja-JP" sz="1600" dirty="0" smtClean="0"/>
                    </a:p>
                    <a:p>
                      <a:endParaRPr kumimoji="1" lang="ja-JP" altLang="en-US" sz="1600" dirty="0"/>
                    </a:p>
                  </a:txBody>
                  <a:tcPr/>
                </a:tc>
                <a:tc>
                  <a:txBody>
                    <a:bodyPr/>
                    <a:lstStyle/>
                    <a:p>
                      <a:pPr marL="285750" indent="-285750">
                        <a:buClr>
                          <a:srgbClr val="FFC000"/>
                        </a:buClr>
                        <a:buFont typeface="Wingdings" panose="05000000000000000000" pitchFamily="2" charset="2"/>
                        <a:buChar char="n"/>
                      </a:pPr>
                      <a:r>
                        <a:rPr kumimoji="1" lang="ja-JP" altLang="en-US" sz="1600" dirty="0" smtClean="0"/>
                        <a:t>メインスイッチ</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明るさ調整つまみ</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コンデンサ</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ステージハンドル</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クレンメル</a:t>
                      </a:r>
                      <a:endParaRPr kumimoji="1" lang="en-US" altLang="ja-JP" sz="1600" dirty="0" smtClean="0"/>
                    </a:p>
                  </a:txBody>
                  <a:tcPr/>
                </a:tc>
                <a:tc>
                  <a:txBody>
                    <a:bodyPr/>
                    <a:lstStyle/>
                    <a:p>
                      <a:pPr marL="285750" indent="-285750">
                        <a:buClr>
                          <a:srgbClr val="FFC000"/>
                        </a:buClr>
                        <a:buFont typeface="Wingdings" panose="05000000000000000000" pitchFamily="2" charset="2"/>
                        <a:buChar char="n"/>
                      </a:pPr>
                      <a:r>
                        <a:rPr kumimoji="1" lang="ja-JP" altLang="en-US" sz="1600" dirty="0" smtClean="0"/>
                        <a:t>鏡筒</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接眼レンズ</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レボルバ</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対物レンズ</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フォーカスハンドル</a:t>
                      </a:r>
                      <a:endParaRPr kumimoji="1" lang="en-US" altLang="ja-JP" sz="1600" dirty="0" smtClean="0"/>
                    </a:p>
                  </a:txBody>
                  <a:tcPr/>
                </a:tc>
                <a:extLst>
                  <a:ext uri="{0D108BD9-81ED-4DB2-BD59-A6C34878D82A}">
                    <a16:rowId xmlns:a16="http://schemas.microsoft.com/office/drawing/2014/main" val="2965734485"/>
                  </a:ext>
                </a:extLst>
              </a:tr>
              <a:tr h="844158">
                <a:tc>
                  <a:txBody>
                    <a:bodyPr/>
                    <a:lstStyle/>
                    <a:p>
                      <a:r>
                        <a:rPr kumimoji="1" lang="ja-JP" altLang="en-US" sz="1600" dirty="0" smtClean="0"/>
                        <a:t>標本を観察する</a:t>
                      </a:r>
                      <a:endParaRPr kumimoji="1" lang="en-US" altLang="ja-JP" sz="1600" dirty="0" smtClean="0"/>
                    </a:p>
                    <a:p>
                      <a:endParaRPr kumimoji="1" lang="ja-JP" altLang="en-US" sz="1600" dirty="0"/>
                    </a:p>
                  </a:txBody>
                  <a:tcPr/>
                </a:tc>
                <a:tc>
                  <a:txBody>
                    <a:bodyPr/>
                    <a:lstStyle/>
                    <a:p>
                      <a:pPr marL="285750" indent="-285750">
                        <a:buClr>
                          <a:srgbClr val="FFC000"/>
                        </a:buClr>
                        <a:buFont typeface="Wingdings" panose="05000000000000000000" pitchFamily="2" charset="2"/>
                        <a:buChar char="n"/>
                      </a:pPr>
                      <a:r>
                        <a:rPr kumimoji="1" lang="ja-JP" altLang="en-US" sz="1600" dirty="0" smtClean="0"/>
                        <a:t>標本をセットする</a:t>
                      </a:r>
                      <a:endParaRPr kumimoji="1" lang="en-US" altLang="ja-JP" sz="1600" dirty="0" smtClean="0"/>
                    </a:p>
                    <a:p>
                      <a:pPr marL="285750" indent="-285750">
                        <a:buClr>
                          <a:srgbClr val="FFC000"/>
                        </a:buClr>
                        <a:buFont typeface="Wingdings" panose="05000000000000000000" pitchFamily="2" charset="2"/>
                        <a:buChar char="n"/>
                      </a:pPr>
                      <a:r>
                        <a:rPr kumimoji="1" lang="en-US" altLang="ja-JP" sz="1600" dirty="0" smtClean="0"/>
                        <a:t>10X</a:t>
                      </a:r>
                      <a:r>
                        <a:rPr kumimoji="1" lang="ja-JP" altLang="en-US" sz="1600" dirty="0" smtClean="0"/>
                        <a:t>でピント合わせ</a:t>
                      </a:r>
                      <a:endParaRPr kumimoji="1" lang="en-US" altLang="ja-JP" sz="1600" dirty="0" smtClean="0"/>
                    </a:p>
                    <a:p>
                      <a:pPr marL="285750" indent="-285750">
                        <a:buClr>
                          <a:srgbClr val="FFC000"/>
                        </a:buClr>
                        <a:buFont typeface="Wingdings" panose="05000000000000000000" pitchFamily="2" charset="2"/>
                        <a:buChar char="n"/>
                      </a:pPr>
                      <a:r>
                        <a:rPr kumimoji="1" lang="en-US" altLang="ja-JP" sz="1600" dirty="0" smtClean="0"/>
                        <a:t>40X</a:t>
                      </a:r>
                      <a:r>
                        <a:rPr kumimoji="1" lang="ja-JP" altLang="en-US" sz="1600" dirty="0" smtClean="0"/>
                        <a:t>で観察</a:t>
                      </a:r>
                      <a:endParaRPr kumimoji="1" lang="en-US" altLang="ja-JP" sz="1600" dirty="0" smtClean="0"/>
                    </a:p>
                  </a:txBody>
                  <a:tcPr/>
                </a:tc>
                <a:tc>
                  <a:txBody>
                    <a:bodyPr/>
                    <a:lstStyle/>
                    <a:p>
                      <a:pPr marL="285750" indent="-285750">
                        <a:buClr>
                          <a:srgbClr val="FFC000"/>
                        </a:buClr>
                        <a:buFont typeface="Wingdings" panose="05000000000000000000" pitchFamily="2" charset="2"/>
                        <a:buChar char="n"/>
                      </a:pPr>
                      <a:r>
                        <a:rPr kumimoji="1" lang="ja-JP" altLang="en-US" sz="1600" dirty="0" smtClean="0"/>
                        <a:t>光軸調整</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視度補正・眼幅調整</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コントラスト調整</a:t>
                      </a:r>
                      <a:endParaRPr kumimoji="1" lang="en-US" altLang="ja-JP" sz="1600" dirty="0" smtClean="0"/>
                    </a:p>
                  </a:txBody>
                  <a:tcPr/>
                </a:tc>
                <a:extLst>
                  <a:ext uri="{0D108BD9-81ED-4DB2-BD59-A6C34878D82A}">
                    <a16:rowId xmlns:a16="http://schemas.microsoft.com/office/drawing/2014/main" val="3962706851"/>
                  </a:ext>
                </a:extLst>
              </a:tr>
              <a:tr h="594038">
                <a:tc>
                  <a:txBody>
                    <a:bodyPr/>
                    <a:lstStyle/>
                    <a:p>
                      <a:r>
                        <a:rPr kumimoji="1" lang="en-US" altLang="ja-JP" sz="1600" dirty="0" smtClean="0"/>
                        <a:t>100X</a:t>
                      </a:r>
                      <a:r>
                        <a:rPr kumimoji="1" lang="ja-JP" altLang="en-US" sz="1600" dirty="0" smtClean="0"/>
                        <a:t>レンズを使用する</a:t>
                      </a:r>
                      <a:endParaRPr kumimoji="1" lang="en-US" altLang="ja-JP" sz="1600" dirty="0" smtClean="0"/>
                    </a:p>
                  </a:txBody>
                  <a:tcPr/>
                </a:tc>
                <a:tc gridSpan="2">
                  <a:txBody>
                    <a:bodyPr/>
                    <a:lstStyle/>
                    <a:p>
                      <a:pPr marL="285750" indent="-285750">
                        <a:buClr>
                          <a:srgbClr val="FFC000"/>
                        </a:buClr>
                        <a:buFont typeface="Wingdings" panose="05000000000000000000" pitchFamily="2" charset="2"/>
                        <a:buChar char="n"/>
                      </a:pPr>
                      <a:r>
                        <a:rPr kumimoji="1" lang="en-US" altLang="ja-JP" sz="1600" dirty="0" smtClean="0"/>
                        <a:t>100X</a:t>
                      </a:r>
                      <a:r>
                        <a:rPr kumimoji="1" lang="ja-JP" altLang="en-US" sz="1600" dirty="0" smtClean="0"/>
                        <a:t>レンズ（油浸）を使う</a:t>
                      </a:r>
                      <a:endParaRPr kumimoji="1" lang="en-US" altLang="ja-JP" sz="1600" dirty="0" smtClean="0"/>
                    </a:p>
                    <a:p>
                      <a:pPr marL="285750" indent="-285750">
                        <a:buClr>
                          <a:srgbClr val="FFC000"/>
                        </a:buClr>
                        <a:buFont typeface="Wingdings" panose="05000000000000000000" pitchFamily="2" charset="2"/>
                        <a:buChar char="n"/>
                      </a:pPr>
                      <a:r>
                        <a:rPr kumimoji="1" lang="en-US" altLang="ja-JP" sz="1600" dirty="0" smtClean="0"/>
                        <a:t>100×</a:t>
                      </a:r>
                      <a:r>
                        <a:rPr kumimoji="1" lang="ja-JP" altLang="en-US" sz="1600" dirty="0" smtClean="0"/>
                        <a:t>レンズを使い終わった後は</a:t>
                      </a:r>
                      <a:endParaRPr kumimoji="1" lang="en-US" altLang="ja-JP" sz="1600" dirty="0" smtClean="0"/>
                    </a:p>
                  </a:txBody>
                  <a:tcPr/>
                </a:tc>
                <a:tc hMerge="1">
                  <a:txBody>
                    <a:bodyPr/>
                    <a:lstStyle/>
                    <a:p>
                      <a:endParaRPr kumimoji="1" lang="ja-JP" altLang="en-US"/>
                    </a:p>
                  </a:txBody>
                  <a:tcPr/>
                </a:tc>
                <a:extLst>
                  <a:ext uri="{0D108BD9-81ED-4DB2-BD59-A6C34878D82A}">
                    <a16:rowId xmlns:a16="http://schemas.microsoft.com/office/drawing/2014/main" val="935400423"/>
                  </a:ext>
                </a:extLst>
              </a:tr>
              <a:tr h="380392">
                <a:tc>
                  <a:txBody>
                    <a:bodyPr/>
                    <a:lstStyle/>
                    <a:p>
                      <a:r>
                        <a:rPr kumimoji="1" lang="ja-JP" altLang="en-US" sz="1600" dirty="0" smtClean="0"/>
                        <a:t>接眼ミクロメーターを使用する</a:t>
                      </a:r>
                      <a:endParaRPr kumimoji="1" lang="ja-JP" altLang="en-US" sz="1600" dirty="0"/>
                    </a:p>
                  </a:txBody>
                  <a:tcPr/>
                </a:tc>
                <a:tc gridSpan="2">
                  <a:txBody>
                    <a:bodyPr/>
                    <a:lstStyle/>
                    <a:p>
                      <a:pPr marL="285750" indent="-285750">
                        <a:buClr>
                          <a:srgbClr val="FFC000"/>
                        </a:buClr>
                        <a:buFont typeface="Wingdings" panose="05000000000000000000" pitchFamily="2" charset="2"/>
                        <a:buChar char="n"/>
                      </a:pPr>
                      <a:r>
                        <a:rPr kumimoji="1" lang="ja-JP" altLang="en-US" sz="1600" dirty="0" smtClean="0"/>
                        <a:t>接眼ミクロメーターを使って大きさをはかる。</a:t>
                      </a:r>
                      <a:endParaRPr kumimoji="1" lang="ja-JP" altLang="en-US" sz="1600" dirty="0"/>
                    </a:p>
                  </a:txBody>
                  <a:tcPr/>
                </a:tc>
                <a:tc hMerge="1">
                  <a:txBody>
                    <a:bodyPr/>
                    <a:lstStyle/>
                    <a:p>
                      <a:endParaRPr kumimoji="1" lang="ja-JP" altLang="en-US"/>
                    </a:p>
                  </a:txBody>
                  <a:tcPr/>
                </a:tc>
                <a:extLst>
                  <a:ext uri="{0D108BD9-81ED-4DB2-BD59-A6C34878D82A}">
                    <a16:rowId xmlns:a16="http://schemas.microsoft.com/office/drawing/2014/main" val="1775607245"/>
                  </a:ext>
                </a:extLst>
              </a:tr>
              <a:tr h="594038">
                <a:tc>
                  <a:txBody>
                    <a:bodyPr/>
                    <a:lstStyle/>
                    <a:p>
                      <a:r>
                        <a:rPr kumimoji="1" lang="ja-JP" altLang="en-US" sz="1600" dirty="0" smtClean="0"/>
                        <a:t>使い終わった後は</a:t>
                      </a:r>
                      <a:endParaRPr kumimoji="1" lang="ja-JP" altLang="en-US" sz="1600" dirty="0"/>
                    </a:p>
                  </a:txBody>
                  <a:tcPr/>
                </a:tc>
                <a:tc>
                  <a:txBody>
                    <a:bodyPr/>
                    <a:lstStyle/>
                    <a:p>
                      <a:pPr marL="285750" indent="-285750">
                        <a:buClr>
                          <a:srgbClr val="FFC000"/>
                        </a:buClr>
                        <a:buFont typeface="Wingdings" panose="05000000000000000000" pitchFamily="2" charset="2"/>
                        <a:buChar char="n"/>
                      </a:pPr>
                      <a:r>
                        <a:rPr kumimoji="1" lang="ja-JP" altLang="en-US" sz="1600" dirty="0" smtClean="0"/>
                        <a:t>電源の</a:t>
                      </a:r>
                      <a:r>
                        <a:rPr kumimoji="1" lang="en-US" altLang="ja-JP" sz="1600" dirty="0" smtClean="0"/>
                        <a:t>OFF</a:t>
                      </a:r>
                    </a:p>
                    <a:p>
                      <a:pPr marL="285750" indent="-285750">
                        <a:buClr>
                          <a:srgbClr val="FFC000"/>
                        </a:buClr>
                        <a:buFont typeface="Wingdings" panose="05000000000000000000" pitchFamily="2" charset="2"/>
                        <a:buChar char="n"/>
                      </a:pPr>
                      <a:r>
                        <a:rPr kumimoji="1" lang="ja-JP" altLang="en-US" sz="1600" dirty="0" smtClean="0"/>
                        <a:t>顕微鏡の収納</a:t>
                      </a:r>
                      <a:endParaRPr kumimoji="1" lang="ja-JP" altLang="en-US" sz="1600" dirty="0"/>
                    </a:p>
                  </a:txBody>
                  <a:tcPr/>
                </a:tc>
                <a:tc>
                  <a:txBody>
                    <a:bodyPr/>
                    <a:lstStyle/>
                    <a:p>
                      <a:pPr marL="285750" indent="-285750">
                        <a:buClr>
                          <a:srgbClr val="FFC000"/>
                        </a:buClr>
                        <a:buFont typeface="Wingdings" panose="05000000000000000000" pitchFamily="2" charset="2"/>
                        <a:buChar char="n"/>
                      </a:pPr>
                      <a:r>
                        <a:rPr kumimoji="1" lang="ja-JP" altLang="en-US" sz="1600" dirty="0" smtClean="0"/>
                        <a:t>日常のメンテナンス</a:t>
                      </a:r>
                      <a:endParaRPr kumimoji="1" lang="ja-JP" altLang="en-US" sz="1600" dirty="0"/>
                    </a:p>
                  </a:txBody>
                  <a:tcPr/>
                </a:tc>
                <a:extLst>
                  <a:ext uri="{0D108BD9-81ED-4DB2-BD59-A6C34878D82A}">
                    <a16:rowId xmlns:a16="http://schemas.microsoft.com/office/drawing/2014/main" val="1705656008"/>
                  </a:ext>
                </a:extLst>
              </a:tr>
            </a:tbl>
          </a:graphicData>
        </a:graphic>
      </p:graphicFrame>
    </p:spTree>
    <p:extLst>
      <p:ext uri="{BB962C8B-B14F-4D97-AF65-F5344CB8AC3E}">
        <p14:creationId xmlns:p14="http://schemas.microsoft.com/office/powerpoint/2010/main" val="15714317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20741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来歴記事</a:t>
            </a:r>
            <a:endParaRPr lang="ja-JP" altLang="en-US" sz="1200"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graphicFrame>
        <p:nvGraphicFramePr>
          <p:cNvPr id="10" name="コンテンツ プレースホルダー 12"/>
          <p:cNvGraphicFramePr>
            <a:graphicFrameLocks noGrp="1"/>
          </p:cNvGraphicFramePr>
          <p:nvPr>
            <p:ph idx="1"/>
            <p:extLst>
              <p:ext uri="{D42A27DB-BD31-4B8C-83A1-F6EECF244321}">
                <p14:modId xmlns:p14="http://schemas.microsoft.com/office/powerpoint/2010/main" val="3002647504"/>
              </p:ext>
            </p:extLst>
          </p:nvPr>
        </p:nvGraphicFramePr>
        <p:xfrm>
          <a:off x="431800" y="1340768"/>
          <a:ext cx="11063290" cy="4860015"/>
        </p:xfrm>
        <a:graphic>
          <a:graphicData uri="http://schemas.openxmlformats.org/drawingml/2006/table">
            <a:tbl>
              <a:tblPr firstRow="1" bandRow="1">
                <a:tableStyleId>{5940675A-B579-460E-94D1-54222C63F5DA}</a:tableStyleId>
              </a:tblPr>
              <a:tblGrid>
                <a:gridCol w="1558949">
                  <a:extLst>
                    <a:ext uri="{9D8B030D-6E8A-4147-A177-3AD203B41FA5}">
                      <a16:colId xmlns:a16="http://schemas.microsoft.com/office/drawing/2014/main" val="1397565167"/>
                    </a:ext>
                  </a:extLst>
                </a:gridCol>
                <a:gridCol w="1008113">
                  <a:extLst>
                    <a:ext uri="{9D8B030D-6E8A-4147-A177-3AD203B41FA5}">
                      <a16:colId xmlns:a16="http://schemas.microsoft.com/office/drawing/2014/main" val="1706642422"/>
                    </a:ext>
                  </a:extLst>
                </a:gridCol>
                <a:gridCol w="5832647">
                  <a:extLst>
                    <a:ext uri="{9D8B030D-6E8A-4147-A177-3AD203B41FA5}">
                      <a16:colId xmlns:a16="http://schemas.microsoft.com/office/drawing/2014/main" val="3866242689"/>
                    </a:ext>
                  </a:extLst>
                </a:gridCol>
                <a:gridCol w="2663581">
                  <a:extLst>
                    <a:ext uri="{9D8B030D-6E8A-4147-A177-3AD203B41FA5}">
                      <a16:colId xmlns:a16="http://schemas.microsoft.com/office/drawing/2014/main" val="4021046357"/>
                    </a:ext>
                  </a:extLst>
                </a:gridCol>
              </a:tblGrid>
              <a:tr h="324001">
                <a:tc>
                  <a:txBody>
                    <a:bodyPr/>
                    <a:lstStyle/>
                    <a:p>
                      <a:pPr algn="ctr"/>
                      <a:r>
                        <a:rPr kumimoji="1" lang="ja-JP" altLang="en-US" sz="1100" dirty="0" smtClean="0"/>
                        <a:t>版数</a:t>
                      </a:r>
                      <a:endParaRPr kumimoji="1" lang="ja-JP" altLang="en-US" sz="1100" dirty="0"/>
                    </a:p>
                  </a:txBody>
                  <a:tcPr/>
                </a:tc>
                <a:tc>
                  <a:txBody>
                    <a:bodyPr/>
                    <a:lstStyle/>
                    <a:p>
                      <a:pPr algn="ctr"/>
                      <a:r>
                        <a:rPr kumimoji="1" lang="ja-JP" altLang="en-US" sz="1100" dirty="0" smtClean="0"/>
                        <a:t>年月日</a:t>
                      </a:r>
                      <a:endParaRPr kumimoji="1" lang="ja-JP" altLang="en-US" sz="1100" dirty="0"/>
                    </a:p>
                  </a:txBody>
                  <a:tcPr/>
                </a:tc>
                <a:tc>
                  <a:txBody>
                    <a:bodyPr/>
                    <a:lstStyle/>
                    <a:p>
                      <a:pPr algn="ctr"/>
                      <a:r>
                        <a:rPr kumimoji="1" lang="ja-JP" altLang="en-US" sz="1100" dirty="0" smtClean="0"/>
                        <a:t>内　容</a:t>
                      </a:r>
                      <a:endParaRPr kumimoji="1" lang="ja-JP" altLang="en-US" sz="1100" dirty="0"/>
                    </a:p>
                  </a:txBody>
                  <a:tcPr/>
                </a:tc>
                <a:tc>
                  <a:txBody>
                    <a:bodyPr/>
                    <a:lstStyle/>
                    <a:p>
                      <a:pPr algn="ctr"/>
                      <a:r>
                        <a:rPr kumimoji="1" lang="ja-JP" altLang="en-US" sz="1100" dirty="0" smtClean="0"/>
                        <a:t>制作責任部署　責任者</a:t>
                      </a:r>
                      <a:endParaRPr kumimoji="1" lang="ja-JP" altLang="en-US" sz="1100" dirty="0"/>
                    </a:p>
                  </a:txBody>
                  <a:tcPr/>
                </a:tc>
                <a:extLst>
                  <a:ext uri="{0D108BD9-81ED-4DB2-BD59-A6C34878D82A}">
                    <a16:rowId xmlns:a16="http://schemas.microsoft.com/office/drawing/2014/main" val="4290477782"/>
                  </a:ext>
                </a:extLst>
              </a:tr>
              <a:tr h="324001">
                <a:tc>
                  <a:txBody>
                    <a:bodyPr/>
                    <a:lstStyle/>
                    <a:p>
                      <a:r>
                        <a:rPr kumimoji="1" lang="en-US" altLang="ja-JP" sz="1100" dirty="0" smtClean="0"/>
                        <a:t>CX31-20200918-1</a:t>
                      </a:r>
                      <a:endParaRPr kumimoji="1" lang="ja-JP" altLang="en-US" sz="1100" dirty="0"/>
                    </a:p>
                  </a:txBody>
                  <a:tcPr/>
                </a:tc>
                <a:tc>
                  <a:txBody>
                    <a:bodyPr/>
                    <a:lstStyle/>
                    <a:p>
                      <a:r>
                        <a:rPr kumimoji="1" lang="en-US" altLang="ja-JP" sz="1100" dirty="0" smtClean="0"/>
                        <a:t>20200918</a:t>
                      </a:r>
                      <a:endParaRPr kumimoji="1" lang="ja-JP" altLang="en-US" sz="1100" dirty="0"/>
                    </a:p>
                  </a:txBody>
                  <a:tcPr/>
                </a:tc>
                <a:tc>
                  <a:txBody>
                    <a:bodyPr/>
                    <a:lstStyle/>
                    <a:p>
                      <a:r>
                        <a:rPr kumimoji="1" lang="ja-JP" altLang="en-US" sz="1100" dirty="0" smtClean="0"/>
                        <a:t>新規作成</a:t>
                      </a:r>
                      <a:endParaRPr kumimoji="1" lang="ja-JP" altLang="en-US" sz="1100" dirty="0"/>
                    </a:p>
                  </a:txBody>
                  <a:tcPr/>
                </a:tc>
                <a:tc>
                  <a:txBody>
                    <a:bodyPr/>
                    <a:lstStyle/>
                    <a:p>
                      <a:r>
                        <a:rPr kumimoji="1" lang="ja-JP" altLang="en-US" sz="1100" dirty="0" smtClean="0"/>
                        <a:t>ナレッジセンター　津村　潤</a:t>
                      </a:r>
                      <a:endParaRPr kumimoji="1" lang="ja-JP" altLang="en-US" sz="1100" dirty="0"/>
                    </a:p>
                  </a:txBody>
                  <a:tcPr/>
                </a:tc>
                <a:extLst>
                  <a:ext uri="{0D108BD9-81ED-4DB2-BD59-A6C34878D82A}">
                    <a16:rowId xmlns:a16="http://schemas.microsoft.com/office/drawing/2014/main" val="227752285"/>
                  </a:ext>
                </a:extLst>
              </a:tr>
              <a:tr h="324001">
                <a:tc>
                  <a:txBody>
                    <a:bodyPr/>
                    <a:lstStyle/>
                    <a:p>
                      <a:r>
                        <a:rPr kumimoji="1" lang="en-US" altLang="ja-JP" sz="1100" dirty="0" smtClean="0"/>
                        <a:t>Cx31-20201012-1</a:t>
                      </a:r>
                      <a:endParaRPr kumimoji="1" lang="ja-JP" altLang="en-US" sz="1100" dirty="0"/>
                    </a:p>
                  </a:txBody>
                  <a:tcPr/>
                </a:tc>
                <a:tc>
                  <a:txBody>
                    <a:bodyPr/>
                    <a:lstStyle/>
                    <a:p>
                      <a:r>
                        <a:rPr kumimoji="1" lang="en-US" altLang="ja-JP" sz="1100" dirty="0" smtClean="0"/>
                        <a:t>20201012</a:t>
                      </a:r>
                      <a:endParaRPr kumimoji="1" lang="ja-JP" altLang="en-US" sz="1100" dirty="0"/>
                    </a:p>
                  </a:txBody>
                  <a:tcPr/>
                </a:tc>
                <a:tc>
                  <a:txBody>
                    <a:bodyPr/>
                    <a:lstStyle/>
                    <a:p>
                      <a:r>
                        <a:rPr kumimoji="1" lang="ja-JP" altLang="en-US" sz="1100" dirty="0" smtClean="0"/>
                        <a:t>誤記・表記修正（</a:t>
                      </a:r>
                      <a:r>
                        <a:rPr kumimoji="1" lang="en-US" altLang="ja-JP" sz="1100" dirty="0" smtClean="0"/>
                        <a:t>P11</a:t>
                      </a:r>
                      <a:r>
                        <a:rPr kumimoji="1" lang="ja-JP" altLang="en-US" sz="1100" dirty="0" err="1" smtClean="0"/>
                        <a:t>、</a:t>
                      </a:r>
                      <a:r>
                        <a:rPr kumimoji="1" lang="en-US" altLang="ja-JP" sz="1100" dirty="0" smtClean="0"/>
                        <a:t>P12</a:t>
                      </a:r>
                      <a:r>
                        <a:rPr kumimoji="1" lang="ja-JP" altLang="en-US" sz="1100" dirty="0" err="1" smtClean="0"/>
                        <a:t>、</a:t>
                      </a:r>
                      <a:r>
                        <a:rPr kumimoji="1" lang="en-US" altLang="ja-JP" sz="1100" dirty="0" smtClean="0"/>
                        <a:t>P13</a:t>
                      </a:r>
                      <a:r>
                        <a:rPr kumimoji="1" lang="ja-JP" altLang="en-US" sz="1100" dirty="0" err="1" smtClean="0"/>
                        <a:t>、</a:t>
                      </a:r>
                      <a:r>
                        <a:rPr kumimoji="1" lang="en-US" altLang="ja-JP" sz="1100" dirty="0" smtClean="0"/>
                        <a:t>P18</a:t>
                      </a:r>
                      <a:r>
                        <a:rPr kumimoji="1" lang="ja-JP" altLang="en-US" sz="1100" dirty="0" smtClean="0"/>
                        <a:t>）</a:t>
                      </a:r>
                      <a:endParaRPr kumimoji="1" lang="ja-JP" altLang="en-US" sz="1100" dirty="0"/>
                    </a:p>
                  </a:txBody>
                  <a:tcPr/>
                </a:tc>
                <a:tc>
                  <a:txBody>
                    <a:bodyPr/>
                    <a:lstStyle/>
                    <a:p>
                      <a:r>
                        <a:rPr kumimoji="1" lang="ja-JP" altLang="en-US" sz="1100" dirty="0" smtClean="0"/>
                        <a:t>ナレッジセンター　津村　潤</a:t>
                      </a:r>
                      <a:endParaRPr kumimoji="1" lang="ja-JP" altLang="en-US" sz="1100" dirty="0"/>
                    </a:p>
                  </a:txBody>
                  <a:tcPr/>
                </a:tc>
                <a:extLst>
                  <a:ext uri="{0D108BD9-81ED-4DB2-BD59-A6C34878D82A}">
                    <a16:rowId xmlns:a16="http://schemas.microsoft.com/office/drawing/2014/main" val="1540677021"/>
                  </a:ext>
                </a:extLst>
              </a:tr>
              <a:tr h="324001">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3065471999"/>
                  </a:ext>
                </a:extLst>
              </a:tr>
              <a:tr h="324001">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2150149396"/>
                  </a:ext>
                </a:extLst>
              </a:tr>
              <a:tr h="324001">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1554740080"/>
                  </a:ext>
                </a:extLst>
              </a:tr>
              <a:tr h="324001">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4283712909"/>
                  </a:ext>
                </a:extLst>
              </a:tr>
              <a:tr h="324001">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3682990967"/>
                  </a:ext>
                </a:extLst>
              </a:tr>
              <a:tr h="324001">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4143635523"/>
                  </a:ext>
                </a:extLst>
              </a:tr>
              <a:tr h="324001">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4244542601"/>
                  </a:ext>
                </a:extLst>
              </a:tr>
              <a:tr h="324001">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4014672773"/>
                  </a:ext>
                </a:extLst>
              </a:tr>
              <a:tr h="324001">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2131216550"/>
                  </a:ext>
                </a:extLst>
              </a:tr>
              <a:tr h="324001">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4024610323"/>
                  </a:ext>
                </a:extLst>
              </a:tr>
              <a:tr h="324001">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2495801103"/>
                  </a:ext>
                </a:extLst>
              </a:tr>
              <a:tr h="324001">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894618417"/>
                  </a:ext>
                </a:extLst>
              </a:tr>
            </a:tbl>
          </a:graphicData>
        </a:graphic>
      </p:graphicFrame>
    </p:spTree>
    <p:extLst>
      <p:ext uri="{BB962C8B-B14F-4D97-AF65-F5344CB8AC3E}">
        <p14:creationId xmlns:p14="http://schemas.microsoft.com/office/powerpoint/2010/main" val="36522093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5Yef_77XQhWUuw78KbWil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LMjSp3_4QIeZkDPcrN8Kp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X0s8ixIpRxu6ZoWLB_mwO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xjyb1kTZRdy7qQC.Hpz4h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O4_zL6JVRvihjwzYuXuy.g"/>
</p:tagLst>
</file>

<file path=ppt/theme/theme1.xml><?xml version="1.0" encoding="utf-8"?>
<a:theme xmlns:a="http://schemas.openxmlformats.org/drawingml/2006/main" name="Olympus_Template_16:9">
  <a:themeElements>
    <a:clrScheme name="OLY_Global">
      <a:dk1>
        <a:srgbClr val="282828"/>
      </a:dk1>
      <a:lt1>
        <a:srgbClr val="FFFFFF"/>
      </a:lt1>
      <a:dk2>
        <a:srgbClr val="B4B7D7"/>
      </a:dk2>
      <a:lt2>
        <a:srgbClr val="436ED2"/>
      </a:lt2>
      <a:accent1>
        <a:srgbClr val="08107B"/>
      </a:accent1>
      <a:accent2>
        <a:srgbClr val="E9B226"/>
      </a:accent2>
      <a:accent3>
        <a:srgbClr val="777777"/>
      </a:accent3>
      <a:accent4>
        <a:srgbClr val="5257A2"/>
      </a:accent4>
      <a:accent5>
        <a:srgbClr val="D80F30"/>
      </a:accent5>
      <a:accent6>
        <a:srgbClr val="97C21E"/>
      </a:accent6>
      <a:hlink>
        <a:srgbClr val="777777"/>
      </a:hlink>
      <a:folHlink>
        <a:srgbClr val="5257A2"/>
      </a:folHlink>
    </a:clrScheme>
    <a:fontScheme name="Olympus">
      <a:majorFont>
        <a:latin typeface="Arial"/>
        <a:ea typeface="Yu Gothic UI"/>
        <a:cs typeface=""/>
      </a:majorFont>
      <a:minorFont>
        <a:latin typeface="Arial"/>
        <a:ea typeface="Yu Gothic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4E4E4"/>
        </a:solidFill>
        <a:ln>
          <a:noFill/>
        </a:ln>
      </a:spPr>
      <a:bodyPr lIns="72000" tIns="72000" rIns="72000" bIns="72000" rtlCol="0" anchor="t" anchorCtr="0"/>
      <a:lstStyle>
        <a:defPPr marL="180000" indent="-180000" algn="l">
          <a:spcBef>
            <a:spcPts val="600"/>
          </a:spcBef>
          <a:buClr>
            <a:schemeClr val="accent1"/>
          </a:buClr>
          <a:buFont typeface="Wingdings" panose="05000000000000000000" pitchFamily="2" charset="2"/>
          <a:buChar cha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marL="180000" indent="-180000">
          <a:spcBef>
            <a:spcPts val="600"/>
          </a:spcBef>
          <a:buClr>
            <a:schemeClr val="accent1"/>
          </a:buClr>
          <a:buFont typeface="Wingdings" panose="05000000000000000000" pitchFamily="2" charset="2"/>
          <a:buChar char="§"/>
          <a:defRPr sz="1600" noProof="0" dirty="0" err="1" smtClean="0"/>
        </a:defPPr>
      </a:lstStyle>
    </a:txDef>
  </a:objectDefaults>
  <a:extraClrSchemeLst/>
  <a:custClrLst>
    <a:custClr>
      <a:srgbClr val="8387BD"/>
    </a:custClr>
    <a:custClr>
      <a:srgbClr val="E4E4E4"/>
    </a:custClr>
  </a:custClrLst>
  <a:extLst>
    <a:ext uri="{05A4C25C-085E-4340-85A3-A5531E510DB2}">
      <thm15:themeFamily xmlns:thm15="http://schemas.microsoft.com/office/thememl/2012/main" name="PPT_template_Japan_0326.potx" id="{9753F3F0-39F4-43A5-931B-934392F41C1B}" vid="{540DAD1E-AB22-40C9-B548-D41C45694A4B}"/>
    </a:ext>
  </a:extLst>
</a:theme>
</file>

<file path=ppt/theme/theme2.xml><?xml version="1.0" encoding="utf-8"?>
<a:theme xmlns:a="http://schemas.openxmlformats.org/drawingml/2006/main" name="Larissa">
  <a:themeElements>
    <a:clrScheme name="Olympus_2019">
      <a:dk1>
        <a:srgbClr val="282828"/>
      </a:dk1>
      <a:lt1>
        <a:srgbClr val="FFFFFF"/>
      </a:lt1>
      <a:dk2>
        <a:srgbClr val="DCDCF0"/>
      </a:dk2>
      <a:lt2>
        <a:srgbClr val="436ED2"/>
      </a:lt2>
      <a:accent1>
        <a:srgbClr val="08107B"/>
      </a:accent1>
      <a:accent2>
        <a:srgbClr val="E9B226"/>
      </a:accent2>
      <a:accent3>
        <a:srgbClr val="777777"/>
      </a:accent3>
      <a:accent4>
        <a:srgbClr val="069BE3"/>
      </a:accent4>
      <a:accent5>
        <a:srgbClr val="D80F30"/>
      </a:accent5>
      <a:accent6>
        <a:srgbClr val="97C21E"/>
      </a:accent6>
      <a:hlink>
        <a:srgbClr val="777777"/>
      </a:hlink>
      <a:folHlink>
        <a:srgbClr val="069BE3"/>
      </a:folHlink>
    </a:clrScheme>
    <a:fontScheme name="Benutzerdefiniert 3">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lympus_2019">
      <a:dk1>
        <a:srgbClr val="282828"/>
      </a:dk1>
      <a:lt1>
        <a:srgbClr val="FFFFFF"/>
      </a:lt1>
      <a:dk2>
        <a:srgbClr val="DCDCF0"/>
      </a:dk2>
      <a:lt2>
        <a:srgbClr val="436ED2"/>
      </a:lt2>
      <a:accent1>
        <a:srgbClr val="08107B"/>
      </a:accent1>
      <a:accent2>
        <a:srgbClr val="E9B226"/>
      </a:accent2>
      <a:accent3>
        <a:srgbClr val="777777"/>
      </a:accent3>
      <a:accent4>
        <a:srgbClr val="069BE3"/>
      </a:accent4>
      <a:accent5>
        <a:srgbClr val="D80F30"/>
      </a:accent5>
      <a:accent6>
        <a:srgbClr val="97C21E"/>
      </a:accent6>
      <a:hlink>
        <a:srgbClr val="777777"/>
      </a:hlink>
      <a:folHlink>
        <a:srgbClr val="069BE3"/>
      </a:folHlink>
    </a:clrScheme>
    <a:fontScheme name="RE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PPT_template_Japan_V2.0</Template>
  <TotalTime>546</TotalTime>
  <Words>6282</Words>
  <Application>Microsoft Office PowerPoint</Application>
  <PresentationFormat>ワイド画面</PresentationFormat>
  <Paragraphs>855</Paragraphs>
  <Slides>23</Slides>
  <Notes>22</Notes>
  <HiddenSlides>2</HiddenSlides>
  <MMClips>0</MMClips>
  <ScaleCrop>false</ScaleCrop>
  <HeadingPairs>
    <vt:vector size="8" baseType="variant">
      <vt:variant>
        <vt:lpstr>使用されているフォント</vt:lpstr>
      </vt:variant>
      <vt:variant>
        <vt:i4>5</vt:i4>
      </vt:variant>
      <vt:variant>
        <vt:lpstr>テーマ</vt:lpstr>
      </vt:variant>
      <vt:variant>
        <vt:i4>1</vt:i4>
      </vt:variant>
      <vt:variant>
        <vt:lpstr>埋め込まれた OLE サーバー</vt:lpstr>
      </vt:variant>
      <vt:variant>
        <vt:i4>1</vt:i4>
      </vt:variant>
      <vt:variant>
        <vt:lpstr>スライド タイトル</vt:lpstr>
      </vt:variant>
      <vt:variant>
        <vt:i4>23</vt:i4>
      </vt:variant>
    </vt:vector>
  </HeadingPairs>
  <TitlesOfParts>
    <vt:vector size="30" baseType="lpstr">
      <vt:lpstr>Meiryo UI</vt:lpstr>
      <vt:lpstr>ＭＳ Ｐゴシック</vt:lpstr>
      <vt:lpstr>Yu Gothic UI</vt:lpstr>
      <vt:lpstr>Arial</vt:lpstr>
      <vt:lpstr>Wingdings</vt:lpstr>
      <vt:lpstr>Olympus_Template_16:9</vt:lpstr>
      <vt:lpstr>think-cell Folie</vt:lpstr>
      <vt:lpstr>CX31 顕微鏡実習の手引き　</vt:lpstr>
      <vt:lpstr>※実習タイムスケジュールの目安　※あくまでも目安となります。※本スライドは非表示で設定しています。</vt:lpstr>
      <vt:lpstr>今日の実習の目的・・・自分でできるようになること</vt:lpstr>
      <vt:lpstr>顕微鏡をセットする　1/3</vt:lpstr>
      <vt:lpstr>顕微鏡をセットする　2/3</vt:lpstr>
      <vt:lpstr>顕微鏡をセットする　3/3</vt:lpstr>
      <vt:lpstr>顕微鏡の操作を理解する。1/5</vt:lpstr>
      <vt:lpstr>顕微鏡の操作を理解する。2/5</vt:lpstr>
      <vt:lpstr>顕微鏡の操作を理解する。3/5</vt:lpstr>
      <vt:lpstr>顕微鏡の操作を理解する。4/5</vt:lpstr>
      <vt:lpstr>顕微鏡の操作を理解する。5/5</vt:lpstr>
      <vt:lpstr>標本を観察する　1/6</vt:lpstr>
      <vt:lpstr>標本を観察する　2/6</vt:lpstr>
      <vt:lpstr>標本を観察する　3/6</vt:lpstr>
      <vt:lpstr>標本を観察する　4/6　より良い像を得るための調整</vt:lpstr>
      <vt:lpstr>標本を観察する　5/6　より良い像を得るための調整</vt:lpstr>
      <vt:lpstr>標本を観察する　6/6　より良い像を得るための調整</vt:lpstr>
      <vt:lpstr>オプション①油浸対物100×レンズを使用する</vt:lpstr>
      <vt:lpstr>オプション②接眼ミクロメーターを使用する</vt:lpstr>
      <vt:lpstr>使い終わった後は</vt:lpstr>
      <vt:lpstr>顕微鏡理解できたかチェックしてみましょう</vt:lpstr>
      <vt:lpstr>PowerPoint プレゼンテーション</vt:lpstr>
      <vt:lpstr>来歴記事</vt:lpstr>
    </vt:vector>
  </TitlesOfParts>
  <Manager>Name</Manager>
  <Company>OLYMPUS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プレゼンテーションのタイトルを入力</dc:title>
  <dc:subject>PowerPoint Template</dc:subject>
  <dc:creator>津村　潤</dc:creator>
  <dc:description>Template is optimized for PPT 2010</dc:description>
  <cp:lastModifiedBy>津村　潤</cp:lastModifiedBy>
  <cp:revision>66</cp:revision>
  <dcterms:created xsi:type="dcterms:W3CDTF">2020-09-15T23:57:24Z</dcterms:created>
  <dcterms:modified xsi:type="dcterms:W3CDTF">2020-10-12T00:58:45Z</dcterms:modified>
  <cp:contentStatus/>
</cp:coreProperties>
</file>